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9" r:id="rId5"/>
    <p:sldId id="258" r:id="rId6"/>
    <p:sldId id="262" r:id="rId7"/>
    <p:sldId id="264" r:id="rId8"/>
    <p:sldId id="263" r:id="rId9"/>
    <p:sldId id="265" r:id="rId10"/>
    <p:sldId id="259" r:id="rId11"/>
    <p:sldId id="270" r:id="rId12"/>
    <p:sldId id="271" r:id="rId13"/>
    <p:sldId id="272" r:id="rId14"/>
    <p:sldId id="275" r:id="rId15"/>
    <p:sldId id="267" r:id="rId16"/>
    <p:sldId id="260" r:id="rId17"/>
    <p:sldId id="261" r:id="rId18"/>
    <p:sldId id="273" r:id="rId19"/>
    <p:sldId id="292" r:id="rId20"/>
    <p:sldId id="293" r:id="rId21"/>
    <p:sldId id="268" r:id="rId22"/>
    <p:sldId id="274" r:id="rId23"/>
    <p:sldId id="291"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1F10FAC-98D9-4D39-8209-2775CC23455B}" type="datetimeFigureOut">
              <a:rPr lang="zh-TW" altLang="en-US" smtClean="0"/>
              <a:pPr/>
              <a:t>2014/4/1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9326713-E68A-473C-BB53-0289EA144A5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10FAC-98D9-4D39-8209-2775CC23455B}" type="datetimeFigureOut">
              <a:rPr lang="zh-TW" altLang="en-US" smtClean="0"/>
              <a:pPr/>
              <a:t>2014/4/1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26713-E68A-473C-BB53-0289EA144A5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tunes.apple.com/us/app/vacronviewer/id780070117?mt=8"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lay.google.com/store/apps/details?id=com.fuho.vacronviewer"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2QCTTWsYGX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tjsp.jus.br/" TargetMode="External"/><Relationship Id="rId7" Type="http://schemas.openxmlformats.org/officeDocument/2006/relationships/image" Target="../media/image22.jpeg"/><Relationship Id="rId2" Type="http://schemas.openxmlformats.org/officeDocument/2006/relationships/hyperlink" Target="http://www.changhuabus.com.tw/"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chpb.gov.tw/english/" TargetMode="External"/><Relationship Id="rId4" Type="http://schemas.openxmlformats.org/officeDocument/2006/relationships/hyperlink" Target="http://ipa-brasil.org.br/" TargetMode="External"/><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allaboutcircuits.com/vol_4/chpt_4/1.html"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1412776"/>
            <a:ext cx="8424936" cy="1728192"/>
          </a:xfrm>
        </p:spPr>
        <p:txBody>
          <a:bodyPr>
            <a:normAutofit/>
          </a:bodyPr>
          <a:lstStyle/>
          <a:p>
            <a:r>
              <a:rPr lang="en-US" altLang="zh-TW" sz="4000" dirty="0" smtClean="0"/>
              <a:t>Vehicle Tracking Management Solution</a:t>
            </a:r>
            <a:br>
              <a:rPr lang="en-US" altLang="zh-TW" sz="4000" dirty="0" smtClean="0"/>
            </a:br>
            <a:r>
              <a:rPr lang="en-US" altLang="zh-TW" sz="4000" dirty="0" smtClean="0"/>
              <a:t>(VTMS)</a:t>
            </a:r>
            <a:endParaRPr lang="zh-TW" alt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3G Client / CMS Application / APP</a:t>
            </a:r>
            <a:endParaRPr lang="zh-TW" altLang="en-US" dirty="0"/>
          </a:p>
        </p:txBody>
      </p:sp>
      <p:pic>
        <p:nvPicPr>
          <p:cNvPr id="4" name="內容版面配置區 3" descr="VTMS.JPG"/>
          <p:cNvPicPr>
            <a:picLocks noGrp="1" noChangeAspect="1"/>
          </p:cNvPicPr>
          <p:nvPr>
            <p:ph idx="1"/>
          </p:nvPr>
        </p:nvPicPr>
        <p:blipFill>
          <a:blip r:embed="rId2" cstate="print"/>
          <a:stretch>
            <a:fillRect/>
          </a:stretch>
        </p:blipFill>
        <p:spPr>
          <a:xfrm>
            <a:off x="457200" y="1672508"/>
            <a:ext cx="8229600" cy="438134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3G Client / CMS Application / APP</a:t>
            </a:r>
            <a:br>
              <a:rPr lang="en-US" altLang="zh-TW" dirty="0" smtClean="0"/>
            </a:br>
            <a:r>
              <a:rPr lang="en-US" altLang="zh-TW" b="1" dirty="0" smtClean="0"/>
              <a:t>3G Client</a:t>
            </a:r>
            <a:endParaRPr lang="zh-TW" altLang="en-US" b="1" dirty="0"/>
          </a:p>
        </p:txBody>
      </p:sp>
      <p:sp>
        <p:nvSpPr>
          <p:cNvPr id="3" name="內容版面配置區 2"/>
          <p:cNvSpPr>
            <a:spLocks noGrp="1"/>
          </p:cNvSpPr>
          <p:nvPr>
            <p:ph idx="1"/>
          </p:nvPr>
        </p:nvSpPr>
        <p:spPr>
          <a:xfrm>
            <a:off x="467544" y="1412776"/>
            <a:ext cx="8229600" cy="4525963"/>
          </a:xfrm>
        </p:spPr>
        <p:txBody>
          <a:bodyPr>
            <a:normAutofit/>
          </a:bodyPr>
          <a:lstStyle/>
          <a:p>
            <a:r>
              <a:rPr lang="en-US" altLang="zh-TW" sz="2400" dirty="0" smtClean="0"/>
              <a:t>3GClient is the application software connected to 3G server to manage all MDVR devices which connect to same server. </a:t>
            </a:r>
          </a:p>
          <a:p>
            <a:r>
              <a:rPr lang="en-US" altLang="zh-TW" sz="2400" dirty="0" smtClean="0"/>
              <a:t>Features includes live monitoring/Google map tracking/GPS routing/two-way voice communication and more…… please see more new features in appendix.</a:t>
            </a:r>
            <a:endParaRPr lang="zh-TW" altLang="en-US" sz="2400" dirty="0"/>
          </a:p>
        </p:txBody>
      </p:sp>
      <p:pic>
        <p:nvPicPr>
          <p:cNvPr id="5" name="Picture 2"/>
          <p:cNvPicPr>
            <a:picLocks noChangeAspect="1" noChangeArrowheads="1"/>
          </p:cNvPicPr>
          <p:nvPr/>
        </p:nvPicPr>
        <p:blipFill>
          <a:blip r:embed="rId2" cstate="print"/>
          <a:stretch>
            <a:fillRect/>
          </a:stretch>
        </p:blipFill>
        <p:spPr bwMode="auto">
          <a:xfrm>
            <a:off x="323528" y="3501008"/>
            <a:ext cx="4608512" cy="334343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tretch>
            <a:fillRect/>
          </a:stretch>
        </p:blipFill>
        <p:spPr bwMode="auto">
          <a:xfrm>
            <a:off x="4716016" y="3284984"/>
            <a:ext cx="4320480"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3G Client / CMS Application / APP</a:t>
            </a:r>
            <a:r>
              <a:rPr lang="en-US" altLang="zh-TW" b="1" dirty="0" smtClean="0"/>
              <a:t/>
            </a:r>
            <a:br>
              <a:rPr lang="en-US" altLang="zh-TW" b="1" dirty="0" smtClean="0"/>
            </a:br>
            <a:r>
              <a:rPr lang="en-US" altLang="zh-TW" b="1" dirty="0" smtClean="0"/>
              <a:t>64ch CMS Application</a:t>
            </a:r>
            <a:endParaRPr lang="zh-TW" altLang="en-US" b="1" dirty="0"/>
          </a:p>
        </p:txBody>
      </p:sp>
      <p:pic>
        <p:nvPicPr>
          <p:cNvPr id="4" name="內容版面配置區 3" descr="cms.jpg"/>
          <p:cNvPicPr>
            <a:picLocks noGrp="1" noChangeAspect="1"/>
          </p:cNvPicPr>
          <p:nvPr>
            <p:ph idx="1"/>
          </p:nvPr>
        </p:nvPicPr>
        <p:blipFill>
          <a:blip r:embed="rId2" cstate="print"/>
          <a:stretch>
            <a:fillRect/>
          </a:stretch>
        </p:blipFill>
        <p:spPr>
          <a:xfrm>
            <a:off x="179512" y="3140968"/>
            <a:ext cx="4824535" cy="3573730"/>
          </a:xfrm>
        </p:spPr>
      </p:pic>
      <p:pic>
        <p:nvPicPr>
          <p:cNvPr id="6" name="圖片 5" descr="cms emap.jpg"/>
          <p:cNvPicPr>
            <a:picLocks noChangeAspect="1"/>
          </p:cNvPicPr>
          <p:nvPr/>
        </p:nvPicPr>
        <p:blipFill>
          <a:blip r:embed="rId3" cstate="print"/>
          <a:stretch>
            <a:fillRect/>
          </a:stretch>
        </p:blipFill>
        <p:spPr>
          <a:xfrm>
            <a:off x="4716016" y="3350146"/>
            <a:ext cx="4248472" cy="3507854"/>
          </a:xfrm>
          <a:prstGeom prst="rect">
            <a:avLst/>
          </a:prstGeom>
        </p:spPr>
      </p:pic>
      <p:sp>
        <p:nvSpPr>
          <p:cNvPr id="10" name="內容版面配置區 2"/>
          <p:cNvSpPr txBox="1">
            <a:spLocks/>
          </p:cNvSpPr>
          <p:nvPr/>
        </p:nvSpPr>
        <p:spPr>
          <a:xfrm>
            <a:off x="467544" y="1412777"/>
            <a:ext cx="8424936" cy="4176464"/>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altLang="zh-TW" sz="2800" dirty="0" smtClean="0"/>
              <a:t>Vacron 64ch CMS is the software application to connect with multiple 3G server to monitor different MDVR device. </a:t>
            </a:r>
            <a:endParaRPr kumimoji="0" lang="zh-TW" alt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3G Client / CMS Application / APP</a:t>
            </a:r>
            <a:br>
              <a:rPr lang="en-US" altLang="zh-TW" dirty="0" smtClean="0"/>
            </a:br>
            <a:r>
              <a:rPr lang="en-US" altLang="zh-TW" b="1" dirty="0" smtClean="0"/>
              <a:t>Smart Phone APP</a:t>
            </a:r>
            <a:endParaRPr lang="zh-TW" altLang="en-US" b="1" dirty="0"/>
          </a:p>
        </p:txBody>
      </p:sp>
      <p:sp>
        <p:nvSpPr>
          <p:cNvPr id="3" name="內容版面配置區 2"/>
          <p:cNvSpPr>
            <a:spLocks noGrp="1"/>
          </p:cNvSpPr>
          <p:nvPr>
            <p:ph idx="1"/>
          </p:nvPr>
        </p:nvSpPr>
        <p:spPr>
          <a:xfrm>
            <a:off x="179512" y="1412776"/>
            <a:ext cx="8686800" cy="5184576"/>
          </a:xfrm>
        </p:spPr>
        <p:txBody>
          <a:bodyPr>
            <a:normAutofit/>
          </a:bodyPr>
          <a:lstStyle/>
          <a:p>
            <a:r>
              <a:rPr lang="en-US" altLang="zh-TW" dirty="0" err="1" smtClean="0"/>
              <a:t>Vacronviewer</a:t>
            </a:r>
            <a:r>
              <a:rPr lang="en-US" altLang="zh-TW" dirty="0" smtClean="0"/>
              <a:t> @ </a:t>
            </a:r>
            <a:r>
              <a:rPr lang="en-US" altLang="zh-TW" dirty="0" err="1" smtClean="0"/>
              <a:t>iOS</a:t>
            </a:r>
            <a:r>
              <a:rPr lang="en-US" altLang="zh-TW" dirty="0" smtClean="0"/>
              <a:t> APP </a:t>
            </a:r>
          </a:p>
          <a:p>
            <a:r>
              <a:rPr lang="en-US" altLang="zh-TW" sz="2400" dirty="0" smtClean="0">
                <a:hlinkClick r:id="rId2"/>
              </a:rPr>
              <a:t>https://itunes.apple.com/us/app/vacronviewer/id780070117?mt=8</a:t>
            </a:r>
            <a:endParaRPr lang="en-US" altLang="zh-TW" sz="2400" dirty="0" smtClean="0"/>
          </a:p>
          <a:p>
            <a:r>
              <a:rPr lang="en-US" altLang="zh-TW" dirty="0" smtClean="0"/>
              <a:t> Features:</a:t>
            </a:r>
          </a:p>
          <a:p>
            <a:pPr lvl="1"/>
            <a:r>
              <a:rPr lang="en-US" altLang="zh-TW" sz="2200" dirty="0" smtClean="0"/>
              <a:t> </a:t>
            </a:r>
            <a:r>
              <a:rPr lang="en-US" altLang="zh-TW" sz="2400" dirty="0" smtClean="0"/>
              <a:t>Support live viewer</a:t>
            </a:r>
          </a:p>
          <a:p>
            <a:pPr lvl="1"/>
            <a:r>
              <a:rPr lang="en-US" altLang="zh-TW" sz="2400" dirty="0" smtClean="0"/>
              <a:t>Support landscape mode</a:t>
            </a:r>
          </a:p>
          <a:p>
            <a:pPr lvl="1"/>
            <a:r>
              <a:rPr lang="en-US" altLang="zh-TW" sz="2400" dirty="0" smtClean="0"/>
              <a:t>Vehicle DVR support LBS service</a:t>
            </a:r>
          </a:p>
          <a:p>
            <a:pPr lvl="1"/>
            <a:r>
              <a:rPr lang="en-US" altLang="zh-TW" sz="2400" dirty="0" smtClean="0"/>
              <a:t> Support  multi windows monitoring</a:t>
            </a:r>
          </a:p>
          <a:p>
            <a:pPr lvl="1"/>
            <a:r>
              <a:rPr lang="en-US" altLang="zh-TW" sz="2400" dirty="0" smtClean="0"/>
              <a:t>MDVR server device multi list support </a:t>
            </a:r>
            <a:endParaRPr lang="zh-TW" altLang="en-US" sz="2400" dirty="0" smtClean="0"/>
          </a:p>
        </p:txBody>
      </p:sp>
      <p:pic>
        <p:nvPicPr>
          <p:cNvPr id="5" name="圖片 4" descr="ios.jpg"/>
          <p:cNvPicPr>
            <a:picLocks noChangeAspect="1"/>
          </p:cNvPicPr>
          <p:nvPr/>
        </p:nvPicPr>
        <p:blipFill>
          <a:blip r:embed="rId3" cstate="print"/>
          <a:stretch>
            <a:fillRect/>
          </a:stretch>
        </p:blipFill>
        <p:spPr>
          <a:xfrm>
            <a:off x="5796136" y="2564904"/>
            <a:ext cx="3184062" cy="2736304"/>
          </a:xfrm>
          <a:prstGeom prst="rect">
            <a:avLst/>
          </a:prstGeom>
        </p:spPr>
      </p:pic>
      <p:pic>
        <p:nvPicPr>
          <p:cNvPr id="7" name="圖片 6" descr="vacron.jpg"/>
          <p:cNvPicPr>
            <a:picLocks noChangeAspect="1"/>
          </p:cNvPicPr>
          <p:nvPr/>
        </p:nvPicPr>
        <p:blipFill>
          <a:blip r:embed="rId4" cstate="print"/>
          <a:stretch>
            <a:fillRect/>
          </a:stretch>
        </p:blipFill>
        <p:spPr>
          <a:xfrm>
            <a:off x="6516216" y="836712"/>
            <a:ext cx="648072" cy="64807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3G Client / CMS Application / APP</a:t>
            </a:r>
            <a:br>
              <a:rPr lang="en-US" altLang="zh-TW" dirty="0" smtClean="0"/>
            </a:br>
            <a:r>
              <a:rPr lang="en-US" altLang="zh-TW" b="1" dirty="0" smtClean="0"/>
              <a:t>Smart Phone APP</a:t>
            </a:r>
            <a:endParaRPr lang="zh-TW" altLang="en-US" b="1" dirty="0"/>
          </a:p>
        </p:txBody>
      </p:sp>
      <p:sp>
        <p:nvSpPr>
          <p:cNvPr id="3" name="內容版面配置區 2"/>
          <p:cNvSpPr>
            <a:spLocks noGrp="1"/>
          </p:cNvSpPr>
          <p:nvPr>
            <p:ph idx="1"/>
          </p:nvPr>
        </p:nvSpPr>
        <p:spPr>
          <a:xfrm>
            <a:off x="179512" y="1412776"/>
            <a:ext cx="8686800" cy="5184576"/>
          </a:xfrm>
        </p:spPr>
        <p:txBody>
          <a:bodyPr>
            <a:normAutofit/>
          </a:bodyPr>
          <a:lstStyle/>
          <a:p>
            <a:r>
              <a:rPr lang="en-US" altLang="zh-TW" dirty="0" err="1" smtClean="0"/>
              <a:t>Vacronviewer</a:t>
            </a:r>
            <a:r>
              <a:rPr lang="en-US" altLang="zh-TW" dirty="0" smtClean="0"/>
              <a:t> @ Android APP</a:t>
            </a:r>
          </a:p>
          <a:p>
            <a:r>
              <a:rPr lang="en-US" altLang="zh-TW" sz="2400" dirty="0" smtClean="0">
                <a:hlinkClick r:id="rId2"/>
              </a:rPr>
              <a:t>https://play.google.com/store/apps/details?id=com.fuho.vacronviewer </a:t>
            </a:r>
            <a:endParaRPr lang="en-US" altLang="zh-TW" sz="2400" dirty="0" smtClean="0"/>
          </a:p>
          <a:p>
            <a:r>
              <a:rPr lang="en-US" altLang="zh-TW" dirty="0" smtClean="0"/>
              <a:t>Features:</a:t>
            </a:r>
          </a:p>
          <a:p>
            <a:pPr lvl="1"/>
            <a:r>
              <a:rPr lang="en-US" altLang="zh-TW" sz="2200" dirty="0" smtClean="0"/>
              <a:t> </a:t>
            </a:r>
            <a:r>
              <a:rPr lang="en-US" altLang="zh-TW" sz="2400" dirty="0" smtClean="0"/>
              <a:t>Support live viewer</a:t>
            </a:r>
          </a:p>
          <a:p>
            <a:pPr lvl="1"/>
            <a:r>
              <a:rPr lang="en-US" altLang="zh-TW" sz="2400" dirty="0" smtClean="0"/>
              <a:t>Support landscape mode</a:t>
            </a:r>
          </a:p>
          <a:p>
            <a:pPr lvl="1"/>
            <a:r>
              <a:rPr lang="en-US" altLang="zh-TW" sz="2400" dirty="0" smtClean="0"/>
              <a:t>Vehicle DVR support LBS service</a:t>
            </a:r>
          </a:p>
          <a:p>
            <a:pPr lvl="1"/>
            <a:r>
              <a:rPr lang="en-US" altLang="zh-TW" sz="2400" dirty="0" smtClean="0"/>
              <a:t> Support  multi windows monitoring</a:t>
            </a:r>
          </a:p>
          <a:p>
            <a:pPr lvl="1"/>
            <a:r>
              <a:rPr lang="en-US" altLang="zh-TW" sz="2400" dirty="0" smtClean="0"/>
              <a:t>MDVR server device multi list support </a:t>
            </a:r>
            <a:endParaRPr lang="zh-TW" altLang="en-US" sz="2400" dirty="0" smtClean="0"/>
          </a:p>
        </p:txBody>
      </p:sp>
      <p:pic>
        <p:nvPicPr>
          <p:cNvPr id="6" name="圖片 5" descr="vacron.jpg"/>
          <p:cNvPicPr>
            <a:picLocks noChangeAspect="1"/>
          </p:cNvPicPr>
          <p:nvPr/>
        </p:nvPicPr>
        <p:blipFill>
          <a:blip r:embed="rId3" cstate="print"/>
          <a:stretch>
            <a:fillRect/>
          </a:stretch>
        </p:blipFill>
        <p:spPr>
          <a:xfrm>
            <a:off x="6516216" y="836712"/>
            <a:ext cx="648072" cy="648072"/>
          </a:xfrm>
          <a:prstGeom prst="rect">
            <a:avLst/>
          </a:prstGeom>
        </p:spPr>
      </p:pic>
      <p:pic>
        <p:nvPicPr>
          <p:cNvPr id="8" name="圖片 7" descr="andriod.jpg"/>
          <p:cNvPicPr>
            <a:picLocks noChangeAspect="1"/>
          </p:cNvPicPr>
          <p:nvPr/>
        </p:nvPicPr>
        <p:blipFill>
          <a:blip r:embed="rId4" cstate="print"/>
          <a:stretch>
            <a:fillRect/>
          </a:stretch>
        </p:blipFill>
        <p:spPr>
          <a:xfrm>
            <a:off x="5508104" y="2492896"/>
            <a:ext cx="1652866" cy="2592288"/>
          </a:xfrm>
          <a:prstGeom prst="rect">
            <a:avLst/>
          </a:prstGeom>
        </p:spPr>
      </p:pic>
      <p:pic>
        <p:nvPicPr>
          <p:cNvPr id="9" name="圖片 8" descr="andriod2.jpg"/>
          <p:cNvPicPr>
            <a:picLocks noChangeAspect="1"/>
          </p:cNvPicPr>
          <p:nvPr/>
        </p:nvPicPr>
        <p:blipFill>
          <a:blip r:embed="rId5" cstate="print"/>
          <a:stretch>
            <a:fillRect/>
          </a:stretch>
        </p:blipFill>
        <p:spPr>
          <a:xfrm>
            <a:off x="7452320" y="2492896"/>
            <a:ext cx="1529725" cy="25922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Main Features of VTMS</a:t>
            </a:r>
            <a:endParaRPr lang="zh-TW" altLang="en-US" dirty="0"/>
          </a:p>
        </p:txBody>
      </p:sp>
      <p:sp>
        <p:nvSpPr>
          <p:cNvPr id="3" name="內容版面配置區 2"/>
          <p:cNvSpPr>
            <a:spLocks noGrp="1"/>
          </p:cNvSpPr>
          <p:nvPr>
            <p:ph idx="1"/>
          </p:nvPr>
        </p:nvSpPr>
        <p:spPr>
          <a:xfrm>
            <a:off x="395536" y="1196752"/>
            <a:ext cx="8352928" cy="5184576"/>
          </a:xfrm>
        </p:spPr>
        <p:txBody>
          <a:bodyPr>
            <a:normAutofit fontScale="85000" lnSpcReduction="20000"/>
          </a:bodyPr>
          <a:lstStyle/>
          <a:p>
            <a:r>
              <a:rPr lang="en-US" altLang="zh-TW" dirty="0" smtClean="0"/>
              <a:t>Multiple account management </a:t>
            </a:r>
          </a:p>
          <a:p>
            <a:r>
              <a:rPr lang="en-US" altLang="zh-TW" dirty="0" smtClean="0"/>
              <a:t>Panic Button</a:t>
            </a:r>
          </a:p>
          <a:p>
            <a:r>
              <a:rPr lang="en-US" altLang="zh-TW" dirty="0" smtClean="0"/>
              <a:t>GPS map route tracking</a:t>
            </a:r>
          </a:p>
          <a:p>
            <a:r>
              <a:rPr lang="en-US" altLang="zh-TW" dirty="0" smtClean="0"/>
              <a:t>Speed and location display on the central monitoring platform. </a:t>
            </a:r>
          </a:p>
          <a:p>
            <a:r>
              <a:rPr lang="en-US" altLang="zh-TW" dirty="0" smtClean="0"/>
              <a:t>Real time live viewing through 3G network</a:t>
            </a:r>
          </a:p>
          <a:p>
            <a:r>
              <a:rPr lang="en-US" altLang="zh-TW" dirty="0" smtClean="0"/>
              <a:t>Recording / playback</a:t>
            </a:r>
          </a:p>
          <a:p>
            <a:r>
              <a:rPr lang="en-US" altLang="zh-TW" dirty="0" smtClean="0"/>
              <a:t>Two-way voice communication between driver and monitoring center</a:t>
            </a:r>
          </a:p>
          <a:p>
            <a:r>
              <a:rPr lang="en-US" altLang="zh-TW" dirty="0" smtClean="0"/>
              <a:t>Idling notification for under 5Kmh over 3 </a:t>
            </a:r>
            <a:r>
              <a:rPr lang="en-US" altLang="zh-TW" dirty="0" err="1" smtClean="0"/>
              <a:t>mins</a:t>
            </a:r>
            <a:r>
              <a:rPr lang="en-US" altLang="zh-TW" dirty="0" smtClean="0"/>
              <a:t>  </a:t>
            </a:r>
          </a:p>
          <a:p>
            <a:r>
              <a:rPr lang="en-US" altLang="zh-TW" dirty="0" smtClean="0"/>
              <a:t>Over speeding notification</a:t>
            </a:r>
          </a:p>
          <a:p>
            <a:r>
              <a:rPr lang="en-US" altLang="zh-TW" dirty="0" smtClean="0"/>
              <a:t>SQL data can be outputted for other platform usage</a:t>
            </a:r>
          </a:p>
          <a:p>
            <a:pPr>
              <a:buNone/>
            </a:pPr>
            <a:endParaRPr lang="en-US" altLang="zh-TW" dirty="0" smtClean="0"/>
          </a:p>
          <a:p>
            <a:pPr>
              <a:buNone/>
            </a:pPr>
            <a:endParaRPr lang="en-US" altLang="zh-TW"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What MDVR model do we have?</a:t>
            </a:r>
            <a:endParaRPr lang="zh-TW" altLang="en-US" dirty="0"/>
          </a:p>
        </p:txBody>
      </p:sp>
      <p:graphicFrame>
        <p:nvGraphicFramePr>
          <p:cNvPr id="5" name="內容版面配置區 4"/>
          <p:cNvGraphicFramePr>
            <a:graphicFrameLocks noGrp="1"/>
          </p:cNvGraphicFramePr>
          <p:nvPr>
            <p:ph idx="1"/>
          </p:nvPr>
        </p:nvGraphicFramePr>
        <p:xfrm>
          <a:off x="179512" y="1484784"/>
          <a:ext cx="8856984" cy="3688230"/>
        </p:xfrm>
        <a:graphic>
          <a:graphicData uri="http://schemas.openxmlformats.org/drawingml/2006/table">
            <a:tbl>
              <a:tblPr firstRow="1" bandRow="1">
                <a:tableStyleId>{5C22544A-7EE6-4342-B048-85BDC9FD1C3A}</a:tableStyleId>
              </a:tblPr>
              <a:tblGrid>
                <a:gridCol w="2214246"/>
                <a:gridCol w="2413727"/>
                <a:gridCol w="2140779"/>
                <a:gridCol w="2088232"/>
              </a:tblGrid>
              <a:tr h="345394">
                <a:tc>
                  <a:txBody>
                    <a:bodyPr/>
                    <a:lstStyle/>
                    <a:p>
                      <a:r>
                        <a:rPr lang="en-US" altLang="zh-TW" dirty="0" smtClean="0"/>
                        <a:t>CDR-E10-3GA</a:t>
                      </a:r>
                      <a:endParaRPr lang="zh-TW" altLang="en-US" dirty="0"/>
                    </a:p>
                  </a:txBody>
                  <a:tcPr/>
                </a:tc>
                <a:tc>
                  <a:txBody>
                    <a:bodyPr/>
                    <a:lstStyle/>
                    <a:p>
                      <a:r>
                        <a:rPr lang="en-US" altLang="zh-TW" dirty="0" smtClean="0"/>
                        <a:t>SA-650CF-3GA</a:t>
                      </a:r>
                      <a:endParaRPr lang="zh-TW" altLang="en-US" dirty="0"/>
                    </a:p>
                  </a:txBody>
                  <a:tcPr/>
                </a:tc>
                <a:tc>
                  <a:txBody>
                    <a:bodyPr/>
                    <a:lstStyle/>
                    <a:p>
                      <a:r>
                        <a:rPr lang="en-US" altLang="zh-TW" dirty="0" smtClean="0"/>
                        <a:t>SA-650HD-3GA</a:t>
                      </a:r>
                      <a:endParaRPr lang="zh-TW" altLang="en-US" dirty="0"/>
                    </a:p>
                  </a:txBody>
                  <a:tcPr/>
                </a:tc>
                <a:tc>
                  <a:txBody>
                    <a:bodyPr/>
                    <a:lstStyle/>
                    <a:p>
                      <a:r>
                        <a:rPr lang="en-US" altLang="zh-TW" dirty="0" smtClean="0"/>
                        <a:t>VVH-MD80D</a:t>
                      </a:r>
                      <a:endParaRPr lang="zh-TW" altLang="en-US" dirty="0"/>
                    </a:p>
                  </a:txBody>
                  <a:tcPr/>
                </a:tc>
              </a:tr>
              <a:tr h="131079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r h="1310790">
                <a:tc>
                  <a:txBody>
                    <a:bodyPr/>
                    <a:lstStyle/>
                    <a:p>
                      <a:pPr>
                        <a:buFont typeface="Arial" pitchFamily="34" charset="0"/>
                        <a:buChar char="•"/>
                      </a:pPr>
                      <a:r>
                        <a:rPr lang="en-US" altLang="zh-TW" baseline="0" dirty="0" smtClean="0"/>
                        <a:t>4CH / CIF 120FPS</a:t>
                      </a:r>
                      <a:r>
                        <a:rPr lang="en-US" altLang="zh-TW" dirty="0" smtClean="0"/>
                        <a:t> </a:t>
                      </a:r>
                    </a:p>
                    <a:p>
                      <a:pPr>
                        <a:buFont typeface="Arial" pitchFamily="34" charset="0"/>
                        <a:buChar char="•"/>
                      </a:pPr>
                      <a:r>
                        <a:rPr lang="en-US" altLang="zh-TW" b="1" dirty="0" smtClean="0"/>
                        <a:t>SD</a:t>
                      </a:r>
                      <a:r>
                        <a:rPr lang="en-US" altLang="zh-TW" b="1" baseline="0" dirty="0" smtClean="0"/>
                        <a:t> CARD</a:t>
                      </a:r>
                    </a:p>
                    <a:p>
                      <a:pPr>
                        <a:buFont typeface="Arial" pitchFamily="34" charset="0"/>
                        <a:buChar char="•"/>
                      </a:pPr>
                      <a:r>
                        <a:rPr lang="en-US" altLang="zh-TW" baseline="0" dirty="0" smtClean="0"/>
                        <a:t> S Connector </a:t>
                      </a:r>
                    </a:p>
                    <a:p>
                      <a:pPr>
                        <a:buFont typeface="Arial" pitchFamily="34" charset="0"/>
                        <a:buChar char="•"/>
                      </a:pPr>
                      <a:r>
                        <a:rPr lang="en-US" altLang="zh-TW" baseline="0" dirty="0" smtClean="0"/>
                        <a:t> Alarm I/O </a:t>
                      </a:r>
                    </a:p>
                    <a:p>
                      <a:pPr>
                        <a:buFont typeface="Arial" pitchFamily="34" charset="0"/>
                        <a:buChar char="•"/>
                      </a:pPr>
                      <a:r>
                        <a:rPr lang="en-US" altLang="zh-TW" baseline="0" dirty="0" smtClean="0"/>
                        <a:t> DC 12V</a:t>
                      </a:r>
                      <a:endParaRPr lang="zh-TW" altLang="en-US" dirty="0"/>
                    </a:p>
                  </a:txBody>
                  <a:tcPr/>
                </a:tc>
                <a:tc>
                  <a:txBody>
                    <a:bodyPr/>
                    <a:lstStyle/>
                    <a:p>
                      <a:pPr>
                        <a:buFont typeface="Arial" pitchFamily="34" charset="0"/>
                        <a:buChar char="•"/>
                      </a:pPr>
                      <a:r>
                        <a:rPr lang="en-US" altLang="zh-TW" dirty="0" smtClean="0"/>
                        <a:t> 4CH / CIF 120FPS</a:t>
                      </a:r>
                    </a:p>
                    <a:p>
                      <a:pPr>
                        <a:buFont typeface="Arial" pitchFamily="34" charset="0"/>
                        <a:buChar char="•"/>
                      </a:pPr>
                      <a:r>
                        <a:rPr lang="en-US" altLang="zh-TW" b="1" dirty="0" smtClean="0"/>
                        <a:t> CF CARD</a:t>
                      </a:r>
                    </a:p>
                    <a:p>
                      <a:pPr>
                        <a:buFont typeface="Arial" pitchFamily="34" charset="0"/>
                        <a:buChar char="•"/>
                      </a:pPr>
                      <a:r>
                        <a:rPr lang="en-US" altLang="zh-TW" dirty="0" smtClean="0"/>
                        <a:t> S / BNC Connector</a:t>
                      </a:r>
                    </a:p>
                    <a:p>
                      <a:pPr>
                        <a:buFont typeface="Arial" pitchFamily="34" charset="0"/>
                        <a:buChar char="•"/>
                      </a:pPr>
                      <a:r>
                        <a:rPr lang="en-US" altLang="zh-TW" baseline="0" dirty="0" smtClean="0"/>
                        <a:t> Alarm I/O</a:t>
                      </a:r>
                    </a:p>
                    <a:p>
                      <a:pPr>
                        <a:buFont typeface="Arial" pitchFamily="34" charset="0"/>
                        <a:buChar char="•"/>
                      </a:pPr>
                      <a:r>
                        <a:rPr lang="en-US" altLang="zh-TW" baseline="0" dirty="0" smtClean="0"/>
                        <a:t> RS485</a:t>
                      </a:r>
                    </a:p>
                    <a:p>
                      <a:pPr>
                        <a:buFont typeface="Arial" pitchFamily="34" charset="0"/>
                        <a:buChar char="•"/>
                      </a:pPr>
                      <a:r>
                        <a:rPr lang="en-US" altLang="zh-TW" baseline="0" dirty="0" smtClean="0"/>
                        <a:t> </a:t>
                      </a:r>
                      <a:r>
                        <a:rPr lang="en-US" altLang="zh-TW" dirty="0" smtClean="0"/>
                        <a:t>DC 8V~28V</a:t>
                      </a:r>
                      <a:endParaRPr lang="zh-TW" altLang="en-US" dirty="0"/>
                    </a:p>
                  </a:txBody>
                  <a:tcPr/>
                </a:tc>
                <a:tc>
                  <a:txBody>
                    <a:bodyPr/>
                    <a:lstStyle/>
                    <a:p>
                      <a:pPr>
                        <a:buFont typeface="Arial" pitchFamily="34" charset="0"/>
                        <a:buChar char="•"/>
                      </a:pPr>
                      <a:r>
                        <a:rPr lang="en-US" altLang="zh-TW" dirty="0" smtClean="0"/>
                        <a:t> 4CH / CIF 120FPS</a:t>
                      </a:r>
                    </a:p>
                    <a:p>
                      <a:pPr>
                        <a:buFont typeface="Arial" pitchFamily="34" charset="0"/>
                        <a:buChar char="•"/>
                      </a:pPr>
                      <a:r>
                        <a:rPr lang="en-US" altLang="zh-TW" b="1" dirty="0" smtClean="0"/>
                        <a:t> 2.5’ HDD / SSD</a:t>
                      </a:r>
                    </a:p>
                    <a:p>
                      <a:pPr>
                        <a:buFont typeface="Arial" pitchFamily="34" charset="0"/>
                        <a:buChar char="•"/>
                      </a:pPr>
                      <a:r>
                        <a:rPr lang="en-US" altLang="zh-TW" dirty="0" smtClean="0"/>
                        <a:t> S / BNC Connector</a:t>
                      </a:r>
                    </a:p>
                    <a:p>
                      <a:pPr>
                        <a:buFont typeface="Arial" pitchFamily="34" charset="0"/>
                        <a:buChar char="•"/>
                      </a:pPr>
                      <a:r>
                        <a:rPr lang="en-US" altLang="zh-TW" baseline="0" dirty="0" smtClean="0"/>
                        <a:t> Alarm I/O</a:t>
                      </a:r>
                    </a:p>
                    <a:p>
                      <a:pPr>
                        <a:buFont typeface="Arial" pitchFamily="34" charset="0"/>
                        <a:buChar char="•"/>
                      </a:pPr>
                      <a:r>
                        <a:rPr lang="en-US" altLang="zh-TW" baseline="0" dirty="0" smtClean="0"/>
                        <a:t> RS485</a:t>
                      </a:r>
                    </a:p>
                    <a:p>
                      <a:pPr>
                        <a:buFont typeface="Arial" pitchFamily="34" charset="0"/>
                        <a:buChar char="•"/>
                      </a:pPr>
                      <a:r>
                        <a:rPr lang="en-US" altLang="zh-TW" baseline="0" dirty="0" smtClean="0"/>
                        <a:t> </a:t>
                      </a:r>
                      <a:r>
                        <a:rPr lang="en-US" altLang="zh-TW" dirty="0" smtClean="0"/>
                        <a:t>DC 8V~28V</a:t>
                      </a:r>
                      <a:endParaRPr lang="zh-TW" altLang="en-US" dirty="0" smtClean="0"/>
                    </a:p>
                    <a:p>
                      <a:endParaRPr lang="zh-TW" altLang="en-US" dirty="0"/>
                    </a:p>
                  </a:txBody>
                  <a:tcPr/>
                </a:tc>
                <a:tc>
                  <a:txBody>
                    <a:bodyPr/>
                    <a:lstStyle/>
                    <a:p>
                      <a:pPr>
                        <a:buFont typeface="Arial" pitchFamily="34" charset="0"/>
                        <a:buChar char="•"/>
                      </a:pPr>
                      <a:r>
                        <a:rPr lang="en-US" altLang="zh-TW" dirty="0" smtClean="0"/>
                        <a:t>8CH /</a:t>
                      </a:r>
                      <a:r>
                        <a:rPr lang="en-US" altLang="zh-TW" baseline="0" dirty="0" smtClean="0"/>
                        <a:t> CIF</a:t>
                      </a:r>
                      <a:r>
                        <a:rPr lang="en-US" altLang="zh-TW" dirty="0" smtClean="0"/>
                        <a:t> 240FPS</a:t>
                      </a:r>
                    </a:p>
                    <a:p>
                      <a:pPr>
                        <a:buFont typeface="Arial" pitchFamily="34" charset="0"/>
                        <a:buChar char="•"/>
                      </a:pPr>
                      <a:r>
                        <a:rPr lang="en-US" altLang="zh-TW" b="1" dirty="0" smtClean="0"/>
                        <a:t> 2.5’ HDD / SSD</a:t>
                      </a:r>
                    </a:p>
                    <a:p>
                      <a:pPr>
                        <a:buFont typeface="Arial" pitchFamily="34" charset="0"/>
                        <a:buChar char="•"/>
                      </a:pPr>
                      <a:r>
                        <a:rPr lang="en-US" altLang="zh-TW" dirty="0" smtClean="0"/>
                        <a:t> S Connector</a:t>
                      </a:r>
                    </a:p>
                    <a:p>
                      <a:pPr>
                        <a:buFont typeface="Arial" pitchFamily="34" charset="0"/>
                        <a:buChar char="•"/>
                      </a:pPr>
                      <a:r>
                        <a:rPr lang="en-US" altLang="zh-TW" baseline="0" dirty="0" smtClean="0"/>
                        <a:t> Alarm I/O</a:t>
                      </a:r>
                    </a:p>
                    <a:p>
                      <a:pPr>
                        <a:buFont typeface="Arial" pitchFamily="34" charset="0"/>
                        <a:buChar char="•"/>
                      </a:pPr>
                      <a:r>
                        <a:rPr lang="en-US" altLang="zh-TW" baseline="0" dirty="0" smtClean="0"/>
                        <a:t> RS485</a:t>
                      </a:r>
                    </a:p>
                    <a:p>
                      <a:pPr>
                        <a:buFont typeface="Arial" pitchFamily="34" charset="0"/>
                        <a:buChar char="•"/>
                      </a:pPr>
                      <a:r>
                        <a:rPr lang="en-US" altLang="zh-TW" dirty="0" smtClean="0"/>
                        <a:t> DC 8V~36V</a:t>
                      </a:r>
                      <a:endParaRPr lang="zh-TW" altLang="en-US" dirty="0" smtClean="0"/>
                    </a:p>
                    <a:p>
                      <a:endParaRPr lang="zh-TW" altLang="en-US" dirty="0"/>
                    </a:p>
                  </a:txBody>
                  <a:tcPr/>
                </a:tc>
              </a:tr>
            </a:tbl>
          </a:graphicData>
        </a:graphic>
      </p:graphicFrame>
      <p:pic>
        <p:nvPicPr>
          <p:cNvPr id="4" name="圖片 3" descr="img1.jpg"/>
          <p:cNvPicPr>
            <a:picLocks noChangeAspect="1"/>
          </p:cNvPicPr>
          <p:nvPr/>
        </p:nvPicPr>
        <p:blipFill>
          <a:blip r:embed="rId2" cstate="print"/>
          <a:stretch>
            <a:fillRect/>
          </a:stretch>
        </p:blipFill>
        <p:spPr>
          <a:xfrm>
            <a:off x="5220072" y="1916832"/>
            <a:ext cx="1440160" cy="1200133"/>
          </a:xfrm>
          <a:prstGeom prst="rect">
            <a:avLst/>
          </a:prstGeom>
        </p:spPr>
      </p:pic>
      <p:pic>
        <p:nvPicPr>
          <p:cNvPr id="6" name="圖片 5" descr="VVH-MD80D-1.jpg"/>
          <p:cNvPicPr>
            <a:picLocks noChangeAspect="1"/>
          </p:cNvPicPr>
          <p:nvPr/>
        </p:nvPicPr>
        <p:blipFill>
          <a:blip r:embed="rId3" cstate="print"/>
          <a:stretch>
            <a:fillRect/>
          </a:stretch>
        </p:blipFill>
        <p:spPr>
          <a:xfrm>
            <a:off x="7236296" y="1916832"/>
            <a:ext cx="1468963" cy="1224136"/>
          </a:xfrm>
          <a:prstGeom prst="rect">
            <a:avLst/>
          </a:prstGeom>
        </p:spPr>
      </p:pic>
      <p:pic>
        <p:nvPicPr>
          <p:cNvPr id="7" name="圖片 6" descr="SA-650CF_SA-650CF-3GA-1.jpg"/>
          <p:cNvPicPr>
            <a:picLocks noChangeAspect="1"/>
          </p:cNvPicPr>
          <p:nvPr/>
        </p:nvPicPr>
        <p:blipFill>
          <a:blip r:embed="rId4" cstate="print"/>
          <a:stretch>
            <a:fillRect/>
          </a:stretch>
        </p:blipFill>
        <p:spPr>
          <a:xfrm>
            <a:off x="2887013" y="1916832"/>
            <a:ext cx="1382553" cy="1152128"/>
          </a:xfrm>
          <a:prstGeom prst="rect">
            <a:avLst/>
          </a:prstGeom>
        </p:spPr>
      </p:pic>
      <p:pic>
        <p:nvPicPr>
          <p:cNvPr id="8" name="圖片 7" descr="CDR-E10_CDR-E10-3GA-2.jpg"/>
          <p:cNvPicPr>
            <a:picLocks noChangeAspect="1"/>
          </p:cNvPicPr>
          <p:nvPr/>
        </p:nvPicPr>
        <p:blipFill>
          <a:blip r:embed="rId5" cstate="print"/>
          <a:stretch>
            <a:fillRect/>
          </a:stretch>
        </p:blipFill>
        <p:spPr>
          <a:xfrm>
            <a:off x="611560" y="1916832"/>
            <a:ext cx="1382553" cy="11521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FAQ</a:t>
            </a:r>
            <a:endParaRPr lang="zh-TW" altLang="en-US" dirty="0"/>
          </a:p>
        </p:txBody>
      </p:sp>
      <p:sp>
        <p:nvSpPr>
          <p:cNvPr id="3" name="內容版面配置區 2"/>
          <p:cNvSpPr>
            <a:spLocks noGrp="1"/>
          </p:cNvSpPr>
          <p:nvPr>
            <p:ph idx="1"/>
          </p:nvPr>
        </p:nvSpPr>
        <p:spPr>
          <a:xfrm>
            <a:off x="251520" y="1268760"/>
            <a:ext cx="8424936" cy="5256584"/>
          </a:xfrm>
        </p:spPr>
        <p:txBody>
          <a:bodyPr>
            <a:normAutofit fontScale="70000" lnSpcReduction="20000"/>
          </a:bodyPr>
          <a:lstStyle/>
          <a:p>
            <a:pPr algn="just"/>
            <a:r>
              <a:rPr lang="en-US" altLang="zh-TW" dirty="0" smtClean="0"/>
              <a:t> Q: Does it need a public IP to communicate between each MDVR and 3G server?</a:t>
            </a:r>
          </a:p>
          <a:p>
            <a:pPr algn="just">
              <a:buNone/>
            </a:pPr>
            <a:r>
              <a:rPr lang="en-US" altLang="zh-TW" dirty="0" smtClean="0">
                <a:solidFill>
                  <a:srgbClr val="0070C0"/>
                </a:solidFill>
              </a:rPr>
              <a:t>      A: Yes, it needs the public IP for the communication between each MDVR and the 3G server. But it is better for you to get a fixed IP address from local </a:t>
            </a:r>
            <a:r>
              <a:rPr lang="zh-TW" altLang="en-US" dirty="0" smtClean="0">
                <a:solidFill>
                  <a:srgbClr val="0070C0"/>
                </a:solidFill>
              </a:rPr>
              <a:t> </a:t>
            </a:r>
            <a:r>
              <a:rPr lang="en-US" altLang="zh-TW" dirty="0" smtClean="0">
                <a:solidFill>
                  <a:srgbClr val="0070C0"/>
                </a:solidFill>
              </a:rPr>
              <a:t>ISP for 3G server.  </a:t>
            </a:r>
          </a:p>
          <a:p>
            <a:pPr algn="just"/>
            <a:r>
              <a:rPr lang="en-US" altLang="zh-TW" dirty="0" smtClean="0"/>
              <a:t> Q: What do I need to build a 3G server?</a:t>
            </a:r>
          </a:p>
          <a:p>
            <a:pPr algn="just">
              <a:buNone/>
            </a:pPr>
            <a:r>
              <a:rPr lang="en-US" altLang="zh-TW" dirty="0" smtClean="0">
                <a:solidFill>
                  <a:srgbClr val="0070C0"/>
                </a:solidFill>
              </a:rPr>
              <a:t>     A: You can build up any of PC with i7 CPU/4G ram and win7 pro OS PC if you are thinking to handle small project of fleet management. And we will offer you the software and instruction as it requested. But if you are thinking to handle a big project with over 100pcs MDVR and stable maintain in long time running, a professional server in the market requested, such as IBM or HP server.  </a:t>
            </a:r>
          </a:p>
          <a:p>
            <a:pPr algn="just"/>
            <a:r>
              <a:rPr lang="en-US" altLang="zh-TW" dirty="0" smtClean="0"/>
              <a:t> Q: What Internet bandwidth do I require for my server?</a:t>
            </a:r>
          </a:p>
          <a:p>
            <a:pPr algn="just">
              <a:buNone/>
            </a:pPr>
            <a:r>
              <a:rPr lang="en-US" altLang="zh-TW" dirty="0" smtClean="0">
                <a:solidFill>
                  <a:srgbClr val="0070C0"/>
                </a:solidFill>
              </a:rPr>
              <a:t>     A:</a:t>
            </a:r>
            <a:r>
              <a:rPr lang="en-US" altLang="zh-TW" i="1" dirty="0" smtClean="0">
                <a:solidFill>
                  <a:srgbClr val="0070C0"/>
                </a:solidFill>
              </a:rPr>
              <a:t>it depends on how many MDVR would you like to attach in the server. 100MB/100MB bandwidth can have capability to handle about 200~250 MDVR to live viewing and downloading in the same time. </a:t>
            </a:r>
            <a:endParaRPr lang="en-US" altLang="zh-TW" dirty="0" smtClean="0">
              <a:solidFill>
                <a:srgbClr val="0070C0"/>
              </a:solidFill>
            </a:endParaRPr>
          </a:p>
          <a:p>
            <a:pPr>
              <a:buNone/>
            </a:pP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FAQ</a:t>
            </a:r>
            <a:endParaRPr lang="zh-TW" altLang="en-US" dirty="0"/>
          </a:p>
        </p:txBody>
      </p:sp>
      <p:sp>
        <p:nvSpPr>
          <p:cNvPr id="3" name="內容版面配置區 2"/>
          <p:cNvSpPr>
            <a:spLocks noGrp="1"/>
          </p:cNvSpPr>
          <p:nvPr>
            <p:ph idx="1"/>
          </p:nvPr>
        </p:nvSpPr>
        <p:spPr>
          <a:xfrm>
            <a:off x="395536" y="1268760"/>
            <a:ext cx="8229600" cy="5400600"/>
          </a:xfrm>
        </p:spPr>
        <p:txBody>
          <a:bodyPr>
            <a:normAutofit fontScale="77500" lnSpcReduction="20000"/>
          </a:bodyPr>
          <a:lstStyle/>
          <a:p>
            <a:r>
              <a:rPr lang="en-US" altLang="zh-TW" dirty="0" smtClean="0"/>
              <a:t> Q: What is the price of the server software?</a:t>
            </a:r>
          </a:p>
          <a:p>
            <a:pPr lvl="1">
              <a:buNone/>
            </a:pPr>
            <a:r>
              <a:rPr lang="en-US" altLang="zh-TW" sz="3200" dirty="0" smtClean="0">
                <a:solidFill>
                  <a:srgbClr val="0070C0"/>
                </a:solidFill>
              </a:rPr>
              <a:t>A: T</a:t>
            </a:r>
            <a:r>
              <a:rPr lang="en-US" altLang="zh-TW" sz="3200" i="1" dirty="0" smtClean="0">
                <a:solidFill>
                  <a:srgbClr val="0070C0"/>
                </a:solidFill>
              </a:rPr>
              <a:t>he server software is free, but the client needs to pay for license fee per unit. We normally will give client one free demo license key to try, and each free demo key allows 5 units to be attached in server at the same time.</a:t>
            </a:r>
            <a:endParaRPr lang="en-US" altLang="zh-TW" sz="3200" dirty="0" smtClean="0">
              <a:solidFill>
                <a:srgbClr val="0070C0"/>
              </a:solidFill>
            </a:endParaRPr>
          </a:p>
          <a:p>
            <a:r>
              <a:rPr lang="en-US" altLang="zh-TW" dirty="0" smtClean="0"/>
              <a:t> Q: What size of HDD can be supported?</a:t>
            </a:r>
          </a:p>
          <a:p>
            <a:pPr lvl="1">
              <a:buNone/>
            </a:pPr>
            <a:r>
              <a:rPr lang="en-US" altLang="zh-TW" sz="3200" dirty="0" smtClean="0">
                <a:solidFill>
                  <a:srgbClr val="0070C0"/>
                </a:solidFill>
              </a:rPr>
              <a:t>A: So far our MDVR does support the 2.5” HDD/SSD up to 1TB.</a:t>
            </a:r>
          </a:p>
          <a:p>
            <a:r>
              <a:rPr lang="en-US" altLang="zh-TW" dirty="0" smtClean="0"/>
              <a:t> Q: How can I set 3G network of MDVR after I apply </a:t>
            </a:r>
            <a:r>
              <a:rPr lang="en-US" altLang="zh-TW" dirty="0" err="1" smtClean="0"/>
              <a:t>sim</a:t>
            </a:r>
            <a:r>
              <a:rPr lang="en-US" altLang="zh-TW" dirty="0" smtClean="0"/>
              <a:t> card from ISP?</a:t>
            </a:r>
          </a:p>
          <a:p>
            <a:pPr lvl="1" algn="just">
              <a:buNone/>
            </a:pPr>
            <a:r>
              <a:rPr lang="en-US" altLang="zh-TW" sz="3200" dirty="0" smtClean="0">
                <a:solidFill>
                  <a:srgbClr val="0070C0"/>
                </a:solidFill>
              </a:rPr>
              <a:t>A: After the user insert the </a:t>
            </a:r>
            <a:r>
              <a:rPr lang="en-US" altLang="zh-TW" sz="3200" dirty="0" err="1" smtClean="0">
                <a:solidFill>
                  <a:srgbClr val="0070C0"/>
                </a:solidFill>
              </a:rPr>
              <a:t>sim</a:t>
            </a:r>
            <a:r>
              <a:rPr lang="en-US" altLang="zh-TW" sz="3200" dirty="0" smtClean="0">
                <a:solidFill>
                  <a:srgbClr val="0070C0"/>
                </a:solidFill>
              </a:rPr>
              <a:t> card into the 3G module, then use our 3G configuration tool from CD on PC and fill up the all of 3G network information provided from ISP. After that, output the </a:t>
            </a:r>
            <a:r>
              <a:rPr lang="en-US" altLang="zh-TW" sz="3200" dirty="0" err="1" smtClean="0">
                <a:solidFill>
                  <a:srgbClr val="0070C0"/>
                </a:solidFill>
              </a:rPr>
              <a:t>config</a:t>
            </a:r>
            <a:r>
              <a:rPr lang="en-US" altLang="zh-TW" sz="3200" dirty="0" smtClean="0">
                <a:solidFill>
                  <a:srgbClr val="0070C0"/>
                </a:solidFill>
              </a:rPr>
              <a:t> file to USB driver, then insert the USB driver to MDVR. All of 3G setting will be set after MDVR reboot.</a:t>
            </a:r>
          </a:p>
          <a:p>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FAQ</a:t>
            </a:r>
            <a:endParaRPr lang="zh-TW" altLang="en-US" dirty="0"/>
          </a:p>
        </p:txBody>
      </p:sp>
      <p:sp>
        <p:nvSpPr>
          <p:cNvPr id="3" name="內容版面配置區 2"/>
          <p:cNvSpPr>
            <a:spLocks noGrp="1"/>
          </p:cNvSpPr>
          <p:nvPr>
            <p:ph idx="1"/>
          </p:nvPr>
        </p:nvSpPr>
        <p:spPr>
          <a:xfrm>
            <a:off x="395536" y="1340768"/>
            <a:ext cx="8229600" cy="5069160"/>
          </a:xfrm>
        </p:spPr>
        <p:txBody>
          <a:bodyPr>
            <a:normAutofit fontScale="85000" lnSpcReduction="20000"/>
          </a:bodyPr>
          <a:lstStyle/>
          <a:p>
            <a:pPr algn="just"/>
            <a:r>
              <a:rPr lang="en-US" altLang="zh-TW" dirty="0" smtClean="0"/>
              <a:t>Q:</a:t>
            </a:r>
            <a:r>
              <a:rPr lang="zh-TW" altLang="en-US" dirty="0" smtClean="0"/>
              <a:t> </a:t>
            </a:r>
            <a:r>
              <a:rPr lang="en-US" altLang="zh-TW" dirty="0" smtClean="0"/>
              <a:t>What brands of HDD support MDVR?</a:t>
            </a:r>
          </a:p>
          <a:p>
            <a:pPr lvl="1" algn="just">
              <a:buNone/>
            </a:pPr>
            <a:r>
              <a:rPr lang="en-US" altLang="zh-TW" sz="3200" dirty="0" smtClean="0">
                <a:solidFill>
                  <a:srgbClr val="0070C0"/>
                </a:solidFill>
              </a:rPr>
              <a:t>A: Most of Western Digital and Seagate HDD does support</a:t>
            </a:r>
            <a:r>
              <a:rPr lang="en-US" altLang="zh-TW" dirty="0" smtClean="0">
                <a:solidFill>
                  <a:srgbClr val="0070C0"/>
                </a:solidFill>
              </a:rPr>
              <a:t>.</a:t>
            </a:r>
          </a:p>
          <a:p>
            <a:pPr algn="just"/>
            <a:r>
              <a:rPr lang="en-US" altLang="zh-TW" dirty="0" smtClean="0"/>
              <a:t>Q: If I can not see the video image in 3G client software, what do I do?</a:t>
            </a:r>
          </a:p>
          <a:p>
            <a:pPr lvl="1" algn="just">
              <a:buNone/>
            </a:pPr>
            <a:r>
              <a:rPr lang="en-US" altLang="zh-TW" sz="3200" dirty="0" smtClean="0">
                <a:solidFill>
                  <a:srgbClr val="0070C0"/>
                </a:solidFill>
              </a:rPr>
              <a:t>A:</a:t>
            </a:r>
            <a:r>
              <a:rPr lang="zh-TW" altLang="en-US" sz="3200" dirty="0" smtClean="0">
                <a:solidFill>
                  <a:srgbClr val="0070C0"/>
                </a:solidFill>
              </a:rPr>
              <a:t> </a:t>
            </a:r>
            <a:r>
              <a:rPr lang="en-US" altLang="zh-TW" sz="3200" dirty="0" smtClean="0">
                <a:solidFill>
                  <a:srgbClr val="0070C0"/>
                </a:solidFill>
              </a:rPr>
              <a:t>Please check APN and Dial-up numbers information from local 3G provider and use 3G configure tool to configure the setting.</a:t>
            </a:r>
          </a:p>
          <a:p>
            <a:r>
              <a:rPr lang="en-US" altLang="zh-TW" dirty="0" smtClean="0"/>
              <a:t>Q: Why MDVR keep restart when it’s powered on?</a:t>
            </a:r>
          </a:p>
          <a:p>
            <a:pPr lvl="1">
              <a:buNone/>
            </a:pPr>
            <a:r>
              <a:rPr lang="en-US" altLang="zh-TW" sz="3200" dirty="0" smtClean="0">
                <a:solidFill>
                  <a:srgbClr val="0070C0"/>
                </a:solidFill>
              </a:rPr>
              <a:t>A: Please apply 2.5” HDD, CF card, or SDHC card properly before providing the power to MDVR; it’s designed to let customers know if the video image is recorded in MDVR  </a:t>
            </a:r>
          </a:p>
          <a:p>
            <a:pPr lvl="1" algn="just">
              <a:buNone/>
            </a:pPr>
            <a:endParaRPr lang="en-US" altLang="zh-TW" sz="3200" dirty="0" smtClean="0">
              <a:solidFill>
                <a:srgbClr val="0070C0"/>
              </a:solidFill>
            </a:endParaRPr>
          </a:p>
          <a:p>
            <a:pPr lvl="1" algn="just">
              <a:buNone/>
            </a:pPr>
            <a:endParaRPr lang="en-US" altLang="zh-TW" sz="3200" dirty="0" smtClean="0">
              <a:solidFill>
                <a:srgbClr val="0070C0"/>
              </a:solidFill>
            </a:endParaRPr>
          </a:p>
          <a:p>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does VTMS work?</a:t>
            </a:r>
            <a:endParaRPr lang="zh-TW" altLang="en-US" dirty="0"/>
          </a:p>
        </p:txBody>
      </p:sp>
      <p:pic>
        <p:nvPicPr>
          <p:cNvPr id="4" name="Picture 48"/>
          <p:cNvPicPr>
            <a:picLocks noGrp="1" noChangeAspect="1" noChangeArrowheads="1"/>
          </p:cNvPicPr>
          <p:nvPr>
            <p:ph idx="1"/>
          </p:nvPr>
        </p:nvPicPr>
        <p:blipFill>
          <a:blip r:embed="rId2" cstate="print"/>
          <a:srcRect/>
          <a:stretch>
            <a:fillRect/>
          </a:stretch>
        </p:blipFill>
        <p:spPr bwMode="auto">
          <a:xfrm>
            <a:off x="675990" y="1394133"/>
            <a:ext cx="8152382" cy="49333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FAQ</a:t>
            </a:r>
            <a:endParaRPr lang="zh-TW" altLang="en-US" dirty="0"/>
          </a:p>
        </p:txBody>
      </p:sp>
      <p:sp>
        <p:nvSpPr>
          <p:cNvPr id="3" name="內容版面配置區 2"/>
          <p:cNvSpPr>
            <a:spLocks noGrp="1"/>
          </p:cNvSpPr>
          <p:nvPr>
            <p:ph idx="1"/>
          </p:nvPr>
        </p:nvSpPr>
        <p:spPr>
          <a:xfrm>
            <a:off x="395536" y="1124744"/>
            <a:ext cx="8229600" cy="5544616"/>
          </a:xfrm>
        </p:spPr>
        <p:txBody>
          <a:bodyPr>
            <a:normAutofit fontScale="77500" lnSpcReduction="20000"/>
          </a:bodyPr>
          <a:lstStyle/>
          <a:p>
            <a:pPr algn="just"/>
            <a:r>
              <a:rPr lang="en-US" altLang="zh-TW" dirty="0" smtClean="0"/>
              <a:t>Q: Can I make our own private account with specific user name and password?</a:t>
            </a:r>
          </a:p>
          <a:p>
            <a:pPr lvl="1" algn="just">
              <a:buNone/>
            </a:pPr>
            <a:r>
              <a:rPr lang="en-US" altLang="zh-TW" sz="3200" dirty="0" smtClean="0">
                <a:solidFill>
                  <a:srgbClr val="0070C0"/>
                </a:solidFill>
              </a:rPr>
              <a:t>A: Yes, please provide your designated user name and password for your sales</a:t>
            </a:r>
            <a:r>
              <a:rPr lang="zh-TW" altLang="en-US" sz="3200" dirty="0" smtClean="0">
                <a:solidFill>
                  <a:srgbClr val="0070C0"/>
                </a:solidFill>
              </a:rPr>
              <a:t> </a:t>
            </a:r>
            <a:r>
              <a:rPr lang="en-US" altLang="zh-TW" sz="3200" dirty="0" smtClean="0">
                <a:solidFill>
                  <a:srgbClr val="0070C0"/>
                </a:solidFill>
              </a:rPr>
              <a:t>representative</a:t>
            </a:r>
            <a:r>
              <a:rPr lang="en-US" altLang="zh-TW" sz="4100" dirty="0" smtClean="0">
                <a:solidFill>
                  <a:srgbClr val="0070C0"/>
                </a:solidFill>
              </a:rPr>
              <a:t>.</a:t>
            </a:r>
          </a:p>
          <a:p>
            <a:pPr algn="just"/>
            <a:r>
              <a:rPr lang="en-US" altLang="zh-TW" dirty="0" smtClean="0"/>
              <a:t>Q:</a:t>
            </a:r>
            <a:r>
              <a:rPr lang="zh-TW" altLang="en-US" dirty="0" smtClean="0"/>
              <a:t> </a:t>
            </a:r>
            <a:r>
              <a:rPr lang="en-US" altLang="zh-TW" dirty="0" smtClean="0"/>
              <a:t>When I saw DC 12V power Jack and provide it with the power on MDVR, why MDVR can not be powered on </a:t>
            </a:r>
          </a:p>
          <a:p>
            <a:pPr lvl="1" algn="just">
              <a:buNone/>
            </a:pPr>
            <a:r>
              <a:rPr lang="en-US" altLang="zh-TW" sz="3200" dirty="0" smtClean="0">
                <a:solidFill>
                  <a:srgbClr val="0070C0"/>
                </a:solidFill>
              </a:rPr>
              <a:t>A:</a:t>
            </a:r>
            <a:r>
              <a:rPr lang="zh-TW" altLang="en-US" sz="3200" dirty="0" smtClean="0">
                <a:solidFill>
                  <a:srgbClr val="0070C0"/>
                </a:solidFill>
              </a:rPr>
              <a:t> </a:t>
            </a:r>
            <a:r>
              <a:rPr lang="en-US" altLang="zh-TW" sz="3200" dirty="0" smtClean="0">
                <a:solidFill>
                  <a:srgbClr val="0070C0"/>
                </a:solidFill>
              </a:rPr>
              <a:t>Because normally MDVR is designed to be powered on with ACC in the vehicle, it’s our friendly design for customers who would like to test the device locally; please use the provided cable inside the package, and connect the blue and yellow wires together to make it short circuit,  then provide  DC12V power to start MDVR.  </a:t>
            </a:r>
          </a:p>
          <a:p>
            <a:r>
              <a:rPr lang="en-US" altLang="zh-TW" dirty="0" smtClean="0"/>
              <a:t>Q: When I build up my own 3G server, why I can not change the video frame rate and resolution on 3G web server</a:t>
            </a:r>
          </a:p>
          <a:p>
            <a:pPr lvl="1">
              <a:buNone/>
            </a:pPr>
            <a:r>
              <a:rPr lang="en-US" altLang="zh-TW" sz="3200" dirty="0" smtClean="0">
                <a:solidFill>
                  <a:srgbClr val="0070C0"/>
                </a:solidFill>
              </a:rPr>
              <a:t>A: Because it’s our friendly design to let the user who use 3G client server can change the setting easily.</a:t>
            </a:r>
          </a:p>
          <a:p>
            <a:pPr lvl="1" algn="just">
              <a:buNone/>
            </a:pPr>
            <a:endParaRPr lang="en-US" altLang="zh-TW" sz="3200" dirty="0" smtClean="0">
              <a:solidFill>
                <a:srgbClr val="0070C0"/>
              </a:solidFill>
            </a:endParaRPr>
          </a:p>
          <a:p>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YouTube Link </a:t>
            </a:r>
            <a:endParaRPr lang="zh-TW" altLang="en-US" dirty="0"/>
          </a:p>
        </p:txBody>
      </p:sp>
      <p:sp>
        <p:nvSpPr>
          <p:cNvPr id="3" name="內容版面配置區 2"/>
          <p:cNvSpPr>
            <a:spLocks noGrp="1"/>
          </p:cNvSpPr>
          <p:nvPr>
            <p:ph idx="1"/>
          </p:nvPr>
        </p:nvSpPr>
        <p:spPr/>
        <p:txBody>
          <a:bodyPr/>
          <a:lstStyle/>
          <a:p>
            <a:r>
              <a:rPr lang="en-US" altLang="zh-TW" dirty="0" smtClean="0"/>
              <a:t>Insurance fraud </a:t>
            </a:r>
            <a:r>
              <a:rPr lang="en-US" altLang="zh-TW" dirty="0" smtClean="0">
                <a:hlinkClick r:id="rId2"/>
              </a:rPr>
              <a:t>http://www.youtube.com/watch?v=2QCTTWsYGXY</a:t>
            </a:r>
            <a:r>
              <a:rPr lang="en-US" altLang="zh-TW" dirty="0" smtClean="0"/>
              <a:t>  </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Successful Case Study</a:t>
            </a:r>
            <a:endParaRPr lang="zh-TW" altLang="en-US" dirty="0"/>
          </a:p>
        </p:txBody>
      </p:sp>
      <p:sp>
        <p:nvSpPr>
          <p:cNvPr id="3" name="內容版面配置區 2"/>
          <p:cNvSpPr>
            <a:spLocks noGrp="1"/>
          </p:cNvSpPr>
          <p:nvPr>
            <p:ph idx="1"/>
          </p:nvPr>
        </p:nvSpPr>
        <p:spPr>
          <a:xfrm>
            <a:off x="179512" y="1268760"/>
            <a:ext cx="8856984" cy="5400600"/>
          </a:xfrm>
        </p:spPr>
        <p:txBody>
          <a:bodyPr/>
          <a:lstStyle/>
          <a:p>
            <a:r>
              <a:rPr lang="en-US" altLang="zh-TW" dirty="0" err="1" smtClean="0"/>
              <a:t>ChangHua</a:t>
            </a:r>
            <a:r>
              <a:rPr lang="en-US" altLang="zh-TW" dirty="0" smtClean="0"/>
              <a:t> Bus (Taiwan)</a:t>
            </a:r>
          </a:p>
          <a:p>
            <a:pPr lvl="1">
              <a:buNone/>
            </a:pPr>
            <a:r>
              <a:rPr lang="en-US" altLang="zh-TW" dirty="0" smtClean="0">
                <a:hlinkClick r:id="rId2"/>
              </a:rPr>
              <a:t>http://www.changhuabus.com.tw/</a:t>
            </a:r>
            <a:endParaRPr lang="en-US" altLang="zh-TW" dirty="0" smtClean="0"/>
          </a:p>
          <a:p>
            <a:r>
              <a:rPr lang="en-US" altLang="zh-TW" dirty="0" smtClean="0"/>
              <a:t>Court of Sao Paulo (Brazil)</a:t>
            </a:r>
          </a:p>
          <a:p>
            <a:pPr lvl="1">
              <a:buNone/>
            </a:pPr>
            <a:r>
              <a:rPr lang="en-US" altLang="zh-TW" u="sng" dirty="0" smtClean="0">
                <a:hlinkClick r:id="rId3"/>
              </a:rPr>
              <a:t>http://www.tjsp.jus.br/</a:t>
            </a:r>
            <a:endParaRPr lang="zh-TW" altLang="zh-TW" dirty="0" smtClean="0"/>
          </a:p>
          <a:p>
            <a:r>
              <a:rPr lang="en-US" altLang="zh-TW" dirty="0" smtClean="0"/>
              <a:t>International Police Association (Brazil) </a:t>
            </a:r>
          </a:p>
          <a:p>
            <a:pPr lvl="1">
              <a:buNone/>
            </a:pPr>
            <a:r>
              <a:rPr lang="en-US" altLang="zh-TW" dirty="0" smtClean="0">
                <a:hlinkClick r:id="rId4"/>
              </a:rPr>
              <a:t>http://ipa-brasil.org.br/</a:t>
            </a:r>
            <a:endParaRPr lang="en-US" altLang="zh-TW" dirty="0" smtClean="0"/>
          </a:p>
          <a:p>
            <a:r>
              <a:rPr lang="en-US" altLang="zh-TW" dirty="0" err="1" smtClean="0"/>
              <a:t>ChangHua</a:t>
            </a:r>
            <a:r>
              <a:rPr lang="en-US" altLang="zh-TW" dirty="0" smtClean="0"/>
              <a:t> County Police Department (Taiwan)</a:t>
            </a:r>
          </a:p>
          <a:p>
            <a:pPr lvl="1">
              <a:buNone/>
            </a:pPr>
            <a:r>
              <a:rPr lang="en-US" altLang="zh-TW" dirty="0" smtClean="0">
                <a:hlinkClick r:id="rId5"/>
              </a:rPr>
              <a:t>http://www.chpb.gov.tw/english/</a:t>
            </a:r>
            <a:endParaRPr lang="zh-TW" altLang="en-US" dirty="0"/>
          </a:p>
        </p:txBody>
      </p:sp>
      <p:pic>
        <p:nvPicPr>
          <p:cNvPr id="4" name="圖片 3" descr="court of sao paulo.jpg"/>
          <p:cNvPicPr>
            <a:picLocks noChangeAspect="1"/>
          </p:cNvPicPr>
          <p:nvPr/>
        </p:nvPicPr>
        <p:blipFill>
          <a:blip r:embed="rId6" cstate="print"/>
          <a:stretch>
            <a:fillRect/>
          </a:stretch>
        </p:blipFill>
        <p:spPr>
          <a:xfrm>
            <a:off x="5004048" y="2564904"/>
            <a:ext cx="1346379" cy="726058"/>
          </a:xfrm>
          <a:prstGeom prst="rect">
            <a:avLst/>
          </a:prstGeom>
        </p:spPr>
      </p:pic>
      <p:pic>
        <p:nvPicPr>
          <p:cNvPr id="5" name="圖片 4" descr="ipa.jpg"/>
          <p:cNvPicPr>
            <a:picLocks noChangeAspect="1"/>
          </p:cNvPicPr>
          <p:nvPr/>
        </p:nvPicPr>
        <p:blipFill>
          <a:blip r:embed="rId7" cstate="print"/>
          <a:stretch>
            <a:fillRect/>
          </a:stretch>
        </p:blipFill>
        <p:spPr>
          <a:xfrm>
            <a:off x="7164288" y="3429000"/>
            <a:ext cx="1296144" cy="1120396"/>
          </a:xfrm>
          <a:prstGeom prst="rect">
            <a:avLst/>
          </a:prstGeom>
        </p:spPr>
      </p:pic>
      <p:pic>
        <p:nvPicPr>
          <p:cNvPr id="6" name="圖片 5" descr="changhua.jpg"/>
          <p:cNvPicPr>
            <a:picLocks noChangeAspect="1"/>
          </p:cNvPicPr>
          <p:nvPr/>
        </p:nvPicPr>
        <p:blipFill>
          <a:blip r:embed="rId8" cstate="print"/>
          <a:stretch>
            <a:fillRect/>
          </a:stretch>
        </p:blipFill>
        <p:spPr>
          <a:xfrm>
            <a:off x="6084168" y="1340768"/>
            <a:ext cx="927100" cy="914400"/>
          </a:xfrm>
          <a:prstGeom prst="rect">
            <a:avLst/>
          </a:prstGeom>
        </p:spPr>
      </p:pic>
      <p:sp>
        <p:nvSpPr>
          <p:cNvPr id="17410" name="AutoShape 2" descr="data:image/jpeg;base64,/9j/4AAQSkZJRgABAQAAAQABAAD/2wCEAAkGBxMSDxQUERQVFBUVGBsXGBgYGBgcHBwgGRQXFx0fGh0dHCggGCAlJBoYIzEhJSorLi4uFx8zRDMsNygtLisBCgoKDg0OGxAQGzcmICQsLC84OCwsLzIsNzQsLDQ0LTQwLDQsLy03LS8tNC0sNDUsMjQvLTQsNTQyLzYsLCwsL//AABEIAKAAoAMBEQACEQEDEQH/xAAcAAEAAgIDAQAAAAAAAAAAAAAABAUBAwIGBwj/xAA3EAABAgQDBQUHAwUBAAAAAAABAAIDBBEhEjFRBUFhcYEGEyKR0QcyobHB4fAzQlIUY3KC8WL/xAAbAQEAAgMBAQAAAAAAAAAAAAAABAUCAwYBB//EADYRAAEDAgMFBQgCAgMBAAAAAAEAAgMEERIhMQVBUWFxEyKBobEGFDKRwdHh8CNCUoI0ssIz/9oADAMBAAIRAxEAPwD3FEREREREREREREREREREREREREREREREREREREREREREREREREREREREREVLtDtZIwDSLNQWHTGCetMlubTyv+FpWJcBvTZ/ayRjmkKagvOmMA9K5o6nlZ8TSgcDvV0tKyREREREREREREREREREREREREREREREUXae0IcvBfGjODIbBVxP5c8Fkxhe4NbqV4TZfPPbb2izM+5zGF0CXuBDabuH9wjP/EWvvzXQ01EyHM5n90UZ8hcumwodSA0VJIAA3kmgCmE8VrSLDoSHChBIIO4g0IQHgvV3LsT7RZmQc1jy6PL2BhuN2j+2Tl/ibW3ZqHU0TJsxkf3VZskLV9DbM2hDmILI0FwfDeMTSPyx4LnnsLHFrtQpIN1KWK9REREREREREREREREREREREREREXint52650aFJtNGMHexBq42YDwABPN3BXWy4gGmQ9PutEzty872J2fjzmMSzWxHsFTDxAPI1aDTEBvvorCSZkVseS1BpdovRtjdl/6h8lMQ5d4mJYtE0wgMYXQvdq45PqGk4QajOlq10lRgD2E5HTjmtobexTbPZf8Ap3zsxEl3mYmS4SrAA9gdF96jhm+pcRUCgyreiOoxhjAchrxyQttcrznbfZ+PJ4BMtbDe8VEPEC8DVwFcIO6+qsY5mS3wZrUWluq9E9g23nNjRZNxqx472GNHCzwOBBB5g6qv2pEC0SDp9ltiduXtapVvRERERERERERERERERERERERLosOcBnZYue1gu42HNegE6L5q9qrydszNdxaBy7tp+pXTUFvd2kKHJ8RXDsZLyYiNixZ6JLxmHFDayFTxDId4cQNcqYb1XtQ6S2EMuDz+i9YBrdfQnZVjRIy+G+KG15OrntDnE6kkknmufmv2hvxUluidqmNMjMYrYYbng6OY0uaRoQQCOSQ37QW4o7RfPfbOXkzEdFhT0WYjPOKI18KviOY7wYQKZUw2ougp3SWwllh1+ijPA1uufspeRtmWpvLgeXduP0C8r7e7uJSP4gvpVrgcrrmWva4XabjkpZBGqysrrxERERERERERERERF5fciL1Fpmo4Ywu0+aiVtW2mgdLrb13LONhe4BQ3PL4rHDICoH+tTXzaFTulknrIpR8IFwP9buv82hSAA2Mt/dcvqtYhiJEGJ4N9c+AG4fFRhDHW1A7aQGx468mjcPmSssRjZ3QvHPbpsgw56HMAeCOyldwdDsRzIIPQ6L6TsyQGMs4fVVUozuun9l9vNkovfCAyNFH6ZiOOFnENA8TuNbKZPCZW4b2HJa2utmvV+z/aqNLsk2OdBixZ4l4lzWH3WMucCHhrqNNqNIzJoaWFVLTteXEXAbv1v6LcHEW5pt/tVGmGTjGugwosiQ8y4rE73AWuJLy1uJovVoGYuaWKKnawtJuQ7fpb1QuJvyXlHajbzZ2L3xgMgxT+oYbjhfxLSPC7jW6tYITE3De45rS51813D2FbIMSeiTBHggMw13F0TIcwAT1Gqh7TkAjDOP0WyIZ3XsZhiHEOF4FTrlwI3j4r5sYY6KoPYyAXPHTk4bx8iFa4jIzvBbGvLIr3HIipH+tRTycFJbK+nrJZT8JFyP8AW7bfJwWJAdGG/uuf0UyVjh7A7X5q4oqttTA2XS/rvUeRhY4hblLWCLy+5EXqIiIiIiKu2pEcxzHt4g8cj6rnttzy0kkVRHzB57wPVSqdoeCwqXKzDYjat6jRW1FWxVceOM9RvC0SRlhsVXy8MvdEB3kO61I/OS5+lgkqJJmOOpDs9xubenkpT3BoaR0W2YfhGBrMVABet6cALqVVymGMQRxYrADO+duAAN1gxuI4ibLdJQLYizC7nX/imbOpQ1vavjwu63P46Ba5X7gbhQ+1PZ+FPyr4EWwddrhm1wycOXqrqCZ0Tw5qjubiFl81dqOzcxIRu6mG0rXA8e48De0/MZhdLDOyZuJiiuaWmxUCFOvbGZFxEvY5jgTrDILfLCPJZlowlu77ry+d0izr3RnxcRD3ue4kaxCS7zxHzQNGEN3fZL53U/sv2bmJ+N3Uu2tKY3n3GA73H5DMrCadkLcTl61pcbBfSvZbYEKQlWQIVw27nHNzjm48/Rc1PM6V5c5SmtwiymTsC2IMxO50/wCql2jShze1ZHid1sfz0KkRP3E2C0y78QwOZhqCLVtXgRZQ6SUzRmCSLDcEZXyvxBAstj24TiButUxDLHQwNxLutQPzmotVBJTyQsadCXZbzcX9fNZscHBxPRWE1Mthtq7oNV0FbWxUkeOQ9BvKixxl5sFE2XEc9z3u4AcMz6Kp2JPLVSS1EnIDlvI9FvqGhgDArFdCoqIiIiIi1TMAPYWneotbStqoXRO3+u5ZxvLHXC68C+E/Qj86r54HVOzpyBk4fI/hWlmSt5KxhzQew0IYSb3pXPfTmukhr2VUJwns3E2Odgb3tna/Hh1UV0RY7PMLfKyGF2IuPIE063uptDsgwydq556Am3jcm61yT4hYBTleKMiIo89JQ40Mw4zGxGHNrgCPismuLTdpsvCLrpO0PZFs6ISWtiwa7ob7dA4EBTWbSmbrn1WBiaU2f7ItnQyC5sWNTdEfbqGgAo/aMztMuiCJoXdpGShwYYhwWNhsGTWgAfBQnOLjdxuswLKQsV6iIoM1IYnYg48iTTpeyo67ZBmk7Vrz0JNvCxFlJjnwixC0RJoMZch5BoL1pbWl9yhTV7KWEFx7RwNhne3HO18suO7NbGxF7ssgq4l8V+pPw9FzZdU7RnAObj8h9gpVmRN5LsMtBDGBo3L6HR0raWFsTd3rvVXI8vdcrapSwREREREREVDtI0iEPFQbjUcj9Fwm2H9nVuZM27TmOIvwP00VlALsBbqtUCGLgEEEXGR1rTK3NRKWFhJax4c1wsRo7jexyuNdbc1m9x1I0TvIkE0rTTQp21Zs1+AOy1G9pHJMMcovZWshtARLGzvnyXV7L21HV9xwwv8AI9FCmpyzMaKcrtR0RERERERERFBn9oCHYXd8uapNqbajpO40Yn+Q6qRDTl+Z0VUYkSKaE/QDmuTM9ZtF+Euy+TR1U3CyIXt90jwwKAuoBkBc610vzWVXBGwhj32a0ZAZuN8ybaZ9dEY4nMDVbdnGsRoaKAXOp5lStjvMlUxkLbNGZ4m3E/TRYTizCXaq+XdqtREREREXEvFaHflxWoyta8MdkTpz/K9wm11yW1eKDtQMIAcKm5FM7Zqj22ynewNlF3ZkW1y1UinLgbjRVEHCHA4uhB65VXI04p45GyCTTcWkG2/S40U52Ii1lgkstZzTcVyPHgVi4vpTh+JjsxfQ8xwPTML3J+ehXF7aUcw2r1B4+q1yRhlp4DlfxaeB+h3r0G/dcuwycfGwO8+a+h7Pqveqdsu869d6q5WYHELeppNsytaqZvaLi/DCppXUrk67bczqgQUluF+JU2OnaG4nrMjPv7zBE5dQs9m7XqDVe7VAz08QvJYG4MbFarqVDWicj4GF3lzULaFV7rTul3jTruWyJmNwC68xtauebfEnh6r55HGH3nnOV/Fx4D6ncrQm3dauQJfb3Wi5pkOPErY0vqjh+FjczbQczxPmV5kzPUrMYNLicXQA9M6LKoFPJI6Qya7g0k23a2Gi8biAtZW+ywwAhoobE1zvkuu2IynYwtiFnZE31z0UGoLibnRTleKOuIeCaDdnwWoStc8sbmRry/K9wm11yW1eIiLhFhhwoVpngbMwsd+8xzCya4tNwostMkO7uJ724/yHqqyjrXsm90qfiGh/yH3W6SMFuNmnotEZ1Zpo0H0Kg1EmLbEbTuH0K2NFoCVG2nLsa/e2txS442tRVu2qKnhn0LQ7PIXHPLK3gT0W2nkc5vFa5ciha0lxNwCLW9emSjUjmhjoISXOOYuBbLda5zI6aLN4Nw52S1smBkWgA2NBdR461oJY+MAHI2Fjb7jVZGM6gqw2PEwl0M51qOP5YroPZ+bsXvpH63uOf6LEKNVNxAPCtCF1JaHCxUJdf2tBDYlrAiq+fbepmwVfcyBF8laUzy5mazsdlYoOgJWXs/F2lYHH+oJXlS60a7AvoCrFVbYiYi2GNanh+XK5X2gm7Z7KRmt7nl+i5Km0rcILyq98wDYNFBYVF1z8la0kMZGCBkLi5t9zqpIjOpK2TBFA1xLSLkACl/TrmpFW5pY2CYlrhmbAWz3WuMwOuqxYDcubmtmzJdjn73Uvew4WvVSdi0VPNPoXBueYsOWWd/EjosKiRzW8FJgupNOGo+gVlTyYdsSNG8fQLU4XgBW+ZmSXd3D97ef4j1U6srXvm90pviOp/wAR91rjjAbjfp6qVChhooFZwQNhYGN0/czzK0ucXG5XNbliiIiIoe05bGyo95twqfbND7xDjZ8bcxx6LfTyYHWOhVbLxMURjzqA7nSg81zlLP21XFVO1uGu62sD0Pqpb24WFiuJmXbEFHfcLr62jiq4+zk/IUGORzDcLr+BrXe8QQcsN7daLgOyip5Ll5DmnTDncf7W81Z3LhprzW6IXnxMuDwBI4G1VNmfUSfy0+bTyBcDwOV/Fa2ho7rtfJcXtdQOye3O96a9FqlZUYWzE2kZzzIG/jlob/degtvh3FWkltFrwA6zvnyXT7N23FUgNkOF/ken2UOWnczMaKp2lGxRSRkLeS5PbFSJ6tzhoMvkp0DMLAE2bGwxQTkbeabHqRBVtcdDl80nZiYQrad2i1gIbd3y5rrNpbbipgWxnE/yHX7KDFTufmdFVsa6hdm92V7016rmImVGF0wN5H88wDv456C32Uwlt8O4LlDLx4n2A4AE8Baq2wvqI/5qjJo5AOJ4DK/ivHBp7rdfJacDXO94kk5Yb360ULsoqiS4eS5x0w53P+1vNbLlo005rsEtLthijfuV39FRxUkfZx/kqskkc83Kp48TDEe8alredKHyXIVU/Y1ctU3W5a3raxPQeqnMbiYGKy2ZLYGVPvOuV0exqH3eHG/43Znj0USokxusNApiuFoREREREREVBNQ+7jEZNd8K+hXBVsLaOucw5Mf5X3+BzVnG7HGDvCsdnxCXxa7iB5Aj6LodlTulqJw7UFo+QIPmFFmaA1tua5z8rjFQASNd/Vb9p0AqGYmtBcOO/ldYQyYTYnJVOF4qO7tvFD81yeGpZePsLNOosf8Aty43U67DniWIjWMIIxcLjPSoCxmZT0r2yMDuXeFr7xcDdofXNGlzwQbfJYhRQSThAIBIpb4LynqI5Huk7MBzQTll0y0XrmkAC6gvigFoJoXGg40BP0VU1jnAkblvsjIoJcAalpoeFQD9UcxzQCd6WU6LFAIOEEkAmt/grWoqI43tkEYLnAHPPrlotDWkgi6zDa15JOLjcUrpUhewMp6p7pHh3PvC19wuRv0HrkvHFzAALfJZwvNB3dtwofmssNS+0fYXaNBY/wDbnxul2DPEraQlcAqQATpu6rrNmUAp2YnNAceG7ldQZpcRsDkuG0IhD4VMySPMAfVaNqzuiqIA05kuHzAA8ys4Wgtdfkq6Vh95GAza3409SueooW1lc1gzYzztv8TmpUjsEZO8q/XeqsREREREREXF7wBUmgWEkjI24nmw5r0Ak2Cqdt0IY4XFxUdPuuR9pQ2RsUzMxmLjwt9VOpLglpTZ8Skw8H9xPzqvdlTiPaUrD/Yu9bjyXk7bxNPBW9V14IOSgqPNyTYmdjqFXV+y4KyxfkRvGq2xzOj0VNEPdEtwmp/lcdBSi42UnZ7nRhhuf8sx1AtbxN/BT2/ygG/yXKXxua+3hwnIALbSGpnjkIb3cJ0AAv1Xj8DSON11/aOzXRI0KIH4e7NWimVQa1v4q+EbqAHVQKeqbFE+Mtvi1+nS2fVS2usCE2ds10ONFiF+LvDVwpnQClL+GniG+opolRVNliZGG2w6fXrfI8kc64AXYJjG1rLeHCMwCp9WamCOMlvdwjUAi/VRGYHE553XGGe9IbhNR/Gw6ilFqiJ2g5sZYbj/AByHUi1vEW8V67+IXv8ANXMpJNh5XOpXZUGy4KO5ZmTvOqgSTOk1UiqsSQMlqVRtCJWYYB+0j51XIbVnEm0omD+pb63Pkp0LbROPFNiUAe42FhU9fsvPZoNjbLM/IZC58b/Re1dyQ0K2Y8EVBqF10cjJG4mG45KCQQbFclmvERERERFC2x+ieY+apfaD/gu6j1Uil/8AooIlX9217D+246nzVJ7hUmmjnpz/AFzHH6HopHasxlruKjY8bqjwvHkaaaFVnaipkD2dyQW6G2luB5HI8luthFjmFZyU0S+jrFwB6ix/OC6jZ1e59QWSZF7QfEZOH7wUOWMBtxuKsV0CirDmg5iqxcxrhZwuvQSNFqmo4Ywk9BqotbVx0kJkd4DjyWcbC91guv4GuBIOGmY3X09FwAhhna6QHBa1xa4z4b/AjLirO7m5apga0Ak4q1oN1td/ROyhgaJCcd72AFhccd/gBnxS7nG2i7BKxw9gI6jRd/RVcdXCJG+I4clWSMLHWK2taBkKKU1jWizRZYEk6rKyXirp2aIfRty0E9TYfnFc/tGvcyoDI8yxpPicmj94qVFGC253lVmPA6p8Tz5CuupXMdoKaQvf35DfoL634nkMhzUy2IWGQUkyr+7c95/bYdR5KyNBUimknqD/AFyHD6DotPasxhreKnbH/RHM/NXfs/8A8FvU+qj1X/0U1XSjoiIiIiLXMQsTC3UKPVwCeF0R3hZMdhcCtOza90AbEVB6FRdkYhSNY4WLbg+BWye2Mkb1H2ns/EMTfe3jX7qu2zscTtM0I741HH8+q2U8+Huu0Vc2KXAfzZcHUeoXOMqJKhjQD/JHcg7yOHUa8xdSy0NJ4FXEhOiINHbx6LsdmbUjrGW0eNR9lAmhMZ5KUHCpGisg9pcWg5j6rVY2uqDa+PvPFl+3Si4P2g9495tL8P8AXhb78VZU2HB3VHfZjRr4j8h9fNV0o7OnYze7vH0b9T4raM3E+CQ7scNPEPkfp5JCO0gezhZw9D5WPgjsnA+Ck7Ix954cv3aKx9n/AHj3m0Xw/wBuFvvwWqpw4O8r4uFQNV3he0ODScz9FW2NrqLPzohjV24eqrdp7Ujo2W1edB91thhMh5KndFLQf5vuToPUrjn1ElOxwJ/kkzJ3gcOp15CynhocRwCsdmbPwjE73tw0+66PY2xxA0TTDvnTl+fRRKifF3W6KRtKvdkC5NAOpVhtfEaRzGi5dYDxK1wWxgnct0vCwsDdApdJAIIWxDcFre7E4lbFIWKIiIiIiIiwAvA0Akjel1h5NLCqxe5wbdouV6Lb1SzMIh+IwnC9bO+y4usp3smM7qcjO/ddlfjk1WEbgW4cXl+VFMRhdUYmGtbEH0oqt01M+QvaHRm98iCP/JHzK3BrgLHP98VNhRnk4muDnNG7eNCFdQ1NTIRLG8Pe0bv7DeCNb7xbnyUdzGDIiwKnQJmHFFDSv8SrumrqTaLMLgL8D++ijvjfEbrXNbLa81Bw7sqhRq7YEVS4OY7DYW0uMuWSyjqXNFiLpK7Law1JxbsqBKHYEVM4ue7EbW0sM+WaSVLnCwFlsjzMOEKClf4hSamupNnMwtAv/iP31WLI3ym6gxYzwcTiGucN+4aAKkmqamImWR4Y9w3/ANRuAGt95vy5qQ1jDkBcBQhEYHVOJ5rW5A9aqlbNTMkD3B0hvfMgD/0T8wpBa4iwy/fBSpaES/EITjet3fZWlHTvfMJ205Od+87K/HNq0yOAbhxeX5V0wmlxRdoxzi27hYqvNtyyQsi0EgncvLrK9RERERERERERERERERRpmSY/MUOozVdWbLp6od9tjxGq2xzPZoq2Jsh4PhIPwK5qT2bqYzeJ4Pkf3xUsVbDqFkyjsQ7ygdUUNRU8xv5rN2zZjI01Fg+4sQcz1G/qPG6dq2xwaLlDk4uF1DSuQrxr0WyHZu0BFIGnDfQYtM/LJYuliuLrJlIvgqagG4r/AOq9VmdnV/8ADjOINIuMV/7X8ck7WLvW/clrhybgTgoXDN1cuQ3cyosWy52E+7kF41JOY6Dd1OZ5LMzNPxaJD2Q8nxED4lI/ZupkN5XgeZ/fFeGrYNArKWkmMyFTqc10tHsunpR3G3PE6qJJM9+qkqxWpERERERERERERERERERERERERERYLRosSxpIJGYXtysrJeIiLAaNFiGNBJAzK9uVlZLxERERERERERERERERERERERERERERERERERERERERERERERERERERER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8" name="圖片 7" descr="police.jpg"/>
          <p:cNvPicPr>
            <a:picLocks noChangeAspect="1"/>
          </p:cNvPicPr>
          <p:nvPr/>
        </p:nvPicPr>
        <p:blipFill>
          <a:blip r:embed="rId9" cstate="print"/>
          <a:stretch>
            <a:fillRect/>
          </a:stretch>
        </p:blipFill>
        <p:spPr>
          <a:xfrm>
            <a:off x="6084168" y="5013176"/>
            <a:ext cx="1219200" cy="1219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Appendix</a:t>
            </a:r>
            <a:endParaRPr lang="zh-TW" altLang="en-US" dirty="0"/>
          </a:p>
        </p:txBody>
      </p:sp>
      <p:sp>
        <p:nvSpPr>
          <p:cNvPr id="3" name="內容版面配置區 2"/>
          <p:cNvSpPr>
            <a:spLocks noGrp="1"/>
          </p:cNvSpPr>
          <p:nvPr>
            <p:ph idx="1"/>
          </p:nvPr>
        </p:nvSpPr>
        <p:spPr>
          <a:xfrm>
            <a:off x="457200" y="1600201"/>
            <a:ext cx="8075240" cy="1252736"/>
          </a:xfrm>
        </p:spPr>
        <p:txBody>
          <a:bodyPr/>
          <a:lstStyle/>
          <a:p>
            <a:r>
              <a:rPr lang="en-US" altLang="zh-TW" dirty="0" smtClean="0"/>
              <a:t>3G</a:t>
            </a:r>
            <a:r>
              <a:rPr lang="zh-TW" altLang="en-US" dirty="0" smtClean="0"/>
              <a:t> </a:t>
            </a:r>
            <a:r>
              <a:rPr lang="en-US" altLang="zh-TW" dirty="0" smtClean="0"/>
              <a:t>Server New Features Update</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4200" dirty="0" smtClean="0"/>
              <a:t>3G</a:t>
            </a:r>
            <a:r>
              <a:rPr lang="zh-TW" altLang="en-US" sz="4200" dirty="0" smtClean="0"/>
              <a:t> </a:t>
            </a:r>
            <a:r>
              <a:rPr lang="en-US" altLang="zh-TW" sz="4200" dirty="0" smtClean="0"/>
              <a:t>Server New Features Update</a:t>
            </a:r>
            <a:endParaRPr lang="zh-TW" altLang="en-US" sz="4200" dirty="0"/>
          </a:p>
        </p:txBody>
      </p:sp>
      <p:sp>
        <p:nvSpPr>
          <p:cNvPr id="3" name="副標題 2"/>
          <p:cNvSpPr>
            <a:spLocks noGrp="1"/>
          </p:cNvSpPr>
          <p:nvPr>
            <p:ph type="subTitle" idx="1"/>
          </p:nvPr>
        </p:nvSpPr>
        <p:spPr/>
        <p:txBody>
          <a:bodyPr/>
          <a:lstStyle/>
          <a:p>
            <a:r>
              <a:rPr lang="en-US" altLang="zh-TW" dirty="0" smtClean="0"/>
              <a:t>Dec. 2013</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92696"/>
            <a:ext cx="8229600" cy="703840"/>
          </a:xfrm>
        </p:spPr>
        <p:txBody>
          <a:bodyPr>
            <a:normAutofit fontScale="90000"/>
          </a:bodyPr>
          <a:lstStyle/>
          <a:p>
            <a:pPr algn="ctr"/>
            <a:r>
              <a:rPr lang="en-US" altLang="zh-TW" sz="4100" dirty="0" smtClean="0"/>
              <a:t> Update on Management Platform</a:t>
            </a:r>
            <a:r>
              <a:rPr lang="en-US" altLang="zh-TW" dirty="0" smtClean="0"/>
              <a:t>	</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Non-Admin can logon  to 3G management platform</a:t>
            </a:r>
          </a:p>
          <a:p>
            <a:r>
              <a:rPr lang="en-US" altLang="zh-TW" dirty="0" smtClean="0"/>
              <a:t>Stream settings</a:t>
            </a:r>
          </a:p>
          <a:p>
            <a:r>
              <a:rPr lang="en-US" altLang="zh-TW" dirty="0" smtClean="0"/>
              <a:t>Report and log of ACC </a:t>
            </a:r>
            <a:r>
              <a:rPr lang="zh-TW" altLang="en-US" dirty="0" smtClean="0"/>
              <a:t> </a:t>
            </a:r>
            <a:r>
              <a:rPr lang="en-US" altLang="zh-TW" dirty="0" smtClean="0"/>
              <a:t>state</a:t>
            </a:r>
          </a:p>
          <a:p>
            <a:r>
              <a:rPr lang="en-US" altLang="zh-TW" dirty="0" smtClean="0"/>
              <a:t>Online status (on/off/idle/speeding)</a:t>
            </a:r>
          </a:p>
          <a:p>
            <a:r>
              <a:rPr lang="en-US" altLang="zh-TW" dirty="0" smtClean="0"/>
              <a:t>Fleet management (underdeveloped – travel time / distance)</a:t>
            </a:r>
          </a:p>
          <a:p>
            <a:r>
              <a:rPr lang="en-US" altLang="zh-TW" dirty="0" smtClean="0"/>
              <a:t>Web video display (late December)</a:t>
            </a:r>
          </a:p>
          <a:p>
            <a:r>
              <a:rPr lang="en-US" altLang="zh-TW" dirty="0" smtClean="0"/>
              <a:t>Data flow check</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Data Flow Chart</a:t>
            </a:r>
            <a:br>
              <a:rPr lang="en-US" altLang="zh-TW" dirty="0" smtClean="0"/>
            </a:br>
            <a:r>
              <a:rPr lang="en-US" altLang="zh-TW" sz="2400" dirty="0" err="1" smtClean="0"/>
              <a:t>wwwroot</a:t>
            </a:r>
            <a:r>
              <a:rPr lang="zh-TW" altLang="en-US" sz="2400" dirty="0" smtClean="0"/>
              <a:t> </a:t>
            </a:r>
            <a:r>
              <a:rPr lang="en-US" altLang="zh-TW" sz="2400" dirty="0" smtClean="0"/>
              <a:t>(Version </a:t>
            </a:r>
            <a:r>
              <a:rPr lang="en-US" altLang="zh-TW" sz="2400" dirty="0" smtClean="0">
                <a:solidFill>
                  <a:srgbClr val="FF0000"/>
                </a:solidFill>
              </a:rPr>
              <a:t>after 102/11/12</a:t>
            </a:r>
            <a:r>
              <a:rPr lang="en-US" altLang="zh-TW" sz="2400" dirty="0" smtClean="0"/>
              <a:t>)</a:t>
            </a:r>
            <a:endParaRPr lang="zh-TW" altLang="en-US" sz="2400" dirty="0"/>
          </a:p>
        </p:txBody>
      </p:sp>
      <p:pic>
        <p:nvPicPr>
          <p:cNvPr id="4" name="內容版面配置區 3" descr="Flowing cal.jpg"/>
          <p:cNvPicPr>
            <a:picLocks noGrp="1" noChangeAspect="1"/>
          </p:cNvPicPr>
          <p:nvPr>
            <p:ph idx="1"/>
          </p:nvPr>
        </p:nvPicPr>
        <p:blipFill>
          <a:blip r:embed="rId2" cstate="print"/>
          <a:stretch>
            <a:fillRect/>
          </a:stretch>
        </p:blipFill>
        <p:spPr>
          <a:xfrm>
            <a:off x="467545" y="1332312"/>
            <a:ext cx="8064896" cy="534604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New Features on 3G client</a:t>
            </a:r>
            <a:br>
              <a:rPr lang="en-US" altLang="zh-TW" dirty="0" smtClean="0"/>
            </a:br>
            <a:r>
              <a:rPr lang="en-US" altLang="zh-TW" sz="1800" dirty="0" smtClean="0"/>
              <a:t>(Server Version 4.12,</a:t>
            </a:r>
            <a:r>
              <a:rPr lang="zh-TW" altLang="en-US" sz="1800" dirty="0" smtClean="0"/>
              <a:t> </a:t>
            </a:r>
            <a:r>
              <a:rPr lang="en-US" altLang="zh-TW" sz="1800" dirty="0" smtClean="0"/>
              <a:t>3G</a:t>
            </a:r>
            <a:r>
              <a:rPr lang="zh-TW" altLang="en-US" sz="1800" dirty="0" smtClean="0"/>
              <a:t> </a:t>
            </a:r>
            <a:r>
              <a:rPr lang="en-US" altLang="zh-TW" sz="1800" dirty="0" smtClean="0"/>
              <a:t>Client version .20)</a:t>
            </a:r>
            <a:endParaRPr lang="zh-TW" altLang="en-US" sz="1800" dirty="0"/>
          </a:p>
        </p:txBody>
      </p:sp>
      <p:sp>
        <p:nvSpPr>
          <p:cNvPr id="3" name="內容版面配置區 2"/>
          <p:cNvSpPr>
            <a:spLocks noGrp="1"/>
          </p:cNvSpPr>
          <p:nvPr>
            <p:ph idx="1"/>
          </p:nvPr>
        </p:nvSpPr>
        <p:spPr/>
        <p:txBody>
          <a:bodyPr>
            <a:normAutofit fontScale="85000" lnSpcReduction="10000"/>
          </a:bodyPr>
          <a:lstStyle/>
          <a:p>
            <a:r>
              <a:rPr lang="en-US" altLang="zh-TW" dirty="0" smtClean="0"/>
              <a:t>Pros: the continuation of the previous user interface, easy-to-use.</a:t>
            </a:r>
          </a:p>
          <a:p>
            <a:r>
              <a:rPr lang="en-US" altLang="zh-TW" dirty="0" smtClean="0"/>
              <a:t>Cons: </a:t>
            </a:r>
            <a:r>
              <a:rPr lang="en-US" altLang="zh-TW" dirty="0" smtClean="0">
                <a:effectLst>
                  <a:outerShdw blurRad="38100" dist="38100" dir="2700000" algn="tl">
                    <a:srgbClr val="000000">
                      <a:alpha val="43137"/>
                    </a:srgbClr>
                  </a:outerShdw>
                </a:effectLst>
              </a:rPr>
              <a:t>certain</a:t>
            </a:r>
            <a:r>
              <a:rPr lang="en-US" altLang="zh-TW" dirty="0" smtClean="0"/>
              <a:t> degree of difficulty on system integration.</a:t>
            </a:r>
            <a:endParaRPr lang="en-US" altLang="zh-TW" dirty="0" smtClean="0">
              <a:solidFill>
                <a:srgbClr val="FF0000"/>
              </a:solidFill>
            </a:endParaRPr>
          </a:p>
          <a:p>
            <a:r>
              <a:rPr lang="en-US" altLang="zh-TW" dirty="0" smtClean="0"/>
              <a:t>Features planning to be added in the future:</a:t>
            </a:r>
            <a:r>
              <a:rPr lang="zh-TW" altLang="en-US" dirty="0" smtClean="0"/>
              <a:t>　</a:t>
            </a:r>
            <a:endParaRPr lang="en-US" altLang="zh-TW" dirty="0" smtClean="0"/>
          </a:p>
          <a:p>
            <a:r>
              <a:rPr lang="en-US" altLang="zh-TW" dirty="0" smtClean="0"/>
              <a:t>a. change the server IP address on the MDVR remotely. </a:t>
            </a:r>
          </a:p>
          <a:p>
            <a:pPr>
              <a:buNone/>
            </a:pPr>
            <a:r>
              <a:rPr lang="en-US" altLang="zh-TW" dirty="0" smtClean="0"/>
              <a:t>    b. Audio (broadcasting, </a:t>
            </a:r>
            <a:r>
              <a:rPr lang="en-US" altLang="zh-TW" dirty="0" smtClean="0">
                <a:solidFill>
                  <a:schemeClr val="tx1">
                    <a:lumMod val="95000"/>
                  </a:schemeClr>
                </a:solidFill>
              </a:rPr>
              <a:t>auto cut off)  </a:t>
            </a:r>
            <a:r>
              <a:rPr lang="en-US" altLang="zh-TW" dirty="0" smtClean="0"/>
              <a:t> </a:t>
            </a:r>
          </a:p>
          <a:p>
            <a:pPr>
              <a:buNone/>
            </a:pPr>
            <a:r>
              <a:rPr lang="zh-TW" altLang="en-US" dirty="0" smtClean="0"/>
              <a:t>　</a:t>
            </a:r>
            <a:r>
              <a:rPr lang="en-US" altLang="zh-TW" dirty="0"/>
              <a:t>c .</a:t>
            </a:r>
            <a:r>
              <a:rPr lang="en-US" altLang="zh-TW" dirty="0" smtClean="0">
                <a:solidFill>
                  <a:srgbClr val="FF0000"/>
                </a:solidFill>
              </a:rPr>
              <a:t> </a:t>
            </a:r>
            <a:r>
              <a:rPr lang="en-US" altLang="zh-TW" dirty="0" smtClean="0"/>
              <a:t>Duplex</a:t>
            </a:r>
            <a:r>
              <a:rPr lang="en-US" altLang="zh-TW" dirty="0" smtClean="0">
                <a:solidFill>
                  <a:srgbClr val="FF0000"/>
                </a:solidFill>
              </a:rPr>
              <a:t> </a:t>
            </a:r>
            <a:r>
              <a:rPr lang="en-US" altLang="zh-TW" dirty="0" smtClean="0"/>
              <a:t>remote playback. </a:t>
            </a:r>
          </a:p>
          <a:p>
            <a:pPr>
              <a:buNone/>
            </a:pPr>
            <a:r>
              <a:rPr lang="zh-TW" altLang="en-US" dirty="0" smtClean="0"/>
              <a:t>　</a:t>
            </a:r>
            <a:r>
              <a:rPr lang="en-US" altLang="zh-TW" dirty="0" smtClean="0"/>
              <a:t>d. Google Maps (coordinate &amp; address) </a:t>
            </a:r>
          </a:p>
          <a:p>
            <a:pPr>
              <a:buNone/>
            </a:pPr>
            <a:r>
              <a:rPr lang="zh-TW" altLang="en-US" dirty="0" smtClean="0"/>
              <a:t>    </a:t>
            </a:r>
            <a:endParaRPr lang="en-US" altLang="zh-TW" dirty="0" smtClean="0"/>
          </a:p>
          <a:p>
            <a:pPr>
              <a:buNone/>
            </a:pPr>
            <a:endParaRPr lang="en-US" altLang="zh-TW" dirty="0"/>
          </a:p>
          <a:p>
            <a:pPr>
              <a:buNone/>
            </a:pP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100" dirty="0" smtClean="0"/>
              <a:t>All vehicles’ position &amp; time before logoff.</a:t>
            </a:r>
            <a:r>
              <a:rPr lang="en-US" altLang="zh-TW" dirty="0" smtClean="0"/>
              <a:t> </a:t>
            </a:r>
            <a:r>
              <a:rPr lang="en-US" altLang="zh-TW" sz="2200" dirty="0" smtClean="0"/>
              <a:t>(Electronic Map)</a:t>
            </a:r>
            <a:endParaRPr lang="zh-TW" altLang="en-US" sz="2200" dirty="0">
              <a:solidFill>
                <a:srgbClr val="FF0000"/>
              </a:solidFill>
            </a:endParaRPr>
          </a:p>
        </p:txBody>
      </p:sp>
      <p:pic>
        <p:nvPicPr>
          <p:cNvPr id="3074" name="Picture 2"/>
          <p:cNvPicPr>
            <a:picLocks noGrp="1" noChangeAspect="1" noChangeArrowheads="1"/>
          </p:cNvPicPr>
          <p:nvPr>
            <p:ph idx="1"/>
          </p:nvPr>
        </p:nvPicPr>
        <p:blipFill>
          <a:blip r:embed="rId2" cstate="print"/>
          <a:stretch>
            <a:fillRect/>
          </a:stretch>
        </p:blipFill>
        <p:spPr bwMode="auto">
          <a:xfrm>
            <a:off x="1331640" y="1484784"/>
            <a:ext cx="648072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Idling indicator</a:t>
            </a:r>
            <a:r>
              <a:rPr lang="zh-TW" altLang="en-US" dirty="0" smtClean="0"/>
              <a:t> </a:t>
            </a:r>
            <a:r>
              <a:rPr lang="en-US" altLang="zh-TW" dirty="0" smtClean="0"/>
              <a:t>(</a:t>
            </a:r>
            <a:r>
              <a:rPr lang="en-US" altLang="zh-TW" dirty="0">
                <a:solidFill>
                  <a:srgbClr val="FFC000"/>
                </a:solidFill>
              </a:rPr>
              <a:t>y</a:t>
            </a:r>
            <a:r>
              <a:rPr lang="en-US" altLang="zh-TW" dirty="0" smtClean="0">
                <a:solidFill>
                  <a:srgbClr val="FFC000"/>
                </a:solidFill>
              </a:rPr>
              <a:t>ellow dot</a:t>
            </a:r>
            <a:r>
              <a:rPr lang="en-US" altLang="zh-TW" dirty="0" smtClean="0"/>
              <a:t>)</a:t>
            </a:r>
            <a:br>
              <a:rPr lang="en-US" altLang="zh-TW" dirty="0" smtClean="0"/>
            </a:br>
            <a:r>
              <a:rPr lang="en-US" altLang="zh-TW" sz="2400" dirty="0" smtClean="0"/>
              <a:t>(Speed under 5kph, or 3mph for over 3min) </a:t>
            </a:r>
            <a:endParaRPr lang="zh-TW" altLang="en-US" sz="2400" dirty="0"/>
          </a:p>
        </p:txBody>
      </p:sp>
      <p:pic>
        <p:nvPicPr>
          <p:cNvPr id="1026" name="Picture 2"/>
          <p:cNvPicPr>
            <a:picLocks noGrp="1" noChangeAspect="1" noChangeArrowheads="1"/>
          </p:cNvPicPr>
          <p:nvPr>
            <p:ph idx="1"/>
          </p:nvPr>
        </p:nvPicPr>
        <p:blipFill>
          <a:blip r:embed="rId2" cstate="print"/>
          <a:stretch>
            <a:fillRect/>
          </a:stretch>
        </p:blipFill>
        <p:spPr bwMode="auto">
          <a:xfrm>
            <a:off x="1331640" y="1484784"/>
            <a:ext cx="648072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Industries and service may need VTMS</a:t>
            </a:r>
            <a:endParaRPr lang="zh-TW" altLang="en-US" dirty="0"/>
          </a:p>
        </p:txBody>
      </p:sp>
      <p:sp>
        <p:nvSpPr>
          <p:cNvPr id="3" name="內容版面配置區 2"/>
          <p:cNvSpPr>
            <a:spLocks noGrp="1"/>
          </p:cNvSpPr>
          <p:nvPr>
            <p:ph idx="1"/>
          </p:nvPr>
        </p:nvSpPr>
        <p:spPr>
          <a:xfrm>
            <a:off x="467544" y="1340768"/>
            <a:ext cx="7931224" cy="4968552"/>
          </a:xfrm>
        </p:spPr>
        <p:txBody>
          <a:bodyPr>
            <a:normAutofit fontScale="62500" lnSpcReduction="20000"/>
          </a:bodyPr>
          <a:lstStyle/>
          <a:p>
            <a:r>
              <a:rPr lang="en-US" altLang="zh-TW" dirty="0" smtClean="0"/>
              <a:t>Bus Lines</a:t>
            </a:r>
          </a:p>
          <a:p>
            <a:r>
              <a:rPr lang="en-US" altLang="zh-TW" dirty="0" smtClean="0"/>
              <a:t>Shuttle services</a:t>
            </a:r>
          </a:p>
          <a:p>
            <a:r>
              <a:rPr lang="en-US" altLang="zh-TW" dirty="0" smtClean="0"/>
              <a:t>Taxi Industries</a:t>
            </a:r>
          </a:p>
          <a:p>
            <a:r>
              <a:rPr lang="en-US" altLang="zh-TW" dirty="0" smtClean="0"/>
              <a:t>Garbage Truck Services</a:t>
            </a:r>
          </a:p>
          <a:p>
            <a:r>
              <a:rPr lang="en-US" altLang="zh-TW" dirty="0" smtClean="0"/>
              <a:t>Tank Truck Services</a:t>
            </a:r>
          </a:p>
          <a:p>
            <a:r>
              <a:rPr lang="en-US" altLang="zh-TW" dirty="0" smtClean="0"/>
              <a:t>Delivery Services</a:t>
            </a:r>
          </a:p>
          <a:p>
            <a:r>
              <a:rPr lang="en-US" altLang="zh-TW" dirty="0" smtClean="0"/>
              <a:t>Fire Engine Services</a:t>
            </a:r>
          </a:p>
          <a:p>
            <a:r>
              <a:rPr lang="en-US" altLang="zh-TW" dirty="0" smtClean="0"/>
              <a:t>Ambulance Services</a:t>
            </a:r>
          </a:p>
          <a:p>
            <a:r>
              <a:rPr lang="en-US" altLang="zh-TW" dirty="0" smtClean="0"/>
              <a:t>Limousine Services</a:t>
            </a:r>
          </a:p>
          <a:p>
            <a:r>
              <a:rPr lang="en-US" altLang="zh-TW" dirty="0" smtClean="0"/>
              <a:t>Armored Truck Transportation</a:t>
            </a:r>
          </a:p>
          <a:p>
            <a:r>
              <a:rPr lang="en-US" altLang="zh-TW" dirty="0" smtClean="0"/>
              <a:t>Sightseeing Services</a:t>
            </a:r>
          </a:p>
          <a:p>
            <a:r>
              <a:rPr lang="en-US" altLang="zh-TW" dirty="0" smtClean="0"/>
              <a:t>Towing Services</a:t>
            </a:r>
          </a:p>
          <a:p>
            <a:r>
              <a:rPr lang="en-US" altLang="zh-TW" dirty="0" smtClean="0"/>
              <a:t>Construction Industries </a:t>
            </a:r>
          </a:p>
          <a:p>
            <a:r>
              <a:rPr lang="en-US" altLang="zh-TW" dirty="0" smtClean="0"/>
              <a:t>Private Vehicle</a:t>
            </a:r>
          </a:p>
          <a:p>
            <a:r>
              <a:rPr lang="en-US" altLang="zh-TW" dirty="0" smtClean="0"/>
              <a:t>And more…..</a:t>
            </a:r>
            <a:endParaRPr lang="zh-TW" altLang="en-US" dirty="0"/>
          </a:p>
        </p:txBody>
      </p:sp>
      <p:pic>
        <p:nvPicPr>
          <p:cNvPr id="4" name="圖片 3" descr="VTMS.JPG"/>
          <p:cNvPicPr>
            <a:picLocks noChangeAspect="1"/>
          </p:cNvPicPr>
          <p:nvPr/>
        </p:nvPicPr>
        <p:blipFill>
          <a:blip r:embed="rId2" cstate="print"/>
          <a:stretch>
            <a:fillRect/>
          </a:stretch>
        </p:blipFill>
        <p:spPr>
          <a:xfrm>
            <a:off x="6732240" y="1196752"/>
            <a:ext cx="1296144" cy="54006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normAutofit/>
          </a:bodyPr>
          <a:lstStyle/>
          <a:p>
            <a:r>
              <a:rPr lang="en-US" altLang="zh-TW" sz="3900" dirty="0" smtClean="0"/>
              <a:t>Over speed Limit indicator(</a:t>
            </a:r>
            <a:r>
              <a:rPr lang="en-US" altLang="zh-TW" sz="3900" dirty="0" smtClean="0">
                <a:solidFill>
                  <a:srgbClr val="FF0000"/>
                </a:solidFill>
              </a:rPr>
              <a:t>red dot)</a:t>
            </a:r>
            <a:r>
              <a:rPr lang="en-US" altLang="zh-TW" dirty="0" smtClean="0"/>
              <a:t/>
            </a:r>
            <a:br>
              <a:rPr lang="en-US" altLang="zh-TW" dirty="0" smtClean="0"/>
            </a:br>
            <a:r>
              <a:rPr lang="en-US" altLang="zh-TW" sz="2400" dirty="0" smtClean="0"/>
              <a:t>(Suitable for public transportation)</a:t>
            </a:r>
            <a:endParaRPr lang="zh-TW" altLang="en-US" sz="2400" dirty="0"/>
          </a:p>
        </p:txBody>
      </p:sp>
      <p:pic>
        <p:nvPicPr>
          <p:cNvPr id="4098" name="Picture 2"/>
          <p:cNvPicPr>
            <a:picLocks noGrp="1" noChangeAspect="1" noChangeArrowheads="1"/>
          </p:cNvPicPr>
          <p:nvPr>
            <p:ph idx="1"/>
          </p:nvPr>
        </p:nvPicPr>
        <p:blipFill>
          <a:blip r:embed="rId2" cstate="print"/>
          <a:stretch>
            <a:fillRect/>
          </a:stretch>
        </p:blipFill>
        <p:spPr bwMode="auto">
          <a:xfrm>
            <a:off x="1115616" y="1484784"/>
            <a:ext cx="7047053"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000" dirty="0" smtClean="0">
                <a:solidFill>
                  <a:srgbClr val="FF0000"/>
                </a:solidFill>
              </a:rPr>
              <a:t>Check points – on a </a:t>
            </a:r>
            <a:r>
              <a:rPr lang="en-US" altLang="zh-TW" sz="3000" dirty="0" err="1" smtClean="0">
                <a:solidFill>
                  <a:srgbClr val="FF0000"/>
                </a:solidFill>
              </a:rPr>
              <a:t>specifitying</a:t>
            </a:r>
            <a:r>
              <a:rPr lang="en-US" altLang="zh-TW" sz="3000" dirty="0" smtClean="0">
                <a:solidFill>
                  <a:srgbClr val="FF0000"/>
                </a:solidFill>
              </a:rPr>
              <a:t> route. One minute traveling time between two red points. </a:t>
            </a:r>
            <a:endParaRPr lang="zh-TW" altLang="en-US" sz="3000" dirty="0">
              <a:solidFill>
                <a:srgbClr val="FF0000"/>
              </a:solidFill>
            </a:endParaRPr>
          </a:p>
        </p:txBody>
      </p:sp>
      <p:pic>
        <p:nvPicPr>
          <p:cNvPr id="2050" name="Picture 2"/>
          <p:cNvPicPr>
            <a:picLocks noGrp="1" noChangeAspect="1" noChangeArrowheads="1"/>
          </p:cNvPicPr>
          <p:nvPr>
            <p:ph idx="1"/>
          </p:nvPr>
        </p:nvPicPr>
        <p:blipFill>
          <a:blip r:embed="rId2" cstate="print"/>
          <a:stretch>
            <a:fillRect/>
          </a:stretch>
        </p:blipFill>
        <p:spPr bwMode="auto">
          <a:xfrm>
            <a:off x="1403648" y="1484784"/>
            <a:ext cx="648072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Reboot MDVR Remotely</a:t>
            </a:r>
            <a:endParaRPr lang="zh-TW" altLang="en-US" dirty="0"/>
          </a:p>
        </p:txBody>
      </p:sp>
      <p:sp>
        <p:nvSpPr>
          <p:cNvPr id="3" name="內容版面配置區 2"/>
          <p:cNvSpPr>
            <a:spLocks noGrp="1"/>
          </p:cNvSpPr>
          <p:nvPr>
            <p:ph idx="1"/>
          </p:nvPr>
        </p:nvSpPr>
        <p:spPr/>
        <p:txBody>
          <a:bodyPr/>
          <a:lstStyle/>
          <a:p>
            <a:r>
              <a:rPr lang="en-US" altLang="zh-TW" sz="2500" dirty="0" smtClean="0"/>
              <a:t>Firmware V4439</a:t>
            </a:r>
            <a:r>
              <a:rPr lang="zh-TW" altLang="en-US" sz="2500" dirty="0" smtClean="0"/>
              <a:t> </a:t>
            </a:r>
            <a:r>
              <a:rPr lang="en-US" altLang="zh-TW" sz="2500" dirty="0" smtClean="0"/>
              <a:t>and later</a:t>
            </a:r>
          </a:p>
          <a:p>
            <a:r>
              <a:rPr lang="en-US" altLang="zh-TW" sz="2500" dirty="0" smtClean="0"/>
              <a:t>Right click on the vehicle, then click reboot, then enter its ID number (not license plate number)</a:t>
            </a:r>
          </a:p>
          <a:p>
            <a:endParaRPr lang="en-US" altLang="zh-TW" dirty="0" smtClean="0"/>
          </a:p>
          <a:p>
            <a:endParaRPr lang="en-US" altLang="zh-TW" dirty="0" smtClean="0"/>
          </a:p>
          <a:p>
            <a:endParaRPr lang="en-US" altLang="zh-TW" dirty="0" smtClean="0"/>
          </a:p>
          <a:p>
            <a:endParaRPr lang="en-US" altLang="zh-TW" dirty="0" smtClean="0"/>
          </a:p>
          <a:p>
            <a:pPr>
              <a:buNone/>
            </a:pPr>
            <a:endParaRPr lang="zh-TW" altLang="en-US" dirty="0"/>
          </a:p>
        </p:txBody>
      </p:sp>
      <p:pic>
        <p:nvPicPr>
          <p:cNvPr id="6" name="Picture 2"/>
          <p:cNvPicPr>
            <a:picLocks noChangeAspect="1" noChangeArrowheads="1"/>
          </p:cNvPicPr>
          <p:nvPr/>
        </p:nvPicPr>
        <p:blipFill>
          <a:blip r:embed="rId2" cstate="print"/>
          <a:srcRect/>
          <a:stretch>
            <a:fillRect/>
          </a:stretch>
        </p:blipFill>
        <p:spPr bwMode="auto">
          <a:xfrm>
            <a:off x="3779912" y="3933056"/>
            <a:ext cx="4572000" cy="15240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10040" t="28133" r="75194" b="46028"/>
          <a:stretch>
            <a:fillRect/>
          </a:stretch>
        </p:blipFill>
        <p:spPr bwMode="auto">
          <a:xfrm>
            <a:off x="971600" y="3861048"/>
            <a:ext cx="18002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Support MD80D</a:t>
            </a:r>
            <a:r>
              <a:rPr lang="zh-TW" altLang="en-US" dirty="0" smtClean="0"/>
              <a:t> </a:t>
            </a:r>
            <a:r>
              <a:rPr lang="en-US" altLang="zh-TW" dirty="0" smtClean="0"/>
              <a:t>8-channel</a:t>
            </a:r>
            <a:r>
              <a:rPr lang="zh-TW" altLang="en-US" dirty="0" smtClean="0"/>
              <a:t> </a:t>
            </a:r>
            <a:r>
              <a:rPr lang="en-US" altLang="zh-TW" dirty="0" smtClean="0"/>
              <a:t>Images</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sz="4400" dirty="0"/>
          </a:p>
        </p:txBody>
      </p:sp>
      <p:pic>
        <p:nvPicPr>
          <p:cNvPr id="3076" name="Picture 4"/>
          <p:cNvPicPr>
            <a:picLocks noGrp="1" noChangeAspect="1" noChangeArrowheads="1"/>
          </p:cNvPicPr>
          <p:nvPr>
            <p:ph idx="1"/>
          </p:nvPr>
        </p:nvPicPr>
        <p:blipFill>
          <a:blip r:embed="rId2" cstate="print"/>
          <a:stretch>
            <a:fillRect/>
          </a:stretch>
        </p:blipFill>
        <p:spPr bwMode="auto">
          <a:xfrm>
            <a:off x="1475656" y="908720"/>
            <a:ext cx="6480721"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Firmware</a:t>
            </a:r>
            <a:r>
              <a:rPr lang="zh-TW" altLang="en-US" dirty="0" smtClean="0"/>
              <a:t> </a:t>
            </a:r>
            <a:r>
              <a:rPr lang="en-US" altLang="zh-TW" dirty="0" smtClean="0"/>
              <a:t>Update Remotely (80D)</a:t>
            </a:r>
            <a:r>
              <a:rPr lang="zh-TW" altLang="en-US" dirty="0" smtClean="0"/>
              <a:t/>
            </a:r>
            <a:br>
              <a:rPr lang="zh-TW" altLang="en-US"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59632" y="1700808"/>
            <a:ext cx="6108858"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sz="4400" dirty="0" smtClean="0"/>
              <a:t>Quick View on 3G Alarm Feature</a:t>
            </a:r>
            <a:endParaRPr lang="zh-TW" altLang="en-US" sz="4400" dirty="0"/>
          </a:p>
        </p:txBody>
      </p:sp>
      <p:sp>
        <p:nvSpPr>
          <p:cNvPr id="3" name="內容版面配置區 2"/>
          <p:cNvSpPr>
            <a:spLocks noGrp="1"/>
          </p:cNvSpPr>
          <p:nvPr>
            <p:ph idx="1"/>
          </p:nvPr>
        </p:nvSpPr>
        <p:spPr/>
        <p:txBody>
          <a:bodyPr>
            <a:normAutofit/>
          </a:bodyPr>
          <a:lstStyle/>
          <a:p>
            <a:r>
              <a:rPr lang="en-US" altLang="zh-TW" dirty="0"/>
              <a:t>Transmit one heartbeat every 5 seconds.</a:t>
            </a:r>
            <a:r>
              <a:rPr lang="en-US" altLang="zh-TW" dirty="0" smtClean="0">
                <a:solidFill>
                  <a:srgbClr val="FF0000"/>
                </a:solidFill>
              </a:rPr>
              <a:t> </a:t>
            </a:r>
            <a:endParaRPr lang="en-US" altLang="zh-TW" dirty="0" smtClean="0"/>
          </a:p>
          <a:p>
            <a:r>
              <a:rPr lang="en-US" altLang="zh-TW" dirty="0" smtClean="0"/>
              <a:t> Continuous alarm warning in 5 minutes (such as door open)  would count as one time.</a:t>
            </a:r>
            <a:r>
              <a:rPr lang="en-US" altLang="zh-TW" dirty="0" smtClean="0">
                <a:solidFill>
                  <a:srgbClr val="FF0000"/>
                </a:solidFill>
              </a:rPr>
              <a:t> </a:t>
            </a:r>
          </a:p>
          <a:p>
            <a:r>
              <a:rPr lang="en-US" altLang="zh-TW" dirty="0" smtClean="0"/>
              <a:t> Video lost: send warning every 30 minutes. </a:t>
            </a:r>
            <a:r>
              <a:rPr lang="en-US" altLang="zh-TW" dirty="0" smtClean="0">
                <a:solidFill>
                  <a:srgbClr val="FF0000"/>
                </a:solidFill>
              </a:rPr>
              <a:t> </a:t>
            </a:r>
          </a:p>
          <a:p>
            <a:r>
              <a:rPr lang="en-US" altLang="zh-TW" dirty="0" smtClean="0"/>
              <a:t>Send warning to server when hard drive failed and MDVR auto reboot. </a:t>
            </a:r>
            <a:endParaRPr lang="en-US" altLang="zh-TW" dirty="0" smtClean="0">
              <a:solidFill>
                <a:srgbClr val="FF0000"/>
              </a:solidFill>
            </a:endParaRPr>
          </a:p>
          <a:p>
            <a:r>
              <a:rPr lang="en-US" altLang="zh-TW" dirty="0" smtClean="0"/>
              <a:t>Video Pop-Up/Record/E-Mail</a:t>
            </a:r>
          </a:p>
          <a:p>
            <a:endParaRPr lang="en-US" altLang="zh-TW" dirty="0" smtClean="0"/>
          </a:p>
          <a:p>
            <a:endParaRPr lang="en-US" altLang="zh-TW" dirty="0" smtClean="0"/>
          </a:p>
          <a:p>
            <a:pPr>
              <a:buNone/>
            </a:pPr>
            <a:endParaRPr lang="en-US" altLang="zh-TW" dirty="0" smtClean="0"/>
          </a:p>
          <a:p>
            <a:pPr>
              <a:buNone/>
            </a:pPr>
            <a:endParaRPr lang="en-US" altLang="zh-TW" dirty="0" smtClean="0"/>
          </a:p>
          <a:p>
            <a:endParaRPr lang="en-US" altLang="zh-TW" dirty="0" smtClean="0"/>
          </a:p>
          <a:p>
            <a:endParaRPr lang="en-US" altLang="zh-TW" dirty="0"/>
          </a:p>
          <a:p>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Other Alarm Features</a:t>
            </a:r>
            <a:r>
              <a:rPr lang="en-US" altLang="zh-TW" dirty="0" smtClean="0">
                <a:solidFill>
                  <a:srgbClr val="FF0000"/>
                </a:solidFill>
              </a:rPr>
              <a:t/>
            </a:r>
            <a:br>
              <a:rPr lang="en-US" altLang="zh-TW" dirty="0" smtClean="0">
                <a:solidFill>
                  <a:srgbClr val="FF0000"/>
                </a:solidFill>
              </a:rPr>
            </a:br>
            <a:r>
              <a:rPr lang="en-US" altLang="zh-TW" dirty="0"/>
              <a:t>(General Use)</a:t>
            </a:r>
            <a:endParaRPr lang="zh-TW" altLang="en-US" sz="2400" dirty="0">
              <a:solidFill>
                <a:srgbClr val="FF0000"/>
              </a:solidFill>
            </a:endParaRPr>
          </a:p>
        </p:txBody>
      </p:sp>
      <p:sp>
        <p:nvSpPr>
          <p:cNvPr id="3" name="內容版面配置區 2"/>
          <p:cNvSpPr>
            <a:spLocks noGrp="1"/>
          </p:cNvSpPr>
          <p:nvPr>
            <p:ph idx="1"/>
          </p:nvPr>
        </p:nvSpPr>
        <p:spPr/>
        <p:txBody>
          <a:bodyPr/>
          <a:lstStyle/>
          <a:p>
            <a:r>
              <a:rPr lang="en-US" altLang="zh-TW" dirty="0" smtClean="0"/>
              <a:t>Single channel viewing during signal light or reverse.</a:t>
            </a:r>
          </a:p>
          <a:p>
            <a:r>
              <a:rPr lang="en-US" altLang="zh-TW" dirty="0" smtClean="0"/>
              <a:t>Emergency button</a:t>
            </a:r>
          </a:p>
          <a:p>
            <a:r>
              <a:rPr lang="en-US" altLang="zh-TW" dirty="0" smtClean="0"/>
              <a:t>Current status report, e.g. door open, gasoline cap open.</a:t>
            </a:r>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000" dirty="0" smtClean="0"/>
              <a:t>Alarm (Wire Connection Diagram)Alarm</a:t>
            </a:r>
            <a:endParaRPr lang="zh-TW" altLang="en-US" sz="3000" dirty="0"/>
          </a:p>
        </p:txBody>
      </p:sp>
      <p:sp>
        <p:nvSpPr>
          <p:cNvPr id="3" name="內容版面配置區 2"/>
          <p:cNvSpPr>
            <a:spLocks noGrp="1"/>
          </p:cNvSpPr>
          <p:nvPr>
            <p:ph idx="1"/>
          </p:nvPr>
        </p:nvSpPr>
        <p:spPr/>
        <p:txBody>
          <a:bodyPr/>
          <a:lstStyle/>
          <a:p>
            <a:r>
              <a:rPr lang="en-US" altLang="zh-TW" sz="2000" dirty="0" smtClean="0"/>
              <a:t>DC-12V connection (for signal light)</a:t>
            </a:r>
          </a:p>
          <a:p>
            <a:r>
              <a:rPr lang="en-US" altLang="zh-TW" sz="2000" dirty="0" smtClean="0"/>
              <a:t>Use pulse button as the emergency button: press the button for immediate power connection for at least one second. Release the button to stop.</a:t>
            </a:r>
          </a:p>
          <a:p>
            <a:r>
              <a:rPr lang="en-US" dirty="0">
                <a:hlinkClick r:id="rId2"/>
              </a:rPr>
              <a:t>http://www.allaboutcircuits.com/vol_4/chpt_4/1.html</a:t>
            </a:r>
            <a:endParaRPr lang="en-US" altLang="zh-TW" dirty="0" smtClean="0"/>
          </a:p>
          <a:p>
            <a:pPr>
              <a:buNone/>
            </a:pPr>
            <a:endParaRPr lang="en-US" altLang="zh-TW" dirty="0" smtClean="0"/>
          </a:p>
          <a:p>
            <a:endParaRPr lang="zh-TW" altLang="en-US" dirty="0"/>
          </a:p>
        </p:txBody>
      </p:sp>
      <p:grpSp>
        <p:nvGrpSpPr>
          <p:cNvPr id="6" name="群組 5"/>
          <p:cNvGrpSpPr/>
          <p:nvPr/>
        </p:nvGrpSpPr>
        <p:grpSpPr>
          <a:xfrm>
            <a:off x="3563888" y="3645024"/>
            <a:ext cx="3888432" cy="2737213"/>
            <a:chOff x="1691680" y="3933056"/>
            <a:chExt cx="5544616" cy="2698752"/>
          </a:xfrm>
        </p:grpSpPr>
        <p:pic>
          <p:nvPicPr>
            <p:cNvPr id="4" name="圖片 3" descr="alarm_c.jpg"/>
            <p:cNvPicPr/>
            <p:nvPr/>
          </p:nvPicPr>
          <p:blipFill>
            <a:blip r:embed="rId3" cstate="print"/>
            <a:stretch>
              <a:fillRect/>
            </a:stretch>
          </p:blipFill>
          <p:spPr>
            <a:xfrm>
              <a:off x="1691680" y="3933056"/>
              <a:ext cx="5544616" cy="2698752"/>
            </a:xfrm>
            <a:prstGeom prst="rect">
              <a:avLst/>
            </a:prstGeom>
          </p:spPr>
        </p:pic>
        <p:pic>
          <p:nvPicPr>
            <p:cNvPr id="5" name="圖片 4" descr="button.jpg"/>
            <p:cNvPicPr/>
            <p:nvPr/>
          </p:nvPicPr>
          <p:blipFill>
            <a:blip r:embed="rId4" cstate="print"/>
            <a:stretch>
              <a:fillRect/>
            </a:stretch>
          </p:blipFill>
          <p:spPr>
            <a:xfrm>
              <a:off x="1907705" y="4509120"/>
              <a:ext cx="504056" cy="569344"/>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Software Setting </a:t>
            </a:r>
            <a:r>
              <a:rPr lang="zh-TW" altLang="en-US" dirty="0" smtClean="0"/>
              <a:t> </a:t>
            </a:r>
            <a:endParaRPr lang="zh-TW" altLang="en-US" dirty="0"/>
          </a:p>
        </p:txBody>
      </p:sp>
      <p:sp>
        <p:nvSpPr>
          <p:cNvPr id="10" name="內容版面配置區 9"/>
          <p:cNvSpPr>
            <a:spLocks noGrp="1"/>
          </p:cNvSpPr>
          <p:nvPr>
            <p:ph sz="half" idx="1"/>
          </p:nvPr>
        </p:nvSpPr>
        <p:spPr/>
        <p:txBody>
          <a:bodyPr/>
          <a:lstStyle/>
          <a:p>
            <a:r>
              <a:rPr lang="en-US" altLang="zh-TW" dirty="0" smtClean="0"/>
              <a:t>3G Client Setting</a:t>
            </a:r>
          </a:p>
          <a:p>
            <a:endParaRPr lang="zh-TW" altLang="en-US" dirty="0"/>
          </a:p>
        </p:txBody>
      </p:sp>
      <p:sp>
        <p:nvSpPr>
          <p:cNvPr id="7" name="內容版面配置區 6"/>
          <p:cNvSpPr>
            <a:spLocks noGrp="1"/>
          </p:cNvSpPr>
          <p:nvPr>
            <p:ph sz="half" idx="2"/>
          </p:nvPr>
        </p:nvSpPr>
        <p:spPr/>
        <p:txBody>
          <a:bodyPr/>
          <a:lstStyle/>
          <a:p>
            <a:pPr algn="ctr"/>
            <a:r>
              <a:rPr lang="en-US" altLang="zh-TW" dirty="0" smtClean="0"/>
              <a:t>MDVR OSD Setting</a:t>
            </a:r>
          </a:p>
          <a:p>
            <a:pPr algn="ctr">
              <a:buNone/>
            </a:pPr>
            <a:r>
              <a:rPr lang="zh-TW" altLang="en-US" sz="2200" dirty="0" smtClean="0"/>
              <a:t>（</a:t>
            </a:r>
            <a:r>
              <a:rPr lang="en-US" altLang="zh-TW" sz="2200" dirty="0" smtClean="0"/>
              <a:t>select server)</a:t>
            </a:r>
          </a:p>
          <a:p>
            <a:pPr algn="ctr">
              <a:buNone/>
            </a:pPr>
            <a:r>
              <a:rPr lang="en-US" altLang="zh-TW" sz="2200" dirty="0" smtClean="0">
                <a:solidFill>
                  <a:srgbClr val="FF0000"/>
                </a:solidFill>
              </a:rPr>
              <a:t> </a:t>
            </a:r>
            <a:endParaRPr lang="zh-TW" altLang="en-US" sz="2200" dirty="0">
              <a:solidFill>
                <a:srgbClr val="FF0000"/>
              </a:solidFill>
            </a:endParaRPr>
          </a:p>
        </p:txBody>
      </p:sp>
      <p:pic>
        <p:nvPicPr>
          <p:cNvPr id="4" name="圖片 3" descr="照片.JPG"/>
          <p:cNvPicPr>
            <a:picLocks noChangeAspect="1"/>
          </p:cNvPicPr>
          <p:nvPr/>
        </p:nvPicPr>
        <p:blipFill>
          <a:blip r:embed="rId2" cstate="print"/>
          <a:srcRect l="11905" t="32281" b="22832"/>
          <a:stretch>
            <a:fillRect/>
          </a:stretch>
        </p:blipFill>
        <p:spPr>
          <a:xfrm rot="10800000">
            <a:off x="4788024" y="3356992"/>
            <a:ext cx="3960440" cy="1513471"/>
          </a:xfrm>
          <a:prstGeom prst="rect">
            <a:avLst/>
          </a:prstGeom>
        </p:spPr>
      </p:pic>
      <p:pic>
        <p:nvPicPr>
          <p:cNvPr id="12" name="圖片 11" descr="Alarm page.png"/>
          <p:cNvPicPr>
            <a:picLocks noChangeAspect="1"/>
          </p:cNvPicPr>
          <p:nvPr/>
        </p:nvPicPr>
        <p:blipFill>
          <a:blip r:embed="rId3" cstate="print"/>
          <a:stretch>
            <a:fillRect/>
          </a:stretch>
        </p:blipFill>
        <p:spPr>
          <a:xfrm>
            <a:off x="482184" y="2348880"/>
            <a:ext cx="4161823" cy="33123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should I install VTMS?</a:t>
            </a:r>
            <a:endParaRPr lang="zh-TW" altLang="en-US" dirty="0"/>
          </a:p>
        </p:txBody>
      </p:sp>
      <p:sp>
        <p:nvSpPr>
          <p:cNvPr id="3" name="內容版面配置區 2"/>
          <p:cNvSpPr>
            <a:spLocks noGrp="1"/>
          </p:cNvSpPr>
          <p:nvPr>
            <p:ph idx="1"/>
          </p:nvPr>
        </p:nvSpPr>
        <p:spPr>
          <a:xfrm>
            <a:off x="395536" y="1268760"/>
            <a:ext cx="8496944" cy="5328592"/>
          </a:xfrm>
        </p:spPr>
        <p:txBody>
          <a:bodyPr>
            <a:normAutofit lnSpcReduction="10000"/>
          </a:bodyPr>
          <a:lstStyle/>
          <a:p>
            <a:r>
              <a:rPr lang="en-US" altLang="zh-TW" dirty="0" smtClean="0"/>
              <a:t> Insurance fraud prevention</a:t>
            </a:r>
          </a:p>
          <a:p>
            <a:r>
              <a:rPr lang="en-US" altLang="zh-TW" dirty="0" smtClean="0"/>
              <a:t> Self protection in accident</a:t>
            </a:r>
          </a:p>
          <a:p>
            <a:r>
              <a:rPr lang="en-US" altLang="zh-TW" dirty="0" smtClean="0"/>
              <a:t> Increase productivity</a:t>
            </a:r>
          </a:p>
          <a:p>
            <a:r>
              <a:rPr lang="en-US" altLang="zh-TW" dirty="0" smtClean="0"/>
              <a:t>Monitor driver behavior</a:t>
            </a:r>
          </a:p>
          <a:p>
            <a:r>
              <a:rPr lang="en-US" altLang="zh-TW" dirty="0" smtClean="0"/>
              <a:t>Deterrence</a:t>
            </a:r>
          </a:p>
          <a:p>
            <a:r>
              <a:rPr lang="en-US" altLang="zh-TW" dirty="0" smtClean="0"/>
              <a:t>Emergency notification from driver</a:t>
            </a:r>
          </a:p>
          <a:p>
            <a:r>
              <a:rPr lang="en-US" altLang="zh-TW" dirty="0" smtClean="0"/>
              <a:t> Reduce the cost of fleet maintenance, such as insurance premiums, fuel cost, traffic ticket.</a:t>
            </a:r>
          </a:p>
          <a:p>
            <a:r>
              <a:rPr lang="en-US" altLang="zh-TW" dirty="0" smtClean="0"/>
              <a:t> Fleet management</a:t>
            </a:r>
          </a:p>
          <a:p>
            <a:r>
              <a:rPr lang="en-US" altLang="zh-TW" dirty="0" smtClean="0"/>
              <a:t>Powerful evidence in court of law</a:t>
            </a: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143000"/>
          </a:xfrm>
        </p:spPr>
        <p:txBody>
          <a:bodyPr>
            <a:noAutofit/>
          </a:bodyPr>
          <a:lstStyle/>
          <a:p>
            <a:r>
              <a:rPr lang="en-US" altLang="zh-TW" sz="3800" dirty="0" smtClean="0"/>
              <a:t>Hardware Installation Schematic Diagram</a:t>
            </a:r>
            <a:endParaRPr lang="zh-TW" altLang="en-US" sz="3800" dirty="0"/>
          </a:p>
        </p:txBody>
      </p:sp>
      <p:pic>
        <p:nvPicPr>
          <p:cNvPr id="4" name="Picture 104"/>
          <p:cNvPicPr>
            <a:picLocks noGrp="1" noChangeAspect="1" noChangeArrowheads="1"/>
          </p:cNvPicPr>
          <p:nvPr>
            <p:ph idx="1"/>
          </p:nvPr>
        </p:nvPicPr>
        <p:blipFill>
          <a:blip r:embed="rId2" cstate="print"/>
          <a:srcRect/>
          <a:stretch>
            <a:fillRect/>
          </a:stretch>
        </p:blipFill>
        <p:spPr bwMode="auto">
          <a:xfrm>
            <a:off x="945029" y="1600200"/>
            <a:ext cx="7253941" cy="4525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Schematic Diagram </a:t>
            </a:r>
            <a:r>
              <a:rPr lang="zh-TW" altLang="en-US" dirty="0" smtClean="0"/>
              <a:t>－ </a:t>
            </a:r>
            <a:r>
              <a:rPr lang="en-US" altLang="zh-TW" dirty="0" smtClean="0"/>
              <a:t>Right Angle</a:t>
            </a:r>
            <a:endParaRPr lang="zh-TW" alt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547664" y="1628800"/>
            <a:ext cx="6048411"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Schematic Diagram </a:t>
            </a:r>
            <a:r>
              <a:rPr lang="zh-TW" altLang="en-US" dirty="0" smtClean="0"/>
              <a:t>－ </a:t>
            </a:r>
            <a:r>
              <a:rPr lang="en-US" altLang="zh-TW" dirty="0" smtClean="0"/>
              <a:t>Left Angle</a:t>
            </a:r>
            <a:endParaRPr lang="zh-TW" alt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1547794" y="1600200"/>
            <a:ext cx="6048411"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Schematic Diagram </a:t>
            </a:r>
            <a:r>
              <a:rPr lang="zh-TW" altLang="en-US" dirty="0" smtClean="0"/>
              <a:t>－ </a:t>
            </a:r>
            <a:r>
              <a:rPr lang="en-US" altLang="zh-TW" dirty="0" smtClean="0"/>
              <a:t>Interior</a:t>
            </a:r>
            <a:endParaRPr lang="zh-TW" altLang="en-U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1224380" y="1667943"/>
            <a:ext cx="6695239" cy="4390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Schematic Diagram </a:t>
            </a:r>
            <a:r>
              <a:rPr lang="zh-TW" altLang="en-US" dirty="0" smtClean="0"/>
              <a:t>－ </a:t>
            </a:r>
            <a:r>
              <a:rPr lang="en-US" altLang="zh-TW" dirty="0" smtClean="0"/>
              <a:t>Front</a:t>
            </a:r>
            <a:endParaRPr lang="zh-TW" altLang="en-US" dirty="0"/>
          </a:p>
        </p:txBody>
      </p:sp>
      <p:pic>
        <p:nvPicPr>
          <p:cNvPr id="4" name="Picture 48"/>
          <p:cNvPicPr>
            <a:picLocks noGrp="1" noChangeAspect="1" noChangeArrowheads="1"/>
          </p:cNvPicPr>
          <p:nvPr>
            <p:ph idx="1"/>
          </p:nvPr>
        </p:nvPicPr>
        <p:blipFill>
          <a:blip r:embed="rId2" cstate="print"/>
          <a:srcRect/>
          <a:stretch>
            <a:fillRect/>
          </a:stretch>
        </p:blipFill>
        <p:spPr bwMode="auto">
          <a:xfrm>
            <a:off x="1187624" y="1556792"/>
            <a:ext cx="6768752" cy="50580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1451</Words>
  <Application>Microsoft Office PowerPoint</Application>
  <PresentationFormat>如螢幕大小 (4:3)</PresentationFormat>
  <Paragraphs>198</Paragraphs>
  <Slides>38</Slides>
  <Notes>0</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Office 佈景主題</vt:lpstr>
      <vt:lpstr>Vehicle Tracking Management Solution (VTMS)</vt:lpstr>
      <vt:lpstr>How does VTMS work?</vt:lpstr>
      <vt:lpstr>Industries and service may need VTMS</vt:lpstr>
      <vt:lpstr>Why should I install VTMS?</vt:lpstr>
      <vt:lpstr>Hardware Installation Schematic Diagram</vt:lpstr>
      <vt:lpstr>Schematic Diagram － Right Angle</vt:lpstr>
      <vt:lpstr>Schematic Diagram － Left Angle</vt:lpstr>
      <vt:lpstr>Schematic Diagram － Interior</vt:lpstr>
      <vt:lpstr>Schematic Diagram － Front</vt:lpstr>
      <vt:lpstr>3G Client / CMS Application / APP</vt:lpstr>
      <vt:lpstr>3G Client / CMS Application / APP 3G Client</vt:lpstr>
      <vt:lpstr>3G Client / CMS Application / APP 64ch CMS Application</vt:lpstr>
      <vt:lpstr>3G Client / CMS Application / APP Smart Phone APP</vt:lpstr>
      <vt:lpstr>3G Client / CMS Application / APP Smart Phone APP</vt:lpstr>
      <vt:lpstr>Main Features of VTMS</vt:lpstr>
      <vt:lpstr>What MDVR model do we have?</vt:lpstr>
      <vt:lpstr>FAQ</vt:lpstr>
      <vt:lpstr>FAQ</vt:lpstr>
      <vt:lpstr>FAQ</vt:lpstr>
      <vt:lpstr>FAQ</vt:lpstr>
      <vt:lpstr>YouTube Link </vt:lpstr>
      <vt:lpstr>Successful Case Study</vt:lpstr>
      <vt:lpstr>Appendix</vt:lpstr>
      <vt:lpstr>3G Server New Features Update</vt:lpstr>
      <vt:lpstr> Update on Management Platform </vt:lpstr>
      <vt:lpstr>Data Flow Chart wwwroot (Version after 102/11/12)</vt:lpstr>
      <vt:lpstr>New Features on 3G client (Server Version 4.12, 3G Client version .20)</vt:lpstr>
      <vt:lpstr>All vehicles’ position &amp; time before logoff. (Electronic Map)</vt:lpstr>
      <vt:lpstr>Idling indicator (yellow dot) (Speed under 5kph, or 3mph for over 3min) </vt:lpstr>
      <vt:lpstr>Over speed Limit indicator(red dot) (Suitable for public transportation)</vt:lpstr>
      <vt:lpstr>Check points – on a specifitying route. One minute traveling time between two red points. </vt:lpstr>
      <vt:lpstr>Reboot MDVR Remotely</vt:lpstr>
      <vt:lpstr>   Support MD80D 8-channel Images    </vt:lpstr>
      <vt:lpstr>    Firmware Update Remotely (80D)    </vt:lpstr>
      <vt:lpstr> Quick View on 3G Alarm Feature</vt:lpstr>
      <vt:lpstr>Other Alarm Features (General Use)</vt:lpstr>
      <vt:lpstr>Alarm (Wire Connection Diagram)Alarm</vt:lpstr>
      <vt:lpstr>Software Setting  </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 Fleet Management System</dc:title>
  <dc:creator>raycheng</dc:creator>
  <cp:lastModifiedBy>samchen</cp:lastModifiedBy>
  <cp:revision>117</cp:revision>
  <dcterms:created xsi:type="dcterms:W3CDTF">2013-12-30T02:08:35Z</dcterms:created>
  <dcterms:modified xsi:type="dcterms:W3CDTF">2014-04-01T07:04:39Z</dcterms:modified>
</cp:coreProperties>
</file>