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56" r:id="rId2"/>
    <p:sldId id="273" r:id="rId3"/>
    <p:sldId id="274" r:id="rId4"/>
    <p:sldId id="263" r:id="rId5"/>
    <p:sldId id="264" r:id="rId6"/>
    <p:sldId id="275" r:id="rId7"/>
    <p:sldId id="284" r:id="rId8"/>
    <p:sldId id="368" r:id="rId9"/>
    <p:sldId id="276" r:id="rId10"/>
    <p:sldId id="285" r:id="rId11"/>
    <p:sldId id="369" r:id="rId12"/>
    <p:sldId id="277" r:id="rId13"/>
    <p:sldId id="282" r:id="rId14"/>
    <p:sldId id="283" r:id="rId15"/>
    <p:sldId id="286" r:id="rId16"/>
    <p:sldId id="288" r:id="rId17"/>
    <p:sldId id="287" r:id="rId18"/>
    <p:sldId id="299" r:id="rId19"/>
    <p:sldId id="289" r:id="rId20"/>
    <p:sldId id="300" r:id="rId21"/>
    <p:sldId id="290" r:id="rId22"/>
    <p:sldId id="301" r:id="rId23"/>
    <p:sldId id="370" r:id="rId24"/>
    <p:sldId id="303" r:id="rId25"/>
    <p:sldId id="291" r:id="rId26"/>
    <p:sldId id="302" r:id="rId27"/>
    <p:sldId id="304" r:id="rId28"/>
    <p:sldId id="305" r:id="rId29"/>
    <p:sldId id="307" r:id="rId30"/>
    <p:sldId id="278" r:id="rId31"/>
    <p:sldId id="306" r:id="rId32"/>
    <p:sldId id="308" r:id="rId33"/>
    <p:sldId id="309" r:id="rId34"/>
    <p:sldId id="371" r:id="rId35"/>
    <p:sldId id="310" r:id="rId36"/>
    <p:sldId id="311" r:id="rId37"/>
    <p:sldId id="313" r:id="rId38"/>
    <p:sldId id="314" r:id="rId39"/>
    <p:sldId id="292" r:id="rId40"/>
    <p:sldId id="316" r:id="rId41"/>
    <p:sldId id="315" r:id="rId42"/>
    <p:sldId id="372" r:id="rId43"/>
    <p:sldId id="293" r:id="rId44"/>
    <p:sldId id="321" r:id="rId45"/>
    <p:sldId id="322" r:id="rId46"/>
    <p:sldId id="318" r:id="rId47"/>
    <p:sldId id="319" r:id="rId48"/>
    <p:sldId id="312" r:id="rId49"/>
    <p:sldId id="325" r:id="rId50"/>
    <p:sldId id="323" r:id="rId51"/>
    <p:sldId id="360" r:id="rId52"/>
    <p:sldId id="335" r:id="rId53"/>
    <p:sldId id="294" r:id="rId54"/>
    <p:sldId id="339" r:id="rId55"/>
    <p:sldId id="337" r:id="rId56"/>
    <p:sldId id="338" r:id="rId57"/>
    <p:sldId id="340" r:id="rId58"/>
    <p:sldId id="341" r:id="rId59"/>
    <p:sldId id="342" r:id="rId60"/>
    <p:sldId id="343" r:id="rId61"/>
    <p:sldId id="363" r:id="rId62"/>
    <p:sldId id="373" r:id="rId63"/>
    <p:sldId id="344" r:id="rId64"/>
    <p:sldId id="295" r:id="rId65"/>
    <p:sldId id="364" r:id="rId66"/>
    <p:sldId id="374" r:id="rId67"/>
    <p:sldId id="345" r:id="rId68"/>
    <p:sldId id="346" r:id="rId69"/>
    <p:sldId id="350" r:id="rId70"/>
    <p:sldId id="365" r:id="rId71"/>
    <p:sldId id="328" r:id="rId72"/>
    <p:sldId id="329" r:id="rId73"/>
    <p:sldId id="296" r:id="rId74"/>
    <p:sldId id="326" r:id="rId75"/>
    <p:sldId id="327" r:id="rId76"/>
    <p:sldId id="330" r:id="rId77"/>
    <p:sldId id="334" r:id="rId78"/>
    <p:sldId id="375" r:id="rId79"/>
    <p:sldId id="376" r:id="rId80"/>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867"/>
    <a:srgbClr val="041B21"/>
    <a:srgbClr val="4B6F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p:cViewPr>
        <p:scale>
          <a:sx n="100" d="100"/>
          <a:sy n="100" d="100"/>
        </p:scale>
        <p:origin x="-67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81B197-D2D8-9C4F-92F6-44D7C4AFAB04}" type="datetimeFigureOut">
              <a:rPr lang="en-US" smtClean="0"/>
              <a:t>3/19/2014</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65A904-8FF7-874D-A315-90A5E89B3F29}" type="slidenum">
              <a:rPr lang="fr-FR" smtClean="0"/>
              <a:t>‹#›</a:t>
            </a:fld>
            <a:endParaRPr lang="fr-FR"/>
          </a:p>
        </p:txBody>
      </p:sp>
    </p:spTree>
    <p:extLst>
      <p:ext uri="{BB962C8B-B14F-4D97-AF65-F5344CB8AC3E}">
        <p14:creationId xmlns:p14="http://schemas.microsoft.com/office/powerpoint/2010/main" val="133394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0FAE587-AE3C-4E2A-A178-C89379B9344F}" type="datetimeFigureOut">
              <a:rPr lang="zh-TW" altLang="en-US"/>
              <a:pPr>
                <a:defRPr/>
              </a:pPr>
              <a:t>2014/3/19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D970110-C29A-48EC-8A9D-495A24EF6E69}" type="slidenum">
              <a:rPr lang="zh-TW" altLang="en-US"/>
              <a:pPr>
                <a:defRPr/>
              </a:pPr>
              <a:t>‹#›</a:t>
            </a:fld>
            <a:endParaRPr lang="zh-TW" altLang="en-US"/>
          </a:p>
        </p:txBody>
      </p:sp>
    </p:spTree>
    <p:extLst>
      <p:ext uri="{BB962C8B-B14F-4D97-AF65-F5344CB8AC3E}">
        <p14:creationId xmlns:p14="http://schemas.microsoft.com/office/powerpoint/2010/main" val="437594273"/>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After</a:t>
            </a:r>
            <a:r>
              <a:rPr lang="fr-FR" dirty="0" smtClean="0"/>
              <a:t> login in in the web UI, the Main </a:t>
            </a:r>
            <a:r>
              <a:rPr lang="fr-FR" dirty="0" err="1" smtClean="0"/>
              <a:t>view</a:t>
            </a:r>
            <a:r>
              <a:rPr lang="fr-FR" dirty="0" smtClean="0"/>
              <a:t> </a:t>
            </a:r>
            <a:r>
              <a:rPr lang="fr-FR" dirty="0" err="1" smtClean="0"/>
              <a:t>will</a:t>
            </a:r>
            <a:r>
              <a:rPr lang="fr-FR" dirty="0" smtClean="0"/>
              <a:t> </a:t>
            </a:r>
            <a:r>
              <a:rPr lang="fr-FR" dirty="0" err="1" smtClean="0"/>
              <a:t>be</a:t>
            </a:r>
            <a:r>
              <a:rPr lang="fr-FR" dirty="0" smtClean="0"/>
              <a:t> </a:t>
            </a:r>
            <a:r>
              <a:rPr lang="fr-FR" dirty="0" err="1" smtClean="0"/>
              <a:t>displayed</a:t>
            </a:r>
            <a:r>
              <a:rPr lang="fr-FR" dirty="0" smtClean="0"/>
              <a:t>.</a:t>
            </a:r>
          </a:p>
          <a:p>
            <a:r>
              <a:rPr lang="fr-FR" dirty="0" smtClean="0"/>
              <a:t>Click</a:t>
            </a:r>
            <a:r>
              <a:rPr lang="fr-FR" baseline="0" dirty="0" smtClean="0"/>
              <a:t> on « Settings » to </a:t>
            </a:r>
            <a:r>
              <a:rPr lang="fr-FR" baseline="0" dirty="0" err="1" smtClean="0"/>
              <a:t>start</a:t>
            </a:r>
            <a:r>
              <a:rPr lang="fr-FR" baseline="0" dirty="0" smtClean="0"/>
              <a:t> configuration</a:t>
            </a:r>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10</a:t>
            </a:fld>
            <a:endParaRPr lang="zh-TW" altLang="en-US"/>
          </a:p>
        </p:txBody>
      </p:sp>
    </p:spTree>
    <p:extLst>
      <p:ext uri="{BB962C8B-B14F-4D97-AF65-F5344CB8AC3E}">
        <p14:creationId xmlns:p14="http://schemas.microsoft.com/office/powerpoint/2010/main" val="2555519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a:t>
            </a:r>
            <a:r>
              <a:rPr lang="fr-FR" dirty="0" err="1" smtClean="0"/>
              <a:t>disk</a:t>
            </a:r>
            <a:r>
              <a:rPr lang="fr-FR" baseline="0" dirty="0" smtClean="0"/>
              <a:t> setup displays the </a:t>
            </a:r>
            <a:r>
              <a:rPr lang="fr-FR" baseline="0" dirty="0" err="1" smtClean="0"/>
              <a:t>number</a:t>
            </a:r>
            <a:r>
              <a:rPr lang="fr-FR" baseline="0" dirty="0" smtClean="0"/>
              <a:t> of </a:t>
            </a:r>
            <a:r>
              <a:rPr lang="fr-FR" baseline="0" dirty="0" err="1" smtClean="0"/>
              <a:t>HDDs</a:t>
            </a:r>
            <a:r>
              <a:rPr lang="fr-FR" baseline="0" dirty="0" smtClean="0"/>
              <a:t> </a:t>
            </a:r>
            <a:r>
              <a:rPr lang="fr-FR" baseline="0" dirty="0" err="1" smtClean="0"/>
              <a:t>plugged</a:t>
            </a:r>
            <a:r>
              <a:rPr lang="fr-FR" baseline="0" dirty="0" smtClean="0"/>
              <a:t> in the NVR.</a:t>
            </a:r>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21</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22</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24</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25</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Simply select a camera from the list and press “Configure” </a:t>
            </a:r>
            <a:endParaRPr lang="en-US" dirty="0" smtClean="0"/>
          </a:p>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26</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27</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28</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29</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a:t>
            </a:r>
            <a:r>
              <a:rPr lang="en-GB" dirty="0" smtClean="0"/>
              <a:t>camera is successfully </a:t>
            </a:r>
            <a:r>
              <a:rPr lang="en-GB" noProof="0" dirty="0" smtClean="0"/>
              <a:t>added</a:t>
            </a:r>
            <a:r>
              <a:rPr lang="en-GB" dirty="0" smtClean="0"/>
              <a:t> to the channel</a:t>
            </a:r>
            <a:endParaRPr lang="en-GB"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32</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new</a:t>
            </a:r>
            <a:r>
              <a:rPr lang="fr-FR" baseline="0" dirty="0" smtClean="0"/>
              <a:t> </a:t>
            </a:r>
            <a:r>
              <a:rPr lang="fr-FR" baseline="0" dirty="0" err="1" smtClean="0"/>
              <a:t>channel</a:t>
            </a:r>
            <a:r>
              <a:rPr lang="fr-FR" baseline="0" dirty="0" smtClean="0"/>
              <a:t> </a:t>
            </a:r>
            <a:r>
              <a:rPr lang="fr-FR" baseline="0" dirty="0" err="1" smtClean="0"/>
              <a:t>appears</a:t>
            </a:r>
            <a:r>
              <a:rPr lang="fr-FR" baseline="0" dirty="0" smtClean="0"/>
              <a:t> on the </a:t>
            </a:r>
            <a:r>
              <a:rPr lang="fr-FR" baseline="0" dirty="0" err="1" smtClean="0"/>
              <a:t>list</a:t>
            </a:r>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33</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12</a:t>
            </a:fld>
            <a:endParaRPr lang="zh-TW" altLang="en-US"/>
          </a:p>
        </p:txBody>
      </p:sp>
    </p:spTree>
    <p:extLst>
      <p:ext uri="{BB962C8B-B14F-4D97-AF65-F5344CB8AC3E}">
        <p14:creationId xmlns:p14="http://schemas.microsoft.com/office/powerpoint/2010/main" val="4091092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General Settings:</a:t>
            </a:r>
          </a:p>
          <a:p>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can help :</a:t>
            </a:r>
          </a:p>
          <a:p>
            <a:pPr marL="171450" indent="-171450">
              <a:buFontTx/>
              <a:buChar char="-"/>
            </a:pPr>
            <a:r>
              <a:rPr lang="en-US" sz="1200" kern="1200" dirty="0" smtClean="0">
                <a:solidFill>
                  <a:schemeClr val="tx1"/>
                </a:solidFill>
                <a:effectLst/>
                <a:latin typeface="+mn-lt"/>
                <a:ea typeface="+mn-ea"/>
                <a:cs typeface="+mn-cs"/>
              </a:rPr>
              <a:t>Quickly configure when an event is triggered.</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mn-ea"/>
                <a:cs typeface="+mn-cs"/>
              </a:rPr>
              <a:t>How often events are triggered</a:t>
            </a:r>
            <a:r>
              <a:rPr lang="en-US" sz="1200" kern="1200" baseline="0" dirty="0" smtClean="0">
                <a:solidFill>
                  <a:schemeClr val="tx1"/>
                </a:solidFill>
                <a:effectLst/>
                <a:latin typeface="+mn-lt"/>
                <a:ea typeface="+mn-ea"/>
                <a:cs typeface="+mn-cs"/>
              </a:rPr>
              <a:t>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mn-ea"/>
                <a:cs typeface="+mn-cs"/>
              </a:rPr>
              <a:t>Corresponding actions when events are triggered </a:t>
            </a:r>
            <a:endParaRPr lang="en-US" dirty="0" smtClean="0"/>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35</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36</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37</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It </a:t>
            </a:r>
            <a:r>
              <a:rPr lang="fr-FR" dirty="0" err="1" smtClean="0"/>
              <a:t>does</a:t>
            </a:r>
            <a:r>
              <a:rPr lang="fr-FR" dirty="0" smtClean="0"/>
              <a:t> not</a:t>
            </a:r>
            <a:r>
              <a:rPr lang="fr-FR" baseline="0" dirty="0" smtClean="0"/>
              <a:t> support GMAIL, Hotmail, Yahoo</a:t>
            </a:r>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38</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•Which channels will have event trigger function enabled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•What is considered to be an event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•Where the warnings will be sent to and how they will be sent </a:t>
            </a:r>
            <a:endParaRPr lang="en-US" dirty="0" smtClean="0"/>
          </a:p>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39</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•Which channels will have event trigger function enabled ?</a:t>
            </a:r>
          </a:p>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40</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What is considered to be an event?</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mn-lt"/>
                <a:ea typeface="+mn-ea"/>
                <a:cs typeface="+mn-cs"/>
              </a:rPr>
              <a:t> Where the warnings will be sent to and how they will be sent ?</a:t>
            </a:r>
            <a:endParaRPr lang="en-US" dirty="0" smtClean="0"/>
          </a:p>
          <a:p>
            <a:pPr marL="0" indent="0">
              <a:buFont typeface="Arial"/>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41</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43</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44</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45</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It has 3 types of </a:t>
            </a:r>
            <a:r>
              <a:rPr lang="fr-FR" dirty="0" err="1" smtClean="0"/>
              <a:t>connection</a:t>
            </a:r>
            <a:r>
              <a:rPr lang="fr-FR" dirty="0" smtClean="0"/>
              <a:t> </a:t>
            </a:r>
            <a:r>
              <a:rPr lang="fr-FR" baseline="0" dirty="0" smtClean="0"/>
              <a:t>: Auto Mode, DHCP Client, </a:t>
            </a:r>
            <a:r>
              <a:rPr lang="fr-FR" baseline="0" dirty="0" err="1" smtClean="0"/>
              <a:t>Static</a:t>
            </a:r>
            <a:r>
              <a:rPr lang="fr-FR" baseline="0" dirty="0" smtClean="0"/>
              <a:t> IP</a:t>
            </a:r>
            <a:endParaRPr lang="fr-FR" dirty="0" smtClean="0"/>
          </a:p>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13</a:t>
            </a:fld>
            <a:endParaRPr lang="zh-TW" altLang="en-US"/>
          </a:p>
        </p:txBody>
      </p:sp>
    </p:spTree>
    <p:extLst>
      <p:ext uri="{BB962C8B-B14F-4D97-AF65-F5344CB8AC3E}">
        <p14:creationId xmlns:p14="http://schemas.microsoft.com/office/powerpoint/2010/main" val="3856423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46</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47</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48</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49</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50</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a:t>
            </a:r>
            <a:r>
              <a:rPr lang="fr-FR" dirty="0" err="1" smtClean="0"/>
              <a:t>selected</a:t>
            </a:r>
            <a:r>
              <a:rPr lang="fr-FR" baseline="0" dirty="0" smtClean="0"/>
              <a:t> </a:t>
            </a:r>
            <a:r>
              <a:rPr lang="fr-FR" baseline="0" dirty="0" err="1" smtClean="0"/>
              <a:t>functions</a:t>
            </a:r>
            <a:r>
              <a:rPr lang="fr-FR" baseline="0" dirty="0" smtClean="0"/>
              <a:t> </a:t>
            </a:r>
            <a:r>
              <a:rPr lang="fr-FR" baseline="0" dirty="0" err="1" smtClean="0"/>
              <a:t>will</a:t>
            </a:r>
            <a:r>
              <a:rPr lang="fr-FR" baseline="0" dirty="0" smtClean="0"/>
              <a:t> </a:t>
            </a:r>
            <a:r>
              <a:rPr lang="fr-FR" baseline="0" dirty="0" err="1" smtClean="0"/>
              <a:t>be</a:t>
            </a:r>
            <a:r>
              <a:rPr lang="fr-FR" baseline="0" dirty="0" smtClean="0"/>
              <a:t> </a:t>
            </a:r>
            <a:r>
              <a:rPr lang="fr-FR" baseline="0" dirty="0" err="1" smtClean="0"/>
              <a:t>explained</a:t>
            </a:r>
            <a:r>
              <a:rPr lang="fr-FR" baseline="0" dirty="0" smtClean="0"/>
              <a:t> in the </a:t>
            </a:r>
            <a:r>
              <a:rPr lang="fr-FR" baseline="0" dirty="0" err="1" smtClean="0"/>
              <a:t>next</a:t>
            </a:r>
            <a:r>
              <a:rPr lang="fr-FR" baseline="0" dirty="0" smtClean="0"/>
              <a:t> </a:t>
            </a:r>
            <a:r>
              <a:rPr lang="fr-FR" baseline="0" dirty="0" err="1" smtClean="0"/>
              <a:t>slides</a:t>
            </a:r>
            <a:r>
              <a:rPr lang="fr-FR" baseline="0" dirty="0" smtClean="0"/>
              <a:t>.</a:t>
            </a:r>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52</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53</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smtClean="0">
                <a:solidFill>
                  <a:schemeClr val="tx1"/>
                </a:solidFill>
                <a:effectLst/>
                <a:latin typeface="+mn-lt"/>
                <a:ea typeface="+mn-ea"/>
                <a:cs typeface="+mn-cs"/>
              </a:rPr>
              <a:t>It can also display the current configuration used for the event recording or the configuration settled for the scheduled and manual recording. </a:t>
            </a:r>
            <a:endParaRPr lang="en-US" sz="1200" kern="1200" dirty="0" smtClean="0">
              <a:solidFill>
                <a:schemeClr val="tx1"/>
              </a:solidFill>
              <a:effectLst/>
              <a:latin typeface="+mn-lt"/>
              <a:ea typeface="+mn-ea"/>
              <a:cs typeface="+mn-cs"/>
            </a:endParaRPr>
          </a:p>
          <a:p>
            <a:r>
              <a:rPr lang="en-SG" sz="1200" kern="1200" dirty="0" smtClean="0">
                <a:solidFill>
                  <a:schemeClr val="tx1"/>
                </a:solidFill>
                <a:effectLst/>
                <a:latin typeface="+mn-lt"/>
                <a:ea typeface="+mn-ea"/>
                <a:cs typeface="+mn-cs"/>
              </a:rPr>
              <a:t>The channels status page is updated as long as the NVR’s main user interface is open. </a:t>
            </a:r>
            <a:endParaRPr lang="en-US" sz="120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54</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If</a:t>
            </a:r>
            <a:r>
              <a:rPr lang="fr-FR" baseline="0" dirty="0" smtClean="0"/>
              <a:t> the </a:t>
            </a:r>
            <a:r>
              <a:rPr lang="fr-FR" baseline="0" dirty="0" err="1" smtClean="0"/>
              <a:t>cursor</a:t>
            </a:r>
            <a:r>
              <a:rPr lang="fr-FR" baseline="0" dirty="0" smtClean="0"/>
              <a:t> points on one of the </a:t>
            </a:r>
            <a:r>
              <a:rPr lang="fr-FR" baseline="0" dirty="0" err="1" smtClean="0"/>
              <a:t>channels</a:t>
            </a:r>
            <a:r>
              <a:rPr lang="fr-FR" baseline="0" dirty="0" smtClean="0"/>
              <a:t>, </a:t>
            </a:r>
            <a:r>
              <a:rPr lang="en-SG" sz="1200" kern="1200" dirty="0" smtClean="0">
                <a:solidFill>
                  <a:schemeClr val="tx1"/>
                </a:solidFill>
                <a:effectLst/>
                <a:latin typeface="+mn-lt"/>
                <a:ea typeface="+mn-ea"/>
                <a:cs typeface="+mn-cs"/>
              </a:rPr>
              <a:t>it will show a bar on the top.</a:t>
            </a:r>
          </a:p>
          <a:p>
            <a:r>
              <a:rPr lang="en-SG" sz="1200" kern="1200" dirty="0" smtClean="0">
                <a:solidFill>
                  <a:schemeClr val="tx1"/>
                </a:solidFill>
                <a:effectLst/>
                <a:latin typeface="+mn-lt"/>
                <a:ea typeface="+mn-ea"/>
                <a:cs typeface="+mn-cs"/>
              </a:rPr>
              <a:t>The bar displays the channel’s number and</a:t>
            </a:r>
            <a:r>
              <a:rPr lang="en-SG" sz="1200" kern="1200" baseline="0" dirty="0" smtClean="0">
                <a:solidFill>
                  <a:schemeClr val="tx1"/>
                </a:solidFill>
                <a:effectLst/>
                <a:latin typeface="+mn-lt"/>
                <a:ea typeface="+mn-ea"/>
                <a:cs typeface="+mn-cs"/>
              </a:rPr>
              <a:t> several functions.</a:t>
            </a:r>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55</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56</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Multiple</a:t>
            </a:r>
            <a:r>
              <a:rPr lang="en-US" baseline="0" noProof="0" dirty="0" smtClean="0"/>
              <a:t> users can access the recorder simultaneously. You can add, remove and edit users.</a:t>
            </a:r>
          </a:p>
          <a:p>
            <a:r>
              <a:rPr lang="en-US" baseline="0" noProof="0" dirty="0" smtClean="0"/>
              <a:t>It is highly recommended to change the password upon your initial login.</a:t>
            </a:r>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15</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57</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58</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List </a:t>
            </a:r>
            <a:r>
              <a:rPr lang="fr-FR" dirty="0" err="1" smtClean="0"/>
              <a:t>view</a:t>
            </a:r>
            <a:r>
              <a:rPr lang="fr-FR" baseline="0" dirty="0" smtClean="0"/>
              <a:t> </a:t>
            </a:r>
            <a:r>
              <a:rPr lang="fr-FR" baseline="0" dirty="0" err="1" smtClean="0"/>
              <a:t>is</a:t>
            </a:r>
            <a:r>
              <a:rPr lang="fr-FR" baseline="0" dirty="0" smtClean="0"/>
              <a:t> </a:t>
            </a:r>
            <a:r>
              <a:rPr lang="fr-FR" baseline="0" dirty="0" err="1" smtClean="0"/>
              <a:t>devided</a:t>
            </a:r>
            <a:r>
              <a:rPr lang="fr-FR" baseline="0" dirty="0" smtClean="0"/>
              <a:t> in </a:t>
            </a:r>
            <a:r>
              <a:rPr lang="fr-FR" baseline="0" dirty="0" err="1" smtClean="0"/>
              <a:t>two</a:t>
            </a:r>
            <a:r>
              <a:rPr lang="fr-FR" baseline="0" dirty="0" smtClean="0"/>
              <a:t> sections:</a:t>
            </a:r>
          </a:p>
          <a:p>
            <a:pPr marL="171450" indent="-171450">
              <a:buFontTx/>
              <a:buChar char="-"/>
            </a:pPr>
            <a:r>
              <a:rPr lang="fr-FR" baseline="0" dirty="0" err="1" smtClean="0"/>
              <a:t>Channels</a:t>
            </a:r>
            <a:r>
              <a:rPr lang="fr-FR" baseline="0" dirty="0" smtClean="0"/>
              <a:t> </a:t>
            </a:r>
            <a:r>
              <a:rPr lang="fr-FR" baseline="0" dirty="0" err="1" smtClean="0"/>
              <a:t>list</a:t>
            </a:r>
            <a:r>
              <a:rPr lang="fr-FR" baseline="0" dirty="0" smtClean="0"/>
              <a:t> </a:t>
            </a:r>
          </a:p>
          <a:p>
            <a:pPr marL="171450" indent="-171450">
              <a:buFontTx/>
              <a:buChar char="-"/>
            </a:pPr>
            <a:r>
              <a:rPr lang="fr-FR" baseline="0" dirty="0" err="1" smtClean="0"/>
              <a:t>Sequence</a:t>
            </a:r>
            <a:r>
              <a:rPr lang="fr-FR" baseline="0" dirty="0" smtClean="0"/>
              <a:t> </a:t>
            </a:r>
            <a:r>
              <a:rPr lang="fr-FR" baseline="0" dirty="0" err="1" smtClean="0"/>
              <a:t>function</a:t>
            </a:r>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59</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smtClean="0">
                <a:solidFill>
                  <a:schemeClr val="tx1"/>
                </a:solidFill>
                <a:effectLst/>
                <a:latin typeface="+mn-lt"/>
                <a:ea typeface="+mn-ea"/>
                <a:cs typeface="+mn-cs"/>
              </a:rPr>
              <a:t>You are also able to switch between saved views every certain period of time by clicking on the “start sequence function”.</a:t>
            </a:r>
            <a:endParaRPr lang="en-US" sz="1200" kern="1200" dirty="0" smtClean="0">
              <a:solidFill>
                <a:schemeClr val="tx1"/>
              </a:solidFill>
              <a:effectLst/>
              <a:latin typeface="+mn-lt"/>
              <a:ea typeface="+mn-ea"/>
              <a:cs typeface="+mn-cs"/>
            </a:endParaRPr>
          </a:p>
          <a:p>
            <a:r>
              <a:rPr lang="en-SG" sz="1200" kern="1200" dirty="0" smtClean="0">
                <a:solidFill>
                  <a:schemeClr val="tx1"/>
                </a:solidFill>
                <a:effectLst/>
                <a:latin typeface="+mn-lt"/>
                <a:ea typeface="+mn-ea"/>
                <a:cs typeface="+mn-cs"/>
              </a:rPr>
              <a:t>If you check the box beside the name of the view, you can edit or delete the view</a:t>
            </a:r>
            <a:r>
              <a:rPr lang="en-US" dirty="0" smtClean="0">
                <a:effectLst/>
              </a:rPr>
              <a:t> </a:t>
            </a:r>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60</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Local User Interface </a:t>
            </a:r>
            <a:r>
              <a:rPr lang="fr-FR" dirty="0" err="1" smtClean="0"/>
              <a:t>is</a:t>
            </a:r>
            <a:r>
              <a:rPr lang="fr-FR" dirty="0" smtClean="0"/>
              <a:t> </a:t>
            </a:r>
            <a:r>
              <a:rPr lang="fr-FR" dirty="0" err="1" smtClean="0"/>
              <a:t>very</a:t>
            </a:r>
            <a:r>
              <a:rPr lang="fr-FR" dirty="0" smtClean="0"/>
              <a:t> </a:t>
            </a:r>
            <a:r>
              <a:rPr lang="fr-FR" dirty="0" err="1" smtClean="0"/>
              <a:t>similar</a:t>
            </a:r>
            <a:r>
              <a:rPr lang="fr-FR" baseline="0" dirty="0" smtClean="0"/>
              <a:t> to Web User Interface.</a:t>
            </a:r>
          </a:p>
          <a:p>
            <a:r>
              <a:rPr lang="fr-FR" baseline="0" dirty="0" err="1" smtClean="0"/>
              <a:t>Unified</a:t>
            </a:r>
            <a:r>
              <a:rPr lang="fr-FR" baseline="0" dirty="0" smtClean="0"/>
              <a:t> design </a:t>
            </a:r>
            <a:r>
              <a:rPr lang="fr-FR" baseline="0" dirty="0" err="1" smtClean="0"/>
              <a:t>is</a:t>
            </a:r>
            <a:r>
              <a:rPr lang="fr-FR" baseline="0" dirty="0" smtClean="0"/>
              <a:t> made for </a:t>
            </a:r>
            <a:r>
              <a:rPr lang="fr-FR" baseline="0" dirty="0" err="1" smtClean="0"/>
              <a:t>easy</a:t>
            </a:r>
            <a:r>
              <a:rPr lang="fr-FR" baseline="0" dirty="0" smtClean="0"/>
              <a:t> user interaction</a:t>
            </a:r>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61</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smtClean="0">
                <a:solidFill>
                  <a:schemeClr val="tx1"/>
                </a:solidFill>
                <a:effectLst/>
                <a:latin typeface="+mn-lt"/>
                <a:ea typeface="+mn-ea"/>
                <a:cs typeface="+mn-cs"/>
              </a:rPr>
              <a:t>The playback view displays all the videos recorded by the NVR.</a:t>
            </a:r>
            <a:endParaRPr lang="en-US" sz="1200" kern="1200" dirty="0" smtClean="0">
              <a:solidFill>
                <a:schemeClr val="tx1"/>
              </a:solidFill>
              <a:effectLst/>
              <a:latin typeface="+mn-lt"/>
              <a:ea typeface="+mn-ea"/>
              <a:cs typeface="+mn-cs"/>
            </a:endParaRPr>
          </a:p>
          <a:p>
            <a:r>
              <a:rPr lang="en-SG" sz="1200" kern="1200" dirty="0" smtClean="0">
                <a:solidFill>
                  <a:schemeClr val="tx1"/>
                </a:solidFill>
                <a:effectLst/>
                <a:latin typeface="+mn-lt"/>
                <a:ea typeface="+mn-ea"/>
                <a:cs typeface="+mn-cs"/>
              </a:rPr>
              <a:t>You can choose the channels and display the videos by time or events.</a:t>
            </a:r>
            <a:endParaRPr lang="en-US" sz="1200" kern="1200" dirty="0" smtClean="0">
              <a:solidFill>
                <a:schemeClr val="tx1"/>
              </a:solidFill>
              <a:effectLst/>
              <a:latin typeface="+mn-lt"/>
              <a:ea typeface="+mn-ea"/>
              <a:cs typeface="+mn-cs"/>
            </a:endParaRPr>
          </a:p>
          <a:p>
            <a:r>
              <a:rPr lang="en-SG" sz="1200" kern="1200" dirty="0" smtClean="0">
                <a:solidFill>
                  <a:schemeClr val="tx1"/>
                </a:solidFill>
                <a:effectLst/>
                <a:latin typeface="+mn-lt"/>
                <a:ea typeface="+mn-ea"/>
                <a:cs typeface="+mn-cs"/>
              </a:rPr>
              <a:t>The functions are available as long as you have configured them before on the NVR settings.</a:t>
            </a:r>
            <a:endParaRPr lang="en-US" sz="120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63</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64</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Local User Interface </a:t>
            </a:r>
            <a:r>
              <a:rPr lang="fr-FR" dirty="0" err="1" smtClean="0"/>
              <a:t>is</a:t>
            </a:r>
            <a:r>
              <a:rPr lang="fr-FR" dirty="0" smtClean="0"/>
              <a:t> </a:t>
            </a:r>
            <a:r>
              <a:rPr lang="fr-FR" dirty="0" err="1" smtClean="0"/>
              <a:t>very</a:t>
            </a:r>
            <a:r>
              <a:rPr lang="fr-FR" dirty="0" smtClean="0"/>
              <a:t> </a:t>
            </a:r>
            <a:r>
              <a:rPr lang="fr-FR" dirty="0" err="1" smtClean="0"/>
              <a:t>similar</a:t>
            </a:r>
            <a:r>
              <a:rPr lang="fr-FR" baseline="0" dirty="0" smtClean="0"/>
              <a:t> to Web User Interface.</a:t>
            </a:r>
          </a:p>
          <a:p>
            <a:r>
              <a:rPr lang="fr-FR" baseline="0" dirty="0" err="1" smtClean="0"/>
              <a:t>Unified</a:t>
            </a:r>
            <a:r>
              <a:rPr lang="fr-FR" baseline="0" dirty="0" smtClean="0"/>
              <a:t> design </a:t>
            </a:r>
            <a:r>
              <a:rPr lang="fr-FR" baseline="0" dirty="0" err="1" smtClean="0"/>
              <a:t>is</a:t>
            </a:r>
            <a:r>
              <a:rPr lang="fr-FR" baseline="0" dirty="0" smtClean="0"/>
              <a:t> made for </a:t>
            </a:r>
            <a:r>
              <a:rPr lang="fr-FR" baseline="0" dirty="0" err="1" smtClean="0"/>
              <a:t>easy</a:t>
            </a:r>
            <a:r>
              <a:rPr lang="fr-FR" baseline="0" dirty="0" smtClean="0"/>
              <a:t> user interaction</a:t>
            </a:r>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65</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SG" sz="1200" kern="1200" dirty="0" smtClean="0">
                <a:solidFill>
                  <a:schemeClr val="tx1"/>
                </a:solidFill>
                <a:effectLst/>
                <a:latin typeface="+mn-lt"/>
                <a:ea typeface="+mn-ea"/>
                <a:cs typeface="+mn-cs"/>
              </a:rPr>
              <a:t>The events can only be detected and displayed if you have configured it on the NVR’s settings. </a:t>
            </a:r>
          </a:p>
          <a:p>
            <a:pPr marL="0" marR="0" indent="0" algn="l" defTabSz="914400" rtl="0" eaLnBrk="1" fontAlgn="base" latinLnBrk="0" hangingPunct="1">
              <a:lnSpc>
                <a:spcPct val="100000"/>
              </a:lnSpc>
              <a:spcBef>
                <a:spcPct val="30000"/>
              </a:spcBef>
              <a:spcAft>
                <a:spcPct val="0"/>
              </a:spcAft>
              <a:buClrTx/>
              <a:buSzTx/>
              <a:buFontTx/>
              <a:buNone/>
              <a:tabLst/>
              <a:defRPr/>
            </a:pPr>
            <a:r>
              <a:rPr lang="en-SG" sz="1200" kern="1200" dirty="0" smtClean="0">
                <a:solidFill>
                  <a:schemeClr val="tx1"/>
                </a:solidFill>
                <a:effectLst/>
                <a:latin typeface="+mn-lt"/>
                <a:ea typeface="+mn-ea"/>
                <a:cs typeface="+mn-cs"/>
              </a:rPr>
              <a:t>You can display the event of all the channels at once or by each channel.</a:t>
            </a:r>
            <a:endParaRPr lang="en-US" sz="120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67</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Each</a:t>
            </a:r>
            <a:r>
              <a:rPr lang="fr-FR" dirty="0" smtClean="0"/>
              <a:t> </a:t>
            </a:r>
            <a:r>
              <a:rPr lang="fr-FR" dirty="0" err="1" smtClean="0"/>
              <a:t>event</a:t>
            </a:r>
            <a:r>
              <a:rPr lang="fr-FR" dirty="0" smtClean="0"/>
              <a:t> </a:t>
            </a:r>
            <a:r>
              <a:rPr lang="fr-FR" dirty="0" err="1" smtClean="0"/>
              <a:t>can</a:t>
            </a:r>
            <a:r>
              <a:rPr lang="fr-FR" dirty="0" smtClean="0"/>
              <a:t> </a:t>
            </a:r>
            <a:r>
              <a:rPr lang="fr-FR" dirty="0" err="1" smtClean="0"/>
              <a:t>be</a:t>
            </a:r>
            <a:r>
              <a:rPr lang="fr-FR" baseline="0" dirty="0" smtClean="0"/>
              <a:t> </a:t>
            </a:r>
            <a:r>
              <a:rPr lang="fr-FR" baseline="0" dirty="0" err="1" smtClean="0"/>
              <a:t>displayed</a:t>
            </a:r>
            <a:r>
              <a:rPr lang="fr-FR" baseline="0" dirty="0" smtClean="0"/>
              <a:t>.</a:t>
            </a:r>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68</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C00000"/>
              </a:buClr>
              <a:buNone/>
            </a:pPr>
            <a:r>
              <a:rPr lang="en-US" sz="1200" dirty="0" smtClean="0"/>
              <a:t>We highly recommend to change the default password of</a:t>
            </a:r>
            <a:r>
              <a:rPr lang="en-US" sz="1200" baseline="0" dirty="0" smtClean="0"/>
              <a:t> “admin” account.</a:t>
            </a:r>
            <a:endParaRPr lang="en-SG" dirty="0" smtClean="0"/>
          </a:p>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16</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Local User Interface </a:t>
            </a:r>
            <a:r>
              <a:rPr lang="fr-FR" dirty="0" err="1" smtClean="0"/>
              <a:t>is</a:t>
            </a:r>
            <a:r>
              <a:rPr lang="fr-FR" dirty="0" smtClean="0"/>
              <a:t> </a:t>
            </a:r>
            <a:r>
              <a:rPr lang="fr-FR" dirty="0" err="1" smtClean="0"/>
              <a:t>very</a:t>
            </a:r>
            <a:r>
              <a:rPr lang="fr-FR" dirty="0" smtClean="0"/>
              <a:t> </a:t>
            </a:r>
            <a:r>
              <a:rPr lang="fr-FR" dirty="0" err="1" smtClean="0"/>
              <a:t>similar</a:t>
            </a:r>
            <a:r>
              <a:rPr lang="fr-FR" baseline="0" dirty="0" smtClean="0"/>
              <a:t> to Web User Interface.</a:t>
            </a:r>
          </a:p>
          <a:p>
            <a:r>
              <a:rPr lang="fr-FR" baseline="0" dirty="0" err="1" smtClean="0"/>
              <a:t>Unified</a:t>
            </a:r>
            <a:r>
              <a:rPr lang="fr-FR" baseline="0" dirty="0" smtClean="0"/>
              <a:t> design </a:t>
            </a:r>
            <a:r>
              <a:rPr lang="fr-FR" baseline="0" dirty="0" err="1" smtClean="0"/>
              <a:t>is</a:t>
            </a:r>
            <a:r>
              <a:rPr lang="fr-FR" baseline="0" dirty="0" smtClean="0"/>
              <a:t> made for </a:t>
            </a:r>
            <a:r>
              <a:rPr lang="fr-FR" baseline="0" dirty="0" err="1" smtClean="0"/>
              <a:t>user’s</a:t>
            </a:r>
            <a:r>
              <a:rPr lang="fr-FR" baseline="0" dirty="0" smtClean="0"/>
              <a:t> </a:t>
            </a:r>
            <a:r>
              <a:rPr lang="fr-FR" baseline="0" dirty="0" err="1" smtClean="0"/>
              <a:t>convenience</a:t>
            </a:r>
            <a:r>
              <a:rPr lang="fr-FR" baseline="0" dirty="0" smtClean="0"/>
              <a:t>.</a:t>
            </a:r>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69</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71</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72</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73</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74</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75</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76</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77</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We</a:t>
            </a:r>
            <a:r>
              <a:rPr lang="fr-FR" baseline="0" dirty="0" smtClean="0"/>
              <a:t> have </a:t>
            </a:r>
            <a:r>
              <a:rPr lang="fr-FR" baseline="0" dirty="0" err="1" smtClean="0"/>
              <a:t>completed</a:t>
            </a:r>
            <a:r>
              <a:rPr lang="fr-FR" baseline="0" dirty="0" smtClean="0"/>
              <a:t> the training</a:t>
            </a:r>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78</a:t>
            </a:fld>
            <a:endParaRPr lang="zh-TW" altLang="en-US"/>
          </a:p>
        </p:txBody>
      </p:sp>
    </p:spTree>
    <p:extLst>
      <p:ext uri="{BB962C8B-B14F-4D97-AF65-F5344CB8AC3E}">
        <p14:creationId xmlns:p14="http://schemas.microsoft.com/office/powerpoint/2010/main" val="359288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Enter a username and password in “User Account Information”. All other fields are optional for your own reference. </a:t>
            </a:r>
            <a:endParaRPr lang="en-US" dirty="0" smtClean="0"/>
          </a:p>
          <a:p>
            <a:r>
              <a:rPr lang="en-US" sz="1200" kern="1200" dirty="0" smtClean="0">
                <a:solidFill>
                  <a:schemeClr val="tx1"/>
                </a:solidFill>
                <a:effectLst/>
                <a:latin typeface="+mn-lt"/>
                <a:ea typeface="+mn-ea"/>
                <a:cs typeface="+mn-cs"/>
              </a:rPr>
              <a:t>• Select a group from the “Group” drop-down menu to assign the new user to a particular group</a:t>
            </a:r>
          </a:p>
          <a:p>
            <a:r>
              <a:rPr lang="en-US" sz="1200" kern="1200" dirty="0" smtClean="0">
                <a:solidFill>
                  <a:schemeClr val="tx1"/>
                </a:solidFill>
                <a:effectLst/>
                <a:latin typeface="+mn-lt"/>
                <a:ea typeface="+mn-ea"/>
                <a:cs typeface="+mn-cs"/>
              </a:rPr>
              <a:t>• Enter a short description for the account if you wish </a:t>
            </a:r>
            <a:endParaRPr lang="en-US" dirty="0" smtClean="0"/>
          </a:p>
          <a:p>
            <a:r>
              <a:rPr lang="en-US" sz="1200" kern="1200" dirty="0" smtClean="0">
                <a:solidFill>
                  <a:schemeClr val="tx1"/>
                </a:solidFill>
                <a:effectLst/>
                <a:latin typeface="+mn-lt"/>
                <a:ea typeface="+mn-ea"/>
                <a:cs typeface="+mn-cs"/>
              </a:rPr>
              <a:t>• Click “Add” to finish configuration </a:t>
            </a:r>
            <a:endParaRPr lang="en-US" dirty="0" smtClean="0"/>
          </a:p>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17</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Multiple</a:t>
            </a:r>
            <a:r>
              <a:rPr lang="en-US" baseline="0" noProof="0" dirty="0" smtClean="0"/>
              <a:t> users can access the recorder simultaneously. You can add, remove and edit users.</a:t>
            </a:r>
          </a:p>
          <a:p>
            <a:r>
              <a:rPr lang="en-US" baseline="0" noProof="0" dirty="0" smtClean="0"/>
              <a:t>It is highly recommended to change the password upon your initial login.</a:t>
            </a:r>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18</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19</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D970110-C29A-48EC-8A9D-495A24EF6E69}" type="slidenum">
              <a:rPr lang="zh-TW" altLang="en-US" smtClean="0"/>
              <a:pPr>
                <a:defRPr/>
              </a:pPr>
              <a:t>20</a:t>
            </a:fld>
            <a:endParaRPr lang="zh-TW" altLang="en-US"/>
          </a:p>
        </p:txBody>
      </p:sp>
    </p:spTree>
    <p:extLst>
      <p:ext uri="{BB962C8B-B14F-4D97-AF65-F5344CB8AC3E}">
        <p14:creationId xmlns:p14="http://schemas.microsoft.com/office/powerpoint/2010/main" val="3815491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Picture 6" descr="Master"/>
          <p:cNvPicPr>
            <a:picLocks noChangeAspect="1" noChangeArrowheads="1"/>
          </p:cNvPicPr>
          <p:nvPr userDrawn="1"/>
        </p:nvPicPr>
        <p:blipFill>
          <a:blip r:embed="rId2"/>
          <a:srcRect/>
          <a:stretch>
            <a:fillRect/>
          </a:stretch>
        </p:blipFill>
        <p:spPr bwMode="auto">
          <a:xfrm>
            <a:off x="0" y="0"/>
            <a:ext cx="9144000" cy="6923088"/>
          </a:xfrm>
          <a:prstGeom prst="rect">
            <a:avLst/>
          </a:prstGeom>
          <a:noFill/>
          <a:ln w="9525">
            <a:noFill/>
            <a:miter lim="800000"/>
            <a:headEnd/>
            <a:tailEnd/>
          </a:ln>
        </p:spPr>
      </p:pic>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5" name="日期版面配置區 3"/>
          <p:cNvSpPr>
            <a:spLocks noGrp="1"/>
          </p:cNvSpPr>
          <p:nvPr>
            <p:ph type="dt" sz="half" idx="10"/>
          </p:nvPr>
        </p:nvSpPr>
        <p:spPr/>
        <p:txBody>
          <a:bodyPr/>
          <a:lstStyle>
            <a:lvl1pPr>
              <a:defRPr/>
            </a:lvl1pPr>
          </a:lstStyle>
          <a:p>
            <a:pPr>
              <a:defRPr/>
            </a:pPr>
            <a:fld id="{7FDB444F-3F1F-C84D-8140-AB025098F119}" type="datetime1">
              <a:rPr lang="en-US" altLang="zh-TW" smtClean="0"/>
              <a:t>3/19/2014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503A492B-310E-4F68-9013-953592E860FF}"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CCBA9349-101F-8942-9ABC-E24EDE62BE6D}" type="datetime1">
              <a:rPr lang="en-US" altLang="zh-TW" smtClean="0"/>
              <a:t>3/19/2014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A519AA4-A7A6-4B27-B88E-0043A5D3D302}"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DE3FEA5-321A-8941-AED7-99DB6F0FEBC9}" type="datetime1">
              <a:rPr lang="en-US" altLang="zh-TW" smtClean="0"/>
              <a:t>3/19/2014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99B5823-767C-4413-8228-B1D1589065C4}"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C150F4D-EB9B-894B-8475-9B1FAAFD0F98}" type="datetime1">
              <a:rPr lang="en-US" altLang="zh-TW" smtClean="0"/>
              <a:t>3/19/2014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B579C0B-DE95-402D-8A7F-AE829B77907F}"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3C419CC5-582B-2046-867C-EAF411F84650}" type="datetime1">
              <a:rPr lang="en-US" altLang="zh-TW" smtClean="0"/>
              <a:t>3/19/2014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44EE090-09AB-4F38-942E-A26F9E8769C0}"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C14EE5FE-9477-0E4E-84F6-36582C32D0A7}" type="datetime1">
              <a:rPr lang="en-US" altLang="zh-TW" smtClean="0"/>
              <a:t>3/19/2014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A859475-1665-48FD-86C1-A35B4BBD13F9}"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CB0A239E-A5F5-5F4F-A75A-4D6834F740CE}" type="datetime1">
              <a:rPr lang="en-US" altLang="zh-TW" smtClean="0"/>
              <a:t>3/19/2014</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C452898B-57CB-41C4-9B66-798D192A0A3F}"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7" name="內容版面配置區 6"/>
          <p:cNvSpPr>
            <a:spLocks noGrp="1"/>
          </p:cNvSpPr>
          <p:nvPr>
            <p:ph sz="quarter" idx="13"/>
          </p:nvPr>
        </p:nvSpPr>
        <p:spPr>
          <a:xfrm>
            <a:off x="611560" y="1772816"/>
            <a:ext cx="7992888" cy="42484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4"/>
          </p:nvPr>
        </p:nvSpPr>
        <p:spPr/>
        <p:txBody>
          <a:bodyPr/>
          <a:lstStyle>
            <a:lvl1pPr>
              <a:defRPr/>
            </a:lvl1pPr>
          </a:lstStyle>
          <a:p>
            <a:pPr>
              <a:defRPr/>
            </a:pPr>
            <a:fld id="{B61D0553-5919-2643-93F9-3BC48CBE91BD}" type="datetime1">
              <a:rPr lang="en-US" altLang="zh-TW" smtClean="0"/>
              <a:t>3/19/2014</a:t>
            </a:fld>
            <a:endParaRPr lang="zh-TW" altLang="en-US"/>
          </a:p>
        </p:txBody>
      </p:sp>
      <p:sp>
        <p:nvSpPr>
          <p:cNvPr id="5" name="頁尾版面配置區 4"/>
          <p:cNvSpPr>
            <a:spLocks noGrp="1"/>
          </p:cNvSpPr>
          <p:nvPr>
            <p:ph type="ftr" sz="quarter" idx="15"/>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6"/>
          </p:nvPr>
        </p:nvSpPr>
        <p:spPr/>
        <p:txBody>
          <a:bodyPr/>
          <a:lstStyle>
            <a:lvl1pPr>
              <a:defRPr/>
            </a:lvl1pPr>
          </a:lstStyle>
          <a:p>
            <a:pPr>
              <a:defRPr/>
            </a:pPr>
            <a:fld id="{0EB516E3-A9F6-410B-BE5E-1982A4D77EE6}"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92DE767-93BE-CF40-BE8C-F46E26544D9C}" type="datetime1">
              <a:rPr lang="en-US" altLang="zh-TW" smtClean="0"/>
              <a:t>3/19/2014</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42D99EC7-EA4D-4278-B4D1-33A1AEAF1F6E}"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F06C6F5D-328B-834C-B6A3-694D59793284}" type="datetime1">
              <a:rPr lang="en-US" altLang="zh-TW" smtClean="0"/>
              <a:t>3/19/2014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60E6AD2-E653-446A-B3C9-260FC6BA20FE}"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B359F06-4C0E-944F-9358-377E749A3CF3}" type="datetime1">
              <a:rPr lang="en-US" altLang="zh-TW" smtClean="0"/>
              <a:t>3/19/2014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0D33986-B326-4432-BB21-53F8D56EC822}"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inner2"/>
          <p:cNvPicPr>
            <a:picLocks noChangeAspect="1" noChangeArrowheads="1"/>
          </p:cNvPicPr>
          <p:nvPr userDrawn="1"/>
        </p:nvPicPr>
        <p:blipFill>
          <a:blip r:embed="rId13"/>
          <a:srcRect/>
          <a:stretch>
            <a:fillRect/>
          </a:stretch>
        </p:blipFill>
        <p:spPr bwMode="auto">
          <a:xfrm>
            <a:off x="0" y="0"/>
            <a:ext cx="9144000" cy="6911975"/>
          </a:xfrm>
          <a:prstGeom prst="rect">
            <a:avLst/>
          </a:prstGeom>
          <a:noFill/>
          <a:ln w="9525">
            <a:noFill/>
            <a:miter lim="800000"/>
            <a:headEnd/>
            <a:tailEnd/>
          </a:ln>
        </p:spPr>
      </p:pic>
      <p:sp>
        <p:nvSpPr>
          <p:cNvPr id="1027"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4393BBD1-B608-A244-B63A-F5D610AE4271}" type="datetime1">
              <a:rPr lang="en-US" altLang="zh-TW" smtClean="0"/>
              <a:t>3/19/2014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77BA17C7-D2CE-492D-BEEA-7A14856031C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6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6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348880"/>
            <a:ext cx="7772400" cy="1470025"/>
          </a:xfrm>
        </p:spPr>
        <p:txBody>
          <a:bodyPr rtlCol="0">
            <a:normAutofit/>
          </a:bodyPr>
          <a:lstStyle/>
          <a:p>
            <a:pPr eaLnBrk="1" fontAlgn="auto" hangingPunct="1">
              <a:spcAft>
                <a:spcPts val="0"/>
              </a:spcAft>
              <a:defRPr/>
            </a:pPr>
            <a:r>
              <a:rPr lang="en-US" altLang="zh-TW" b="1" dirty="0" smtClean="0">
                <a:effectLst>
                  <a:outerShdw blurRad="38100" dist="38100" dir="2700000" algn="tl">
                    <a:srgbClr val="C0C0C0"/>
                  </a:outerShdw>
                </a:effectLst>
                <a:latin typeface="Verdana" pitchFamily="34" charset="0"/>
              </a:rPr>
              <a:t>Training Course</a:t>
            </a:r>
            <a:br>
              <a:rPr lang="en-US" altLang="zh-TW" b="1" dirty="0" smtClean="0">
                <a:effectLst>
                  <a:outerShdw blurRad="38100" dist="38100" dir="2700000" algn="tl">
                    <a:srgbClr val="C0C0C0"/>
                  </a:outerShdw>
                </a:effectLst>
                <a:latin typeface="Verdana" pitchFamily="34" charset="0"/>
              </a:rPr>
            </a:br>
            <a:r>
              <a:rPr lang="en-US" altLang="zh-TW" sz="4000" b="1" dirty="0" smtClean="0">
                <a:effectLst>
                  <a:outerShdw blurRad="38100" dist="38100" dir="2700000" algn="tl">
                    <a:srgbClr val="C0C0C0"/>
                  </a:outerShdw>
                </a:effectLst>
                <a:latin typeface="Verdana" pitchFamily="34" charset="0"/>
              </a:rPr>
              <a:t>SVR800</a:t>
            </a:r>
            <a:endParaRPr lang="en-US" altLang="zh-TW" sz="4000" dirty="0"/>
          </a:p>
        </p:txBody>
      </p:sp>
      <p:sp>
        <p:nvSpPr>
          <p:cNvPr id="14338" name="副標題 2"/>
          <p:cNvSpPr>
            <a:spLocks noGrp="1"/>
          </p:cNvSpPr>
          <p:nvPr>
            <p:ph type="subTitle" idx="1"/>
          </p:nvPr>
        </p:nvSpPr>
        <p:spPr/>
        <p:txBody>
          <a:bodyPr/>
          <a:lstStyle/>
          <a:p>
            <a:pPr eaLnBrk="1" hangingPunct="1"/>
            <a:r>
              <a:rPr lang="en-US" altLang="zh-TW" i="1" dirty="0" smtClean="0">
                <a:solidFill>
                  <a:schemeClr val="tx1"/>
                </a:solidFill>
                <a:latin typeface="Times New Roman" pitchFamily="18" charset="0"/>
              </a:rPr>
              <a:t>2014/3/15</a:t>
            </a:r>
          </a:p>
          <a:p>
            <a:pPr eaLnBrk="1" hangingPunct="1"/>
            <a:r>
              <a:rPr lang="en-US" altLang="zh-TW" i="1" dirty="0" smtClean="0">
                <a:solidFill>
                  <a:schemeClr val="tx1"/>
                </a:solidFill>
                <a:latin typeface="Times New Roman" pitchFamily="18" charset="0"/>
              </a:rPr>
              <a:t>Mariame</a:t>
            </a:r>
            <a:endParaRPr lang="zh-TW" altLang="en-US" dirty="0" smtClean="0">
              <a:solidFill>
                <a:schemeClr val="tx1"/>
              </a:solidFill>
            </a:endParaRPr>
          </a:p>
        </p:txBody>
      </p:sp>
      <p:pic>
        <p:nvPicPr>
          <p:cNvPr id="4" name="Picture 2" descr="svr-800 side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797152"/>
            <a:ext cx="5052745" cy="224847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503A492B-310E-4F68-9013-953592E860FF}" type="slidenum">
              <a:rPr lang="zh-TW" altLang="en-US" smtClean="0"/>
              <a:pPr>
                <a:defRPr/>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03648" y="836712"/>
            <a:ext cx="8208912" cy="1080120"/>
          </a:xfrm>
        </p:spPr>
        <p:txBody>
          <a:bodyPr rtlCol="0">
            <a:normAutofit/>
          </a:bodyPr>
          <a:lstStyle/>
          <a:p>
            <a:pPr marL="0" indent="0" eaLnBrk="1" fontAlgn="auto" hangingPunct="1">
              <a:spcAft>
                <a:spcPts val="0"/>
              </a:spcAft>
              <a:buFont typeface="Arial" pitchFamily="34" charset="0"/>
              <a:buNone/>
              <a:defRPr/>
            </a:pPr>
            <a:endParaRPr lang="fr-FR" altLang="zh-TW" sz="2000" dirty="0" smtClean="0"/>
          </a:p>
          <a:p>
            <a:pPr marL="457200" indent="-457200" eaLnBrk="1" fontAlgn="auto" hangingPunct="1">
              <a:spcAft>
                <a:spcPts val="0"/>
              </a:spcAft>
              <a:buClr>
                <a:schemeClr val="accent2">
                  <a:lumMod val="75000"/>
                </a:schemeClr>
              </a:buClr>
              <a:buFont typeface="+mj-lt"/>
              <a:buAutoNum type="arabicPeriod"/>
              <a:defRPr/>
            </a:pPr>
            <a:r>
              <a:rPr lang="en-US" sz="2400" b="1" dirty="0"/>
              <a:t>Access to the NVR through Web </a:t>
            </a:r>
            <a:r>
              <a:rPr lang="en-US" sz="2400" b="1" dirty="0" smtClean="0"/>
              <a:t>UI:  </a:t>
            </a:r>
            <a:r>
              <a:rPr lang="fr-FR" altLang="zh-TW" sz="2400" dirty="0">
                <a:solidFill>
                  <a:srgbClr val="FF0000"/>
                </a:solidFill>
              </a:rPr>
              <a:t>Main </a:t>
            </a:r>
            <a:r>
              <a:rPr lang="fr-FR" altLang="zh-TW" sz="2400" dirty="0" err="1">
                <a:solidFill>
                  <a:srgbClr val="FF0000"/>
                </a:solidFill>
              </a:rPr>
              <a:t>View</a:t>
            </a:r>
            <a:endParaRPr lang="fr-FR" altLang="zh-TW" sz="2400" dirty="0">
              <a:solidFill>
                <a:srgbClr val="FF0000"/>
              </a:solidFill>
            </a:endParaRPr>
          </a:p>
          <a:p>
            <a:pPr marL="457200" indent="-457200" eaLnBrk="1" fontAlgn="auto" hangingPunct="1">
              <a:spcAft>
                <a:spcPts val="0"/>
              </a:spcAft>
              <a:buClr>
                <a:srgbClr val="FF0000"/>
              </a:buClr>
              <a:buFont typeface="+mj-lt"/>
              <a:buAutoNum type="arabicPeriod"/>
              <a:defRPr/>
            </a:pPr>
            <a:endParaRPr lang="en-US" sz="2000" b="1" dirty="0"/>
          </a:p>
        </p:txBody>
      </p:sp>
      <p:sp>
        <p:nvSpPr>
          <p:cNvPr id="14" name="TextBox 13"/>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Captur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628800"/>
            <a:ext cx="7416824" cy="4258959"/>
          </a:xfrm>
          <a:prstGeom prst="rect">
            <a:avLst/>
          </a:prstGeom>
        </p:spPr>
      </p:pic>
      <p:sp>
        <p:nvSpPr>
          <p:cNvPr id="6" name="Rectangle 5"/>
          <p:cNvSpPr/>
          <p:nvPr/>
        </p:nvSpPr>
        <p:spPr>
          <a:xfrm>
            <a:off x="1115616" y="4509120"/>
            <a:ext cx="93610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10</a:t>
            </a:fld>
            <a:endParaRPr lang="zh-TW" altLang="en-US"/>
          </a:p>
        </p:txBody>
      </p:sp>
      <p:sp>
        <p:nvSpPr>
          <p:cNvPr id="5" name="TextBox 4"/>
          <p:cNvSpPr txBox="1"/>
          <p:nvPr/>
        </p:nvSpPr>
        <p:spPr>
          <a:xfrm>
            <a:off x="251520" y="3356992"/>
            <a:ext cx="1008112" cy="923330"/>
          </a:xfrm>
          <a:prstGeom prst="rect">
            <a:avLst/>
          </a:prstGeom>
          <a:noFill/>
          <a:ln>
            <a:solidFill>
              <a:srgbClr val="000000"/>
            </a:solidFill>
          </a:ln>
        </p:spPr>
        <p:txBody>
          <a:bodyPr wrap="square" rtlCol="0">
            <a:spAutoFit/>
          </a:bodyPr>
          <a:lstStyle/>
          <a:p>
            <a:r>
              <a:rPr lang="fr-FR" dirty="0" smtClean="0"/>
              <a:t>Go to settings page</a:t>
            </a:r>
            <a:endParaRPr lang="fr-FR" dirty="0"/>
          </a:p>
        </p:txBody>
      </p:sp>
      <p:cxnSp>
        <p:nvCxnSpPr>
          <p:cNvPr id="9" name="Straight Arrow Connector 8"/>
          <p:cNvCxnSpPr>
            <a:endCxn id="6" idx="1"/>
          </p:cNvCxnSpPr>
          <p:nvPr/>
        </p:nvCxnSpPr>
        <p:spPr>
          <a:xfrm>
            <a:off x="611560" y="4293096"/>
            <a:ext cx="504056" cy="46805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939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692696"/>
            <a:ext cx="7859216" cy="1066130"/>
          </a:xfrm>
        </p:spPr>
        <p:txBody>
          <a:bodyPr/>
          <a:lstStyle/>
          <a:p>
            <a:r>
              <a:rPr lang="en-US" altLang="zh-TW" b="1" dirty="0">
                <a:ln w="10541" cmpd="sng">
                  <a:solidFill>
                    <a:schemeClr val="accent1">
                      <a:shade val="88000"/>
                      <a:satMod val="110000"/>
                    </a:schemeClr>
                  </a:solidFill>
                  <a:prstDash val="solid"/>
                </a:ln>
                <a:solidFill>
                  <a:srgbClr val="FF0000"/>
                </a:solidFill>
              </a:rPr>
              <a:t>PLAN</a:t>
            </a:r>
            <a:endParaRPr lang="zh-TW"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Box 3"/>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Chevron 4"/>
          <p:cNvSpPr/>
          <p:nvPr/>
        </p:nvSpPr>
        <p:spPr>
          <a:xfrm>
            <a:off x="3347864" y="1700808"/>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Installation</a:t>
            </a:r>
          </a:p>
          <a:p>
            <a:pPr algn="ctr"/>
            <a:endParaRPr lang="en-US" dirty="0">
              <a:solidFill>
                <a:schemeClr val="tx1"/>
              </a:solidFill>
            </a:endParaRPr>
          </a:p>
        </p:txBody>
      </p:sp>
      <p:sp>
        <p:nvSpPr>
          <p:cNvPr id="6" name="Chevron 5"/>
          <p:cNvSpPr/>
          <p:nvPr/>
        </p:nvSpPr>
        <p:spPr>
          <a:xfrm>
            <a:off x="3347864" y="2636912"/>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400" dirty="0" smtClean="0"/>
              <a:t>Configuration</a:t>
            </a:r>
            <a:endParaRPr lang="en-US" sz="2400" dirty="0"/>
          </a:p>
          <a:p>
            <a:pPr algn="ctr"/>
            <a:endParaRPr lang="en-SG" dirty="0"/>
          </a:p>
          <a:p>
            <a:pPr algn="ctr"/>
            <a:endParaRPr lang="en-US" dirty="0">
              <a:solidFill>
                <a:schemeClr val="tx1"/>
              </a:solidFill>
            </a:endParaRPr>
          </a:p>
        </p:txBody>
      </p:sp>
      <p:sp>
        <p:nvSpPr>
          <p:cNvPr id="7" name="Chevron 6"/>
          <p:cNvSpPr/>
          <p:nvPr/>
        </p:nvSpPr>
        <p:spPr>
          <a:xfrm>
            <a:off x="3347864" y="3645024"/>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Main View</a:t>
            </a:r>
            <a:endParaRPr lang="en-SG" sz="2400" dirty="0"/>
          </a:p>
          <a:p>
            <a:pPr algn="ctr"/>
            <a:endParaRPr lang="en-US" dirty="0">
              <a:solidFill>
                <a:schemeClr val="tx1"/>
              </a:solidFill>
            </a:endParaRPr>
          </a:p>
        </p:txBody>
      </p:sp>
      <p:sp>
        <p:nvSpPr>
          <p:cNvPr id="8" name="Chevron 7"/>
          <p:cNvSpPr/>
          <p:nvPr/>
        </p:nvSpPr>
        <p:spPr>
          <a:xfrm>
            <a:off x="3347864" y="4653136"/>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Maintenance</a:t>
            </a:r>
            <a:endParaRPr lang="en-SG" sz="2400" dirty="0"/>
          </a:p>
          <a:p>
            <a:pPr algn="ctr"/>
            <a:endParaRPr lang="en-US" dirty="0">
              <a:solidFill>
                <a:schemeClr val="tx1"/>
              </a:solidFill>
            </a:endParaRPr>
          </a:p>
        </p:txBody>
      </p:sp>
      <p:pic>
        <p:nvPicPr>
          <p:cNvPr id="9" name="Picture 2" descr="svr-800 side 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636912"/>
            <a:ext cx="1132710"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p:cNvSpPr txBox="1">
            <a:spLocks/>
          </p:cNvSpPr>
          <p:nvPr/>
        </p:nvSpPr>
        <p:spPr bwMode="auto">
          <a:xfrm>
            <a:off x="2051720" y="116632"/>
            <a:ext cx="6984776" cy="69331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eaLnBrk="1" fontAlgn="auto" hangingPunct="1">
              <a:spcAft>
                <a:spcPts val="0"/>
              </a:spcAft>
              <a:defRPr/>
            </a:pPr>
            <a:r>
              <a:rPr lang="en-US" altLang="zh-TW" b="1" dirty="0" smtClean="0">
                <a:effectLst>
                  <a:outerShdw blurRad="38100" dist="38100" dir="2700000" algn="tl">
                    <a:srgbClr val="C0C0C0"/>
                  </a:outerShdw>
                </a:effectLst>
                <a:latin typeface="Verdana" pitchFamily="34" charset="0"/>
              </a:rPr>
              <a:t>Training Course </a:t>
            </a:r>
            <a:r>
              <a:rPr lang="en-US" altLang="zh-TW" sz="4000" b="1" dirty="0" smtClean="0">
                <a:effectLst>
                  <a:outerShdw blurRad="38100" dist="38100" dir="2700000" algn="tl">
                    <a:srgbClr val="C0C0C0"/>
                  </a:outerShdw>
                </a:effectLst>
                <a:latin typeface="Verdana" pitchFamily="34" charset="0"/>
              </a:rPr>
              <a:t>SVR800</a:t>
            </a:r>
            <a:endParaRPr lang="zh-TW" altLang="en-US" sz="4000" dirty="0"/>
          </a:p>
        </p:txBody>
      </p:sp>
      <p:sp>
        <p:nvSpPr>
          <p:cNvPr id="3" name="Rounded Rectangular Callout 2"/>
          <p:cNvSpPr/>
          <p:nvPr/>
        </p:nvSpPr>
        <p:spPr>
          <a:xfrm>
            <a:off x="5868144" y="2420888"/>
            <a:ext cx="3275856" cy="3384376"/>
          </a:xfrm>
          <a:prstGeom prst="wedgeRoundRectCallout">
            <a:avLst>
              <a:gd name="adj1" fmla="val -57663"/>
              <a:gd name="adj2" fmla="val -30872"/>
              <a:gd name="adj3" fmla="val 16667"/>
            </a:avLst>
          </a:prstGeom>
          <a:gradFill flip="none" rotWithShape="1">
            <a:gsLst>
              <a:gs pos="0">
                <a:schemeClr val="accent2"/>
              </a:gs>
              <a:gs pos="100000">
                <a:srgbClr val="FFFFFF"/>
              </a:gs>
            </a:gsLst>
            <a:lin ang="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2" name="Chevron 11"/>
          <p:cNvSpPr/>
          <p:nvPr/>
        </p:nvSpPr>
        <p:spPr>
          <a:xfrm>
            <a:off x="6156176" y="2492896"/>
            <a:ext cx="2808312" cy="720080"/>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System Configuration</a:t>
            </a:r>
            <a:endParaRPr lang="en-US" sz="2200" dirty="0"/>
          </a:p>
          <a:p>
            <a:pPr algn="ctr"/>
            <a:endParaRPr lang="en-SG" dirty="0"/>
          </a:p>
          <a:p>
            <a:pPr algn="ctr"/>
            <a:endParaRPr lang="en-US" dirty="0">
              <a:solidFill>
                <a:schemeClr val="tx1"/>
              </a:solidFill>
            </a:endParaRPr>
          </a:p>
        </p:txBody>
      </p:sp>
      <p:sp>
        <p:nvSpPr>
          <p:cNvPr id="13" name="Chevron 12"/>
          <p:cNvSpPr/>
          <p:nvPr/>
        </p:nvSpPr>
        <p:spPr>
          <a:xfrm>
            <a:off x="6084168" y="3356992"/>
            <a:ext cx="2880320"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Channel Configuration</a:t>
            </a:r>
            <a:endParaRPr lang="en-US" sz="2200" dirty="0"/>
          </a:p>
          <a:p>
            <a:pPr algn="ctr"/>
            <a:endParaRPr lang="en-SG" dirty="0"/>
          </a:p>
          <a:p>
            <a:pPr algn="ctr"/>
            <a:endParaRPr lang="en-US" dirty="0">
              <a:solidFill>
                <a:schemeClr val="tx1"/>
              </a:solidFill>
            </a:endParaRPr>
          </a:p>
        </p:txBody>
      </p:sp>
      <p:sp>
        <p:nvSpPr>
          <p:cNvPr id="14" name="Chevron 13"/>
          <p:cNvSpPr/>
          <p:nvPr/>
        </p:nvSpPr>
        <p:spPr>
          <a:xfrm>
            <a:off x="6156176" y="4149080"/>
            <a:ext cx="2808312" cy="720080"/>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Event Configuration</a:t>
            </a:r>
            <a:endParaRPr lang="en-US" sz="2200" dirty="0"/>
          </a:p>
          <a:p>
            <a:pPr algn="ctr"/>
            <a:endParaRPr lang="en-SG" dirty="0"/>
          </a:p>
          <a:p>
            <a:pPr algn="ctr"/>
            <a:endParaRPr lang="en-US" dirty="0">
              <a:solidFill>
                <a:schemeClr val="tx1"/>
              </a:solidFill>
            </a:endParaRPr>
          </a:p>
        </p:txBody>
      </p:sp>
      <p:sp>
        <p:nvSpPr>
          <p:cNvPr id="15" name="Chevron 14"/>
          <p:cNvSpPr/>
          <p:nvPr/>
        </p:nvSpPr>
        <p:spPr>
          <a:xfrm>
            <a:off x="6228184" y="5013176"/>
            <a:ext cx="2808312" cy="720080"/>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Recording Configuration</a:t>
            </a:r>
            <a:endParaRPr lang="en-US" sz="2200" dirty="0"/>
          </a:p>
          <a:p>
            <a:pPr algn="ctr"/>
            <a:endParaRPr lang="en-SG" dirty="0"/>
          </a:p>
          <a:p>
            <a:pPr algn="ctr"/>
            <a:endParaRPr lang="en-US" dirty="0">
              <a:solidFill>
                <a:schemeClr val="tx1"/>
              </a:solidFill>
            </a:endParaRPr>
          </a:p>
        </p:txBody>
      </p:sp>
      <p:pic>
        <p:nvPicPr>
          <p:cNvPr id="18" name="Picture 2" descr="svr-800 side 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780928"/>
            <a:ext cx="485447" cy="216024"/>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6"/>
          </p:nvPr>
        </p:nvSpPr>
        <p:spPr/>
        <p:txBody>
          <a:bodyPr/>
          <a:lstStyle/>
          <a:p>
            <a:pPr>
              <a:defRPr/>
            </a:pPr>
            <a:fld id="{0EB516E3-A9F6-410B-BE5E-1982A4D77EE6}" type="slidenum">
              <a:rPr lang="zh-TW" altLang="en-US" smtClean="0"/>
              <a:pPr>
                <a:defRPr/>
              </a:pPr>
              <a:t>11</a:t>
            </a:fld>
            <a:endParaRPr lang="zh-TW" altLang="en-US"/>
          </a:p>
        </p:txBody>
      </p:sp>
    </p:spTree>
    <p:extLst>
      <p:ext uri="{BB962C8B-B14F-4D97-AF65-F5344CB8AC3E}">
        <p14:creationId xmlns:p14="http://schemas.microsoft.com/office/powerpoint/2010/main" val="288368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1484784"/>
            <a:ext cx="8229600" cy="820688"/>
          </a:xfrm>
        </p:spPr>
        <p:txBody>
          <a:bodyPr rtlCol="0">
            <a:normAutofit/>
          </a:bodyPr>
          <a:lstStyle/>
          <a:p>
            <a:pPr marL="457200" indent="-457200">
              <a:spcBef>
                <a:spcPts val="0"/>
              </a:spcBef>
              <a:buClr>
                <a:srgbClr val="C00000"/>
              </a:buClr>
              <a:buFont typeface="+mj-lt"/>
              <a:buAutoNum type="arabicPeriod" startAt="2"/>
            </a:pPr>
            <a:r>
              <a:rPr lang="en-US" sz="2400" b="1" dirty="0" smtClean="0"/>
              <a:t>Network Configuration</a:t>
            </a:r>
            <a:endParaRPr lang="en-US" sz="2400" b="1" dirty="0"/>
          </a:p>
          <a:p>
            <a:pPr marL="0" indent="0">
              <a:spcBef>
                <a:spcPts val="0"/>
              </a:spcBef>
              <a:buNone/>
            </a:pPr>
            <a:r>
              <a:rPr lang="en-US" sz="1600" dirty="0" smtClean="0"/>
              <a:t> Edit NVR’s network configuration</a:t>
            </a:r>
            <a:endParaRPr lang="zh-TW" altLang="en-US" dirty="0"/>
          </a:p>
        </p:txBody>
      </p:sp>
      <p:pic>
        <p:nvPicPr>
          <p:cNvPr id="4" name="Picture 2" descr="C:\Users\Mariame\Documents\Work Tools\SVR800 NewTrainning\snapshot\Capture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8" y="2347960"/>
            <a:ext cx="7867847" cy="34941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07704" y="3176972"/>
            <a:ext cx="1080120" cy="108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p:cNvSpPr/>
          <p:nvPr/>
        </p:nvSpPr>
        <p:spPr>
          <a:xfrm>
            <a:off x="755576" y="4365104"/>
            <a:ext cx="86409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10"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12</a:t>
            </a:fld>
            <a:endParaRPr lang="zh-TW" altLang="en-US"/>
          </a:p>
        </p:txBody>
      </p:sp>
    </p:spTree>
    <p:extLst>
      <p:ext uri="{BB962C8B-B14F-4D97-AF65-F5344CB8AC3E}">
        <p14:creationId xmlns:p14="http://schemas.microsoft.com/office/powerpoint/2010/main" val="2143678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15616" y="1412776"/>
            <a:ext cx="8229600" cy="820688"/>
          </a:xfrm>
        </p:spPr>
        <p:txBody>
          <a:bodyPr rtlCol="0">
            <a:normAutofit fontScale="85000" lnSpcReduction="10000"/>
          </a:bodyPr>
          <a:lstStyle/>
          <a:p>
            <a:pPr marL="514350" indent="-514350">
              <a:spcBef>
                <a:spcPts val="0"/>
              </a:spcBef>
              <a:buClr>
                <a:srgbClr val="C00000"/>
              </a:buClr>
              <a:buFont typeface="+mj-lt"/>
              <a:buAutoNum type="arabicPeriod" startAt="2"/>
            </a:pPr>
            <a:r>
              <a:rPr lang="en-US" sz="2800" b="1" dirty="0"/>
              <a:t>Network Configuration</a:t>
            </a:r>
          </a:p>
          <a:p>
            <a:pPr marL="0" indent="0">
              <a:buClr>
                <a:srgbClr val="C00000"/>
              </a:buClr>
              <a:buNone/>
            </a:pPr>
            <a:r>
              <a:rPr lang="en-US" sz="2000" dirty="0" smtClean="0"/>
              <a:t>Choose </a:t>
            </a:r>
            <a:r>
              <a:rPr lang="en-US" sz="2000" dirty="0"/>
              <a:t>the “Auto Mode” or “DHCP Client” if there is already a DHCP server on the LAN.</a:t>
            </a:r>
          </a:p>
          <a:p>
            <a:pPr marL="0" indent="0" eaLnBrk="1" fontAlgn="auto" hangingPunct="1">
              <a:spcAft>
                <a:spcPts val="0"/>
              </a:spcAft>
              <a:buFont typeface="Arial" pitchFamily="34" charset="0"/>
              <a:buNone/>
              <a:defRPr/>
            </a:pPr>
            <a:endParaRPr lang="zh-TW" altLang="en-US" dirty="0"/>
          </a:p>
        </p:txBody>
      </p:sp>
      <p:pic>
        <p:nvPicPr>
          <p:cNvPr id="7" name="Picture 2" descr="C:\Users\Mariame\Documents\Work Tools\SVR800 NewTrainning\snapshot\Capture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348881"/>
            <a:ext cx="7868032" cy="3168352"/>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995936" y="3063124"/>
            <a:ext cx="24482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TextBox 9"/>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8"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13</a:t>
            </a:fld>
            <a:endParaRPr lang="zh-TW" altLang="en-US"/>
          </a:p>
        </p:txBody>
      </p:sp>
    </p:spTree>
    <p:extLst>
      <p:ext uri="{BB962C8B-B14F-4D97-AF65-F5344CB8AC3E}">
        <p14:creationId xmlns:p14="http://schemas.microsoft.com/office/powerpoint/2010/main" val="1433531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196752"/>
            <a:ext cx="8856984" cy="720080"/>
          </a:xfrm>
        </p:spPr>
        <p:txBody>
          <a:bodyPr/>
          <a:lstStyle/>
          <a:p>
            <a:pPr marL="457200" indent="-457200">
              <a:buClr>
                <a:srgbClr val="C00000"/>
              </a:buClr>
              <a:buFont typeface="+mj-lt"/>
              <a:buAutoNum type="arabicPeriod" startAt="2"/>
            </a:pPr>
            <a:r>
              <a:rPr lang="en-US" sz="2400" b="1" dirty="0"/>
              <a:t>Network </a:t>
            </a:r>
            <a:r>
              <a:rPr lang="en-US" sz="2400" b="1" dirty="0" smtClean="0"/>
              <a:t>Configuration</a:t>
            </a:r>
            <a:endParaRPr lang="en-US" sz="2400" dirty="0" smtClean="0"/>
          </a:p>
          <a:p>
            <a:pPr marL="0" indent="0">
              <a:buClr>
                <a:srgbClr val="C00000"/>
              </a:buClr>
              <a:buNone/>
            </a:pPr>
            <a:r>
              <a:rPr lang="en-US" sz="2000" dirty="0" smtClean="0"/>
              <a:t> Choose </a:t>
            </a:r>
            <a:r>
              <a:rPr lang="en-US" sz="2000" dirty="0"/>
              <a:t>the </a:t>
            </a:r>
            <a:r>
              <a:rPr lang="en-US" sz="2000" dirty="0" smtClean="0"/>
              <a:t>“static IP” mode if </a:t>
            </a:r>
            <a:r>
              <a:rPr lang="en-US" sz="2000" dirty="0"/>
              <a:t>you want to set </a:t>
            </a:r>
            <a:r>
              <a:rPr lang="en-US" sz="2000" dirty="0" smtClean="0"/>
              <a:t>static </a:t>
            </a:r>
            <a:r>
              <a:rPr lang="en-US" sz="2000" dirty="0"/>
              <a:t>IP </a:t>
            </a:r>
            <a:r>
              <a:rPr lang="en-US" sz="2000" dirty="0" smtClean="0"/>
              <a:t>address for the NVR.</a:t>
            </a:r>
            <a:endParaRPr lang="en-US" sz="2000" dirty="0"/>
          </a:p>
          <a:p>
            <a:endParaRPr lang="en-SG" dirty="0"/>
          </a:p>
        </p:txBody>
      </p:sp>
      <p:pic>
        <p:nvPicPr>
          <p:cNvPr id="5" name="Picture 2" descr="C:\Users\Mariame\Documents\Work Tools\SVR800 NewTrainning\snapshot\Capture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060848"/>
            <a:ext cx="7848872" cy="37847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60032" y="2852936"/>
            <a:ext cx="151216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9"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14</a:t>
            </a:fld>
            <a:endParaRPr lang="zh-TW" altLang="en-US"/>
          </a:p>
        </p:txBody>
      </p:sp>
    </p:spTree>
    <p:extLst>
      <p:ext uri="{BB962C8B-B14F-4D97-AF65-F5344CB8AC3E}">
        <p14:creationId xmlns:p14="http://schemas.microsoft.com/office/powerpoint/2010/main" val="3967833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00" y="1196752"/>
            <a:ext cx="8686800" cy="936104"/>
          </a:xfrm>
        </p:spPr>
        <p:txBody>
          <a:bodyPr/>
          <a:lstStyle/>
          <a:p>
            <a:pPr marL="457200" indent="-457200">
              <a:buClr>
                <a:srgbClr val="C00000"/>
              </a:buClr>
              <a:buFont typeface="+mj-lt"/>
              <a:buAutoNum type="arabicPeriod" startAt="3"/>
            </a:pPr>
            <a:r>
              <a:rPr lang="en-US" sz="2400" b="1" dirty="0" smtClean="0"/>
              <a:t>Users Account </a:t>
            </a:r>
            <a:endParaRPr lang="en-US" sz="2400" dirty="0" smtClean="0"/>
          </a:p>
          <a:p>
            <a:pPr marL="0" indent="0">
              <a:buClr>
                <a:srgbClr val="C00000"/>
              </a:buClr>
              <a:buNone/>
            </a:pPr>
            <a:r>
              <a:rPr lang="en-US" sz="2000" dirty="0" smtClean="0"/>
              <a:t>    </a:t>
            </a:r>
            <a:r>
              <a:rPr lang="en-US" sz="2000" dirty="0"/>
              <a:t> </a:t>
            </a:r>
            <a:r>
              <a:rPr lang="en-US" sz="2000" dirty="0" smtClean="0"/>
              <a:t> Default account’s username </a:t>
            </a:r>
            <a:r>
              <a:rPr lang="en-US" sz="2000" dirty="0" smtClean="0"/>
              <a:t>is “</a:t>
            </a:r>
            <a:r>
              <a:rPr lang="en-US" sz="2000" dirty="0" smtClean="0"/>
              <a:t>admin”  with password “admin”.</a:t>
            </a:r>
          </a:p>
          <a:p>
            <a:pPr marL="0" indent="0">
              <a:buClr>
                <a:srgbClr val="C00000"/>
              </a:buClr>
              <a:buNone/>
            </a:pPr>
            <a:endParaRPr lang="en-SG" dirty="0">
              <a:solidFill>
                <a:srgbClr val="FF0000"/>
              </a:solidFill>
            </a:endParaRPr>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user_accou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988841"/>
            <a:ext cx="7560840" cy="3938756"/>
          </a:xfrm>
          <a:prstGeom prst="rect">
            <a:avLst/>
          </a:prstGeom>
        </p:spPr>
      </p:pic>
      <p:sp>
        <p:nvSpPr>
          <p:cNvPr id="6" name="Rectangle 5"/>
          <p:cNvSpPr/>
          <p:nvPr/>
        </p:nvSpPr>
        <p:spPr>
          <a:xfrm>
            <a:off x="1979712" y="3068960"/>
            <a:ext cx="1296144"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15</a:t>
            </a:fld>
            <a:endParaRPr lang="zh-TW" altLang="en-US"/>
          </a:p>
        </p:txBody>
      </p:sp>
    </p:spTree>
    <p:extLst>
      <p:ext uri="{BB962C8B-B14F-4D97-AF65-F5344CB8AC3E}">
        <p14:creationId xmlns:p14="http://schemas.microsoft.com/office/powerpoint/2010/main" val="2961050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00" y="1196752"/>
            <a:ext cx="8686800" cy="1080120"/>
          </a:xfrm>
        </p:spPr>
        <p:txBody>
          <a:bodyPr/>
          <a:lstStyle/>
          <a:p>
            <a:pPr marL="457200" indent="-457200">
              <a:buClr>
                <a:srgbClr val="C00000"/>
              </a:buClr>
              <a:buFont typeface="+mj-lt"/>
              <a:buAutoNum type="arabicPeriod" startAt="3"/>
            </a:pPr>
            <a:r>
              <a:rPr lang="en-US" sz="2400" b="1" dirty="0" smtClean="0"/>
              <a:t>Users </a:t>
            </a:r>
            <a:r>
              <a:rPr lang="en-US" sz="2400" b="1" dirty="0"/>
              <a:t>Account </a:t>
            </a:r>
            <a:r>
              <a:rPr lang="en-US" sz="2000" b="1" dirty="0" smtClean="0"/>
              <a:t>:    </a:t>
            </a:r>
            <a:r>
              <a:rPr lang="en-US" sz="2000" dirty="0" smtClean="0"/>
              <a:t>Change user’s password</a:t>
            </a:r>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Screen Shot 2014-03-02 at 3.21.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1628800"/>
            <a:ext cx="4392488" cy="4326711"/>
          </a:xfrm>
          <a:prstGeom prst="rect">
            <a:avLst/>
          </a:prstGeom>
        </p:spPr>
      </p:pic>
      <p:sp>
        <p:nvSpPr>
          <p:cNvPr id="6"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16</a:t>
            </a:fld>
            <a:endParaRPr lang="zh-TW" altLang="en-US"/>
          </a:p>
        </p:txBody>
      </p:sp>
    </p:spTree>
    <p:extLst>
      <p:ext uri="{BB962C8B-B14F-4D97-AF65-F5344CB8AC3E}">
        <p14:creationId xmlns:p14="http://schemas.microsoft.com/office/powerpoint/2010/main" val="3728474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00" y="1196752"/>
            <a:ext cx="8686800" cy="648072"/>
          </a:xfrm>
        </p:spPr>
        <p:txBody>
          <a:bodyPr/>
          <a:lstStyle/>
          <a:p>
            <a:pPr marL="457200" indent="-457200">
              <a:buClr>
                <a:srgbClr val="C00000"/>
              </a:buClr>
              <a:buFont typeface="+mj-lt"/>
              <a:buAutoNum type="arabicPeriod" startAt="3"/>
            </a:pPr>
            <a:r>
              <a:rPr lang="en-US" sz="2400" b="1" dirty="0" smtClean="0"/>
              <a:t>Users </a:t>
            </a:r>
            <a:r>
              <a:rPr lang="en-US" sz="2400" b="1" dirty="0"/>
              <a:t>Account </a:t>
            </a:r>
            <a:r>
              <a:rPr lang="en-US" sz="2000" b="1" dirty="0" smtClean="0"/>
              <a:t>: </a:t>
            </a:r>
            <a:r>
              <a:rPr lang="en-US" sz="2000" dirty="0"/>
              <a:t>Add a User</a:t>
            </a:r>
          </a:p>
          <a:p>
            <a:pPr>
              <a:buClr>
                <a:srgbClr val="C00000"/>
              </a:buClr>
              <a:buFont typeface="Arial"/>
              <a:buChar char="•"/>
            </a:pPr>
            <a:endParaRPr lang="en-US" sz="2000" b="1" dirty="0" smtClean="0"/>
          </a:p>
          <a:p>
            <a:pPr marL="0" indent="0">
              <a:buClr>
                <a:srgbClr val="C00000"/>
              </a:buClr>
              <a:buNone/>
            </a:pPr>
            <a:r>
              <a:rPr lang="en-US" sz="2000" dirty="0" smtClean="0"/>
              <a:t>      </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Screen Shot 2014-02-27 at 11.52.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772816"/>
            <a:ext cx="5760640" cy="4038626"/>
          </a:xfrm>
          <a:prstGeom prst="rect">
            <a:avLst/>
          </a:prstGeom>
        </p:spPr>
      </p:pic>
      <p:sp>
        <p:nvSpPr>
          <p:cNvPr id="6"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17</a:t>
            </a:fld>
            <a:endParaRPr lang="zh-TW" altLang="en-US"/>
          </a:p>
        </p:txBody>
      </p:sp>
    </p:spTree>
    <p:extLst>
      <p:ext uri="{BB962C8B-B14F-4D97-AF65-F5344CB8AC3E}">
        <p14:creationId xmlns:p14="http://schemas.microsoft.com/office/powerpoint/2010/main" val="1071976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00" y="1196752"/>
            <a:ext cx="8686800" cy="936104"/>
          </a:xfrm>
        </p:spPr>
        <p:txBody>
          <a:bodyPr/>
          <a:lstStyle/>
          <a:p>
            <a:pPr marL="457200" indent="-457200">
              <a:buClr>
                <a:srgbClr val="C00000"/>
              </a:buClr>
              <a:buFont typeface="+mj-lt"/>
              <a:buAutoNum type="arabicPeriod" startAt="3"/>
            </a:pPr>
            <a:r>
              <a:rPr lang="en-US" sz="2400" b="1" dirty="0" smtClean="0"/>
              <a:t>Users Account </a:t>
            </a:r>
            <a:endParaRPr lang="en-US" sz="2400" dirty="0" smtClean="0"/>
          </a:p>
          <a:p>
            <a:pPr marL="0" indent="0">
              <a:buClr>
                <a:srgbClr val="C00000"/>
              </a:buClr>
              <a:buNone/>
            </a:pPr>
            <a:r>
              <a:rPr lang="en-US" sz="2000" dirty="0" smtClean="0"/>
              <a:t>    </a:t>
            </a:r>
            <a:r>
              <a:rPr lang="en-US" sz="2000" dirty="0"/>
              <a:t> </a:t>
            </a:r>
            <a:r>
              <a:rPr lang="en-US" sz="2000" dirty="0" smtClean="0"/>
              <a:t> View of added users to the system</a:t>
            </a:r>
          </a:p>
          <a:p>
            <a:pPr marL="0" indent="0">
              <a:buClr>
                <a:srgbClr val="C00000"/>
              </a:buClr>
              <a:buNone/>
            </a:pPr>
            <a:endParaRPr lang="en-SG" dirty="0">
              <a:solidFill>
                <a:srgbClr val="FF0000"/>
              </a:solidFill>
            </a:endParaRPr>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6"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18</a:t>
            </a:fld>
            <a:endParaRPr lang="zh-TW" altLang="en-US"/>
          </a:p>
        </p:txBody>
      </p:sp>
      <p:pic>
        <p:nvPicPr>
          <p:cNvPr id="5" name="Picture 4" descr="Captur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999918"/>
            <a:ext cx="7632848" cy="3229281"/>
          </a:xfrm>
          <a:prstGeom prst="rect">
            <a:avLst/>
          </a:prstGeom>
        </p:spPr>
      </p:pic>
      <p:sp>
        <p:nvSpPr>
          <p:cNvPr id="9" name="Rectangle 8"/>
          <p:cNvSpPr/>
          <p:nvPr/>
        </p:nvSpPr>
        <p:spPr>
          <a:xfrm>
            <a:off x="1331640" y="2708920"/>
            <a:ext cx="1008112"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36823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00" y="1196752"/>
            <a:ext cx="8686800" cy="648072"/>
          </a:xfrm>
        </p:spPr>
        <p:txBody>
          <a:bodyPr/>
          <a:lstStyle/>
          <a:p>
            <a:pPr marL="457200" indent="-457200">
              <a:buClr>
                <a:srgbClr val="C00000"/>
              </a:buClr>
              <a:buFont typeface="+mj-lt"/>
              <a:buAutoNum type="arabicPeriod" startAt="4"/>
            </a:pPr>
            <a:r>
              <a:rPr lang="en-US" sz="2400" b="1" dirty="0" smtClean="0"/>
              <a:t>Group Privileges</a:t>
            </a:r>
            <a:r>
              <a:rPr lang="en-US" sz="2400" dirty="0" smtClean="0"/>
              <a:t>   </a:t>
            </a:r>
            <a:r>
              <a:rPr lang="en-US" sz="2000" dirty="0" smtClean="0"/>
              <a:t>: Customize access policies for each group </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Group priviled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628801"/>
            <a:ext cx="7056784" cy="4288390"/>
          </a:xfrm>
          <a:prstGeom prst="rect">
            <a:avLst/>
          </a:prstGeom>
        </p:spPr>
      </p:pic>
      <p:sp>
        <p:nvSpPr>
          <p:cNvPr id="6"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19</a:t>
            </a:fld>
            <a:endParaRPr lang="zh-TW" altLang="en-US"/>
          </a:p>
        </p:txBody>
      </p:sp>
    </p:spTree>
    <p:extLst>
      <p:ext uri="{BB962C8B-B14F-4D97-AF65-F5344CB8AC3E}">
        <p14:creationId xmlns:p14="http://schemas.microsoft.com/office/powerpoint/2010/main" val="1811685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defRPr/>
            </a:pPr>
            <a:r>
              <a:rPr lang="en-US" altLang="zh-TW" b="1" dirty="0" smtClean="0">
                <a:effectLst>
                  <a:outerShdw blurRad="38100" dist="38100" dir="2700000" algn="tl">
                    <a:srgbClr val="000000">
                      <a:alpha val="43137"/>
                    </a:srgbClr>
                  </a:outerShdw>
                </a:effectLst>
              </a:rPr>
              <a:t>SVR 800</a:t>
            </a:r>
            <a:endParaRPr lang="zh-TW" altLang="en-US" dirty="0"/>
          </a:p>
        </p:txBody>
      </p:sp>
      <p:sp>
        <p:nvSpPr>
          <p:cNvPr id="16386" name="內容版面配置區 2"/>
          <p:cNvSpPr>
            <a:spLocks noGrp="1"/>
          </p:cNvSpPr>
          <p:nvPr>
            <p:ph sz="quarter" idx="13"/>
          </p:nvPr>
        </p:nvSpPr>
        <p:spPr>
          <a:xfrm>
            <a:off x="899592" y="1844824"/>
            <a:ext cx="7989763" cy="2304256"/>
          </a:xfrm>
        </p:spPr>
        <p:txBody>
          <a:bodyPr/>
          <a:lstStyle/>
          <a:p>
            <a:pPr>
              <a:buClr>
                <a:srgbClr val="C00000"/>
              </a:buClr>
              <a:buFont typeface="Arial"/>
              <a:buChar char="•"/>
            </a:pPr>
            <a:r>
              <a:rPr lang="en-SG" sz="2400" dirty="0"/>
              <a:t>SVR 800 is a Network Video Recorder (NVR) made by </a:t>
            </a:r>
            <a:r>
              <a:rPr lang="en-SG" sz="2400" dirty="0" smtClean="0"/>
              <a:t>SEEnergy Corp.</a:t>
            </a:r>
            <a:endParaRPr lang="en-SG" sz="2400" dirty="0"/>
          </a:p>
          <a:p>
            <a:pPr>
              <a:buClr>
                <a:srgbClr val="C00000"/>
              </a:buClr>
              <a:buFont typeface="Arial"/>
              <a:buChar char="•"/>
            </a:pPr>
            <a:r>
              <a:rPr lang="en-SG" sz="2400" dirty="0" smtClean="0"/>
              <a:t>An external device </a:t>
            </a:r>
            <a:r>
              <a:rPr lang="en-SG" sz="2400" dirty="0"/>
              <a:t>that helps to </a:t>
            </a:r>
            <a:r>
              <a:rPr lang="en-SG" sz="2400" dirty="0" smtClean="0"/>
              <a:t>monitor the </a:t>
            </a:r>
            <a:r>
              <a:rPr lang="en-SG" sz="2400" dirty="0"/>
              <a:t>IP cameras of the users. </a:t>
            </a:r>
          </a:p>
          <a:p>
            <a:pPr>
              <a:buClr>
                <a:srgbClr val="C00000"/>
              </a:buClr>
              <a:buFont typeface="Arial"/>
              <a:buChar char="•"/>
            </a:pPr>
            <a:r>
              <a:rPr lang="en-SG" sz="2400" dirty="0"/>
              <a:t>It can display and manage simultaneously channels up to 16 and have </a:t>
            </a:r>
            <a:r>
              <a:rPr lang="en-SG" sz="2400" dirty="0" smtClean="0"/>
              <a:t>multiple function.</a:t>
            </a:r>
            <a:endParaRPr lang="en-SG" sz="2400" dirty="0"/>
          </a:p>
          <a:p>
            <a:pPr marL="914400" lvl="2" indent="0" eaLnBrk="1" hangingPunct="1">
              <a:buNone/>
            </a:pPr>
            <a:endParaRPr lang="en-US" altLang="zh-TW" sz="2000" dirty="0" smtClean="0"/>
          </a:p>
        </p:txBody>
      </p:sp>
      <p:pic>
        <p:nvPicPr>
          <p:cNvPr id="4" name="Picture 2" descr="svr-800 side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933056"/>
            <a:ext cx="5538192" cy="24644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3" name="Slide Number Placeholder 2"/>
          <p:cNvSpPr>
            <a:spLocks noGrp="1"/>
          </p:cNvSpPr>
          <p:nvPr>
            <p:ph type="sldNum" sz="quarter" idx="16"/>
          </p:nvPr>
        </p:nvSpPr>
        <p:spPr/>
        <p:txBody>
          <a:bodyPr/>
          <a:lstStyle/>
          <a:p>
            <a:pPr>
              <a:defRPr/>
            </a:pPr>
            <a:fld id="{0EB516E3-A9F6-410B-BE5E-1982A4D77EE6}" type="slidenum">
              <a:rPr lang="zh-TW" altLang="en-US" smtClean="0"/>
              <a:pPr>
                <a:defRPr/>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484784"/>
            <a:ext cx="8064896" cy="4032448"/>
          </a:xfrm>
        </p:spPr>
        <p:txBody>
          <a:bodyPr/>
          <a:lstStyle/>
          <a:p>
            <a:pPr marL="457200" indent="-457200">
              <a:buClr>
                <a:srgbClr val="C00000"/>
              </a:buClr>
              <a:buFont typeface="+mj-lt"/>
              <a:buAutoNum type="arabicPeriod" startAt="4"/>
            </a:pPr>
            <a:r>
              <a:rPr lang="en-US" sz="2400" b="1" dirty="0" smtClean="0"/>
              <a:t>Group Privileges</a:t>
            </a:r>
            <a:r>
              <a:rPr lang="en-US" sz="2400" dirty="0" smtClean="0"/>
              <a:t>   : </a:t>
            </a:r>
            <a:r>
              <a:rPr lang="en-US" sz="2000" dirty="0" smtClean="0"/>
              <a:t>Customize access policies for each group</a:t>
            </a:r>
          </a:p>
          <a:p>
            <a:pPr marL="0" indent="0">
              <a:buClr>
                <a:srgbClr val="C00000"/>
              </a:buClr>
              <a:buNone/>
            </a:pPr>
            <a:r>
              <a:rPr lang="en-US" sz="2400" dirty="0" smtClean="0"/>
              <a:t> </a:t>
            </a:r>
          </a:p>
          <a:p>
            <a:pPr>
              <a:buClr>
                <a:srgbClr val="C00000"/>
              </a:buClr>
              <a:buFont typeface="Arial"/>
              <a:buChar char="•"/>
            </a:pPr>
            <a:r>
              <a:rPr lang="en-US" sz="2000" u="sng" dirty="0" smtClean="0"/>
              <a:t>7 available Groups </a:t>
            </a:r>
            <a:r>
              <a:rPr lang="en-US" sz="2000" dirty="0" smtClean="0"/>
              <a:t>:</a:t>
            </a:r>
          </a:p>
          <a:p>
            <a:pPr marL="0" indent="0">
              <a:buClr>
                <a:srgbClr val="C00000"/>
              </a:buClr>
              <a:buNone/>
            </a:pPr>
            <a:r>
              <a:rPr lang="en-US" sz="2000" dirty="0"/>
              <a:t> </a:t>
            </a:r>
            <a:r>
              <a:rPr lang="en-US" sz="2000" dirty="0" smtClean="0"/>
              <a:t>    Group 1 to Group 5 are customizable + Admin Group+ Guest Group</a:t>
            </a:r>
          </a:p>
          <a:p>
            <a:pPr>
              <a:buClr>
                <a:srgbClr val="C00000"/>
              </a:buClr>
              <a:buFont typeface="Arial"/>
              <a:buChar char="•"/>
            </a:pPr>
            <a:r>
              <a:rPr lang="en-US" sz="2000" u="sng" dirty="0" smtClean="0"/>
              <a:t> “Guest” group privilege</a:t>
            </a:r>
            <a:r>
              <a:rPr lang="en-US" sz="2000" dirty="0" smtClean="0"/>
              <a:t>: “</a:t>
            </a:r>
            <a:r>
              <a:rPr lang="en-US" sz="2000" dirty="0"/>
              <a:t>view-only” privilege in the “Live View” </a:t>
            </a:r>
            <a:r>
              <a:rPr lang="en-US" sz="2000" dirty="0" smtClean="0"/>
              <a:t>page. </a:t>
            </a:r>
            <a:r>
              <a:rPr lang="en-US" sz="2000" dirty="0"/>
              <a:t>U</a:t>
            </a:r>
            <a:r>
              <a:rPr lang="en-US" sz="2000" dirty="0" smtClean="0"/>
              <a:t>sers </a:t>
            </a:r>
            <a:r>
              <a:rPr lang="en-US" sz="2000" dirty="0"/>
              <a:t>in this group </a:t>
            </a:r>
            <a:r>
              <a:rPr lang="en-US" sz="2000" dirty="0" smtClean="0"/>
              <a:t>don’t have the rights to make any </a:t>
            </a:r>
            <a:r>
              <a:rPr lang="en-US" sz="2000" dirty="0"/>
              <a:t>changes in the “Live View” </a:t>
            </a:r>
            <a:r>
              <a:rPr lang="en-US" sz="2000" dirty="0" smtClean="0"/>
              <a:t>page. Guest group cannot access to other pages.</a:t>
            </a:r>
          </a:p>
          <a:p>
            <a:pPr>
              <a:buClr>
                <a:srgbClr val="C00000"/>
              </a:buClr>
              <a:buFont typeface="Arial"/>
              <a:buChar char="•"/>
            </a:pPr>
            <a:r>
              <a:rPr lang="en-US" sz="2000" dirty="0" smtClean="0"/>
              <a:t>User can alter settings by checking or unchecking the </a:t>
            </a:r>
            <a:r>
              <a:rPr lang="en-US" sz="2000" dirty="0" smtClean="0"/>
              <a:t>checkbox</a:t>
            </a:r>
            <a:endParaRPr lang="en-US" sz="2000" dirty="0" smtClean="0"/>
          </a:p>
          <a:p>
            <a:pPr>
              <a:buClr>
                <a:srgbClr val="C00000"/>
              </a:buClr>
              <a:buFont typeface="Arial"/>
              <a:buChar char="•"/>
            </a:pPr>
            <a:r>
              <a:rPr lang="en-US" sz="2000" dirty="0" smtClean="0"/>
              <a:t>Group’s Name can be changed.</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20</a:t>
            </a:fld>
            <a:endParaRPr lang="zh-TW" altLang="en-US"/>
          </a:p>
        </p:txBody>
      </p:sp>
    </p:spTree>
    <p:extLst>
      <p:ext uri="{BB962C8B-B14F-4D97-AF65-F5344CB8AC3E}">
        <p14:creationId xmlns:p14="http://schemas.microsoft.com/office/powerpoint/2010/main" val="1052839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340768"/>
            <a:ext cx="8686800" cy="648072"/>
          </a:xfrm>
        </p:spPr>
        <p:txBody>
          <a:bodyPr/>
          <a:lstStyle/>
          <a:p>
            <a:pPr marL="457200" indent="-457200">
              <a:buClr>
                <a:srgbClr val="C00000"/>
              </a:buClr>
              <a:buFont typeface="+mj-lt"/>
              <a:buAutoNum type="arabicPeriod" startAt="5"/>
            </a:pPr>
            <a:r>
              <a:rPr lang="en-US" sz="2400" b="1" dirty="0"/>
              <a:t>Disk setup</a:t>
            </a:r>
          </a:p>
          <a:p>
            <a:pPr marL="0" indent="0">
              <a:buClr>
                <a:srgbClr val="C00000"/>
              </a:buClr>
              <a:buNone/>
            </a:pPr>
            <a:endParaRPr lang="en-US" sz="2000" dirty="0" smtClean="0"/>
          </a:p>
          <a:p>
            <a:pPr marL="0" indent="0">
              <a:buClr>
                <a:srgbClr val="C00000"/>
              </a:buClr>
              <a:buNone/>
            </a:pPr>
            <a:r>
              <a:rPr lang="en-US" sz="2000" dirty="0" smtClean="0"/>
              <a:t>    </a:t>
            </a:r>
            <a:r>
              <a:rPr lang="en-US" sz="2000" dirty="0"/>
              <a:t> </a:t>
            </a:r>
            <a:r>
              <a:rPr lang="en-US" sz="2000" dirty="0" smtClean="0"/>
              <a:t> </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Disksetu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824963"/>
            <a:ext cx="7884368" cy="4215007"/>
          </a:xfrm>
          <a:prstGeom prst="rect">
            <a:avLst/>
          </a:prstGeom>
        </p:spPr>
      </p:pic>
      <p:sp>
        <p:nvSpPr>
          <p:cNvPr id="6" name="Rectangle 5"/>
          <p:cNvSpPr/>
          <p:nvPr/>
        </p:nvSpPr>
        <p:spPr>
          <a:xfrm>
            <a:off x="1979712" y="3212976"/>
            <a:ext cx="1224136" cy="7200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21</a:t>
            </a:fld>
            <a:endParaRPr lang="zh-TW" altLang="en-US"/>
          </a:p>
        </p:txBody>
      </p:sp>
    </p:spTree>
    <p:extLst>
      <p:ext uri="{BB962C8B-B14F-4D97-AF65-F5344CB8AC3E}">
        <p14:creationId xmlns:p14="http://schemas.microsoft.com/office/powerpoint/2010/main" val="4272617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088" y="1700808"/>
            <a:ext cx="8208912" cy="1224136"/>
          </a:xfrm>
        </p:spPr>
        <p:txBody>
          <a:bodyPr/>
          <a:lstStyle/>
          <a:p>
            <a:pPr marL="457200" indent="-457200">
              <a:buClr>
                <a:srgbClr val="C00000"/>
              </a:buClr>
              <a:buFont typeface="+mj-lt"/>
              <a:buAutoNum type="arabicPeriod" startAt="6"/>
            </a:pPr>
            <a:r>
              <a:rPr lang="en-US" sz="2400" b="1" dirty="0" smtClean="0"/>
              <a:t>Disk </a:t>
            </a:r>
            <a:r>
              <a:rPr lang="en-US" sz="2400" b="1" dirty="0"/>
              <a:t>setup</a:t>
            </a:r>
          </a:p>
          <a:p>
            <a:pPr>
              <a:buFont typeface="Wingdings" charset="2"/>
              <a:buChar char="Ø"/>
            </a:pPr>
            <a:r>
              <a:rPr lang="en-US" sz="2000" dirty="0" smtClean="0"/>
              <a:t>First, install </a:t>
            </a:r>
            <a:r>
              <a:rPr lang="en-US" sz="2000" dirty="0"/>
              <a:t>a hard disk </a:t>
            </a:r>
            <a:r>
              <a:rPr lang="en-US" sz="2000" dirty="0" smtClean="0"/>
              <a:t>in the SVR, </a:t>
            </a:r>
          </a:p>
          <a:p>
            <a:pPr>
              <a:buFont typeface="Wingdings" charset="2"/>
              <a:buChar char="Ø"/>
            </a:pPr>
            <a:r>
              <a:rPr lang="en-US" sz="2000" dirty="0" smtClean="0"/>
              <a:t>Then, Initialize </a:t>
            </a:r>
            <a:r>
              <a:rPr lang="en-US" sz="2000" dirty="0"/>
              <a:t>it </a:t>
            </a:r>
            <a:r>
              <a:rPr lang="en-US" sz="2000" dirty="0" smtClean="0"/>
              <a:t>to be </a:t>
            </a:r>
            <a:r>
              <a:rPr lang="en-US" sz="2000" dirty="0"/>
              <a:t>ready for </a:t>
            </a:r>
            <a:r>
              <a:rPr lang="en-US" sz="2000" dirty="0" smtClean="0"/>
              <a:t>recording</a:t>
            </a:r>
            <a:r>
              <a:rPr lang="en-US" sz="2000" dirty="0"/>
              <a:t> </a:t>
            </a:r>
            <a:r>
              <a:rPr lang="en-US" sz="2000" dirty="0" smtClean="0"/>
              <a:t>=&gt; </a:t>
            </a:r>
            <a:r>
              <a:rPr lang="en-US" sz="2000" dirty="0"/>
              <a:t>click </a:t>
            </a:r>
            <a:r>
              <a:rPr lang="en-US" sz="2000" dirty="0" smtClean="0"/>
              <a:t>on the </a:t>
            </a:r>
            <a:r>
              <a:rPr lang="en-US" sz="2000" dirty="0"/>
              <a:t>“Format” button. </a:t>
            </a:r>
            <a:r>
              <a:rPr lang="en-US" sz="2000" dirty="0" smtClean="0"/>
              <a:t>     </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4" name="TextBox 3"/>
          <p:cNvSpPr txBox="1"/>
          <p:nvPr/>
        </p:nvSpPr>
        <p:spPr>
          <a:xfrm>
            <a:off x="1043608" y="3429000"/>
            <a:ext cx="6408712" cy="1477328"/>
          </a:xfrm>
          <a:prstGeom prst="rect">
            <a:avLst/>
          </a:prstGeom>
          <a:noFill/>
          <a:ln>
            <a:solidFill>
              <a:srgbClr val="000000"/>
            </a:solidFill>
          </a:ln>
        </p:spPr>
        <p:txBody>
          <a:bodyPr wrap="square" rtlCol="0">
            <a:spAutoFit/>
          </a:bodyPr>
          <a:lstStyle/>
          <a:p>
            <a:r>
              <a:rPr lang="fr-FR" b="1" u="sng" dirty="0" smtClean="0">
                <a:solidFill>
                  <a:srgbClr val="FF0000"/>
                </a:solidFill>
              </a:rPr>
              <a:t>P.S</a:t>
            </a:r>
            <a:r>
              <a:rPr lang="fr-FR" b="1" dirty="0" smtClean="0">
                <a:solidFill>
                  <a:srgbClr val="FF0000"/>
                </a:solidFill>
              </a:rPr>
              <a:t> </a:t>
            </a:r>
          </a:p>
          <a:p>
            <a:pPr marL="285750" indent="-285750">
              <a:buFont typeface="Arial"/>
              <a:buChar char="•"/>
            </a:pPr>
            <a:r>
              <a:rPr lang="fr-FR" dirty="0" smtClean="0">
                <a:solidFill>
                  <a:srgbClr val="FF0000"/>
                </a:solidFill>
              </a:rPr>
              <a:t> </a:t>
            </a:r>
            <a:r>
              <a:rPr lang="fr-FR" i="1" dirty="0" smtClean="0">
                <a:solidFill>
                  <a:srgbClr val="FF0000"/>
                </a:solidFill>
              </a:rPr>
              <a:t>Plug in the HDD </a:t>
            </a:r>
            <a:r>
              <a:rPr lang="fr-FR" i="1" dirty="0" err="1" smtClean="0">
                <a:solidFill>
                  <a:srgbClr val="FF0000"/>
                </a:solidFill>
              </a:rPr>
              <a:t>when</a:t>
            </a:r>
            <a:r>
              <a:rPr lang="fr-FR" i="1" dirty="0" smtClean="0">
                <a:solidFill>
                  <a:srgbClr val="FF0000"/>
                </a:solidFill>
              </a:rPr>
              <a:t> the NVR </a:t>
            </a:r>
            <a:r>
              <a:rPr lang="fr-FR" i="1" dirty="0" err="1" smtClean="0">
                <a:solidFill>
                  <a:srgbClr val="FF0000"/>
                </a:solidFill>
              </a:rPr>
              <a:t>is</a:t>
            </a:r>
            <a:r>
              <a:rPr lang="fr-FR" i="1" dirty="0" smtClean="0">
                <a:solidFill>
                  <a:srgbClr val="FF0000"/>
                </a:solidFill>
              </a:rPr>
              <a:t> OFF.</a:t>
            </a:r>
          </a:p>
          <a:p>
            <a:pPr marL="285750" indent="-285750">
              <a:buFont typeface="Arial"/>
              <a:buChar char="•"/>
            </a:pPr>
            <a:r>
              <a:rPr lang="en-US" i="1" dirty="0" smtClean="0">
                <a:solidFill>
                  <a:srgbClr val="FF0000"/>
                </a:solidFill>
              </a:rPr>
              <a:t>The external </a:t>
            </a:r>
            <a:r>
              <a:rPr lang="en-US" i="1" dirty="0">
                <a:solidFill>
                  <a:srgbClr val="FF0000"/>
                </a:solidFill>
              </a:rPr>
              <a:t>HDDs will only be listed in the "USB </a:t>
            </a:r>
            <a:r>
              <a:rPr lang="en-US" i="1" dirty="0" smtClean="0">
                <a:solidFill>
                  <a:srgbClr val="FF0000"/>
                </a:solidFill>
              </a:rPr>
              <a:t>Backup” </a:t>
            </a:r>
            <a:endParaRPr lang="fr-FR" dirty="0" smtClean="0">
              <a:solidFill>
                <a:srgbClr val="FF0000"/>
              </a:solidFill>
            </a:endParaRPr>
          </a:p>
          <a:p>
            <a:endParaRPr lang="en-US" dirty="0"/>
          </a:p>
          <a:p>
            <a:endParaRPr lang="fr-FR" dirty="0"/>
          </a:p>
        </p:txBody>
      </p:sp>
      <p:sp>
        <p:nvSpPr>
          <p:cNvPr id="6"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22</a:t>
            </a:fld>
            <a:endParaRPr lang="zh-TW" altLang="en-US"/>
          </a:p>
        </p:txBody>
      </p:sp>
    </p:spTree>
    <p:extLst>
      <p:ext uri="{BB962C8B-B14F-4D97-AF65-F5344CB8AC3E}">
        <p14:creationId xmlns:p14="http://schemas.microsoft.com/office/powerpoint/2010/main" val="3618538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692696"/>
            <a:ext cx="7859216" cy="1066130"/>
          </a:xfrm>
        </p:spPr>
        <p:txBody>
          <a:bodyPr/>
          <a:lstStyle/>
          <a:p>
            <a:r>
              <a:rPr lang="en-US" altLang="zh-TW" b="1" dirty="0">
                <a:ln w="10541" cmpd="sng">
                  <a:solidFill>
                    <a:schemeClr val="accent1">
                      <a:shade val="88000"/>
                      <a:satMod val="110000"/>
                    </a:schemeClr>
                  </a:solidFill>
                  <a:prstDash val="solid"/>
                </a:ln>
                <a:solidFill>
                  <a:srgbClr val="FF0000"/>
                </a:solidFill>
              </a:rPr>
              <a:t>PLAN</a:t>
            </a:r>
            <a:endParaRPr lang="zh-TW"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Box 3"/>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Chevron 4"/>
          <p:cNvSpPr/>
          <p:nvPr/>
        </p:nvSpPr>
        <p:spPr>
          <a:xfrm>
            <a:off x="3347864" y="1700808"/>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Installation</a:t>
            </a:r>
          </a:p>
          <a:p>
            <a:pPr algn="ctr"/>
            <a:endParaRPr lang="en-US" dirty="0">
              <a:solidFill>
                <a:schemeClr val="tx1"/>
              </a:solidFill>
            </a:endParaRPr>
          </a:p>
        </p:txBody>
      </p:sp>
      <p:sp>
        <p:nvSpPr>
          <p:cNvPr id="6" name="Chevron 5"/>
          <p:cNvSpPr/>
          <p:nvPr/>
        </p:nvSpPr>
        <p:spPr>
          <a:xfrm>
            <a:off x="3347864" y="2636912"/>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400" dirty="0" smtClean="0"/>
              <a:t>Configuration</a:t>
            </a:r>
            <a:endParaRPr lang="en-US" sz="2400" dirty="0"/>
          </a:p>
          <a:p>
            <a:pPr algn="ctr"/>
            <a:endParaRPr lang="en-SG" dirty="0"/>
          </a:p>
          <a:p>
            <a:pPr algn="ctr"/>
            <a:endParaRPr lang="en-US" dirty="0">
              <a:solidFill>
                <a:schemeClr val="tx1"/>
              </a:solidFill>
            </a:endParaRPr>
          </a:p>
        </p:txBody>
      </p:sp>
      <p:sp>
        <p:nvSpPr>
          <p:cNvPr id="7" name="Chevron 6"/>
          <p:cNvSpPr/>
          <p:nvPr/>
        </p:nvSpPr>
        <p:spPr>
          <a:xfrm>
            <a:off x="3347864" y="3645024"/>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Main View</a:t>
            </a:r>
            <a:endParaRPr lang="en-SG" sz="2400" dirty="0"/>
          </a:p>
          <a:p>
            <a:pPr algn="ctr"/>
            <a:endParaRPr lang="en-US" dirty="0">
              <a:solidFill>
                <a:schemeClr val="tx1"/>
              </a:solidFill>
            </a:endParaRPr>
          </a:p>
        </p:txBody>
      </p:sp>
      <p:sp>
        <p:nvSpPr>
          <p:cNvPr id="8" name="Chevron 7"/>
          <p:cNvSpPr/>
          <p:nvPr/>
        </p:nvSpPr>
        <p:spPr>
          <a:xfrm>
            <a:off x="3347864" y="4653136"/>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System Options</a:t>
            </a:r>
            <a:endParaRPr lang="en-SG" sz="2400" dirty="0"/>
          </a:p>
          <a:p>
            <a:pPr algn="ctr"/>
            <a:endParaRPr lang="en-US" dirty="0">
              <a:solidFill>
                <a:schemeClr val="tx1"/>
              </a:solidFill>
            </a:endParaRPr>
          </a:p>
        </p:txBody>
      </p:sp>
      <p:pic>
        <p:nvPicPr>
          <p:cNvPr id="9" name="Picture 2" descr="svr-800 side 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636912"/>
            <a:ext cx="1132710"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p:cNvSpPr txBox="1">
            <a:spLocks/>
          </p:cNvSpPr>
          <p:nvPr/>
        </p:nvSpPr>
        <p:spPr bwMode="auto">
          <a:xfrm>
            <a:off x="2051720" y="116632"/>
            <a:ext cx="6984776" cy="69331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eaLnBrk="1" fontAlgn="auto" hangingPunct="1">
              <a:spcAft>
                <a:spcPts val="0"/>
              </a:spcAft>
              <a:defRPr/>
            </a:pPr>
            <a:r>
              <a:rPr lang="en-US" altLang="zh-TW" b="1" dirty="0" smtClean="0">
                <a:effectLst>
                  <a:outerShdw blurRad="38100" dist="38100" dir="2700000" algn="tl">
                    <a:srgbClr val="C0C0C0"/>
                  </a:outerShdw>
                </a:effectLst>
                <a:latin typeface="Verdana" pitchFamily="34" charset="0"/>
              </a:rPr>
              <a:t>Training Course </a:t>
            </a:r>
            <a:r>
              <a:rPr lang="en-US" altLang="zh-TW" sz="4000" b="1" dirty="0" smtClean="0">
                <a:effectLst>
                  <a:outerShdw blurRad="38100" dist="38100" dir="2700000" algn="tl">
                    <a:srgbClr val="C0C0C0"/>
                  </a:outerShdw>
                </a:effectLst>
                <a:latin typeface="Verdana" pitchFamily="34" charset="0"/>
              </a:rPr>
              <a:t>SVR800</a:t>
            </a:r>
            <a:endParaRPr lang="zh-TW" altLang="en-US" sz="4000" dirty="0"/>
          </a:p>
        </p:txBody>
      </p:sp>
      <p:sp>
        <p:nvSpPr>
          <p:cNvPr id="3" name="Rounded Rectangular Callout 2"/>
          <p:cNvSpPr/>
          <p:nvPr/>
        </p:nvSpPr>
        <p:spPr>
          <a:xfrm>
            <a:off x="5724128" y="2492896"/>
            <a:ext cx="3275856" cy="3384376"/>
          </a:xfrm>
          <a:prstGeom prst="wedgeRoundRectCallout">
            <a:avLst>
              <a:gd name="adj1" fmla="val -57663"/>
              <a:gd name="adj2" fmla="val -30872"/>
              <a:gd name="adj3" fmla="val 16667"/>
            </a:avLst>
          </a:prstGeom>
          <a:gradFill flip="none" rotWithShape="1">
            <a:gsLst>
              <a:gs pos="0">
                <a:schemeClr val="accent2"/>
              </a:gs>
              <a:gs pos="100000">
                <a:srgbClr val="FFFFFF"/>
              </a:gs>
            </a:gsLst>
            <a:lin ang="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2" name="Chevron 11"/>
          <p:cNvSpPr/>
          <p:nvPr/>
        </p:nvSpPr>
        <p:spPr>
          <a:xfrm>
            <a:off x="6156176" y="2564904"/>
            <a:ext cx="2808312"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System Configuration</a:t>
            </a:r>
            <a:endParaRPr lang="en-US" sz="2200" dirty="0"/>
          </a:p>
          <a:p>
            <a:pPr algn="ctr"/>
            <a:endParaRPr lang="en-SG" dirty="0"/>
          </a:p>
          <a:p>
            <a:pPr algn="ctr"/>
            <a:endParaRPr lang="en-US" dirty="0">
              <a:solidFill>
                <a:schemeClr val="tx1"/>
              </a:solidFill>
            </a:endParaRPr>
          </a:p>
        </p:txBody>
      </p:sp>
      <p:sp>
        <p:nvSpPr>
          <p:cNvPr id="13" name="Chevron 12"/>
          <p:cNvSpPr/>
          <p:nvPr/>
        </p:nvSpPr>
        <p:spPr>
          <a:xfrm>
            <a:off x="6084168" y="3356992"/>
            <a:ext cx="2880320"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Channel Configuration</a:t>
            </a:r>
            <a:endParaRPr lang="en-US" sz="2200" dirty="0"/>
          </a:p>
          <a:p>
            <a:pPr algn="ctr"/>
            <a:endParaRPr lang="en-SG" dirty="0"/>
          </a:p>
          <a:p>
            <a:pPr algn="ctr"/>
            <a:endParaRPr lang="en-US" dirty="0">
              <a:solidFill>
                <a:schemeClr val="tx1"/>
              </a:solidFill>
            </a:endParaRPr>
          </a:p>
        </p:txBody>
      </p:sp>
      <p:sp>
        <p:nvSpPr>
          <p:cNvPr id="14" name="Chevron 13"/>
          <p:cNvSpPr/>
          <p:nvPr/>
        </p:nvSpPr>
        <p:spPr>
          <a:xfrm>
            <a:off x="6156176" y="4149080"/>
            <a:ext cx="2808312" cy="720080"/>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Event Configuration</a:t>
            </a:r>
            <a:endParaRPr lang="en-US" sz="2200" dirty="0"/>
          </a:p>
          <a:p>
            <a:pPr algn="ctr"/>
            <a:endParaRPr lang="en-SG" dirty="0"/>
          </a:p>
          <a:p>
            <a:pPr algn="ctr"/>
            <a:endParaRPr lang="en-US" dirty="0">
              <a:solidFill>
                <a:schemeClr val="tx1"/>
              </a:solidFill>
            </a:endParaRPr>
          </a:p>
        </p:txBody>
      </p:sp>
      <p:sp>
        <p:nvSpPr>
          <p:cNvPr id="15" name="Chevron 14"/>
          <p:cNvSpPr/>
          <p:nvPr/>
        </p:nvSpPr>
        <p:spPr>
          <a:xfrm>
            <a:off x="6228184" y="5013176"/>
            <a:ext cx="2736304" cy="720080"/>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Recording Configuration</a:t>
            </a:r>
            <a:endParaRPr lang="en-US" sz="2200" dirty="0"/>
          </a:p>
          <a:p>
            <a:pPr algn="ctr"/>
            <a:endParaRPr lang="en-SG" dirty="0"/>
          </a:p>
          <a:p>
            <a:pPr algn="ctr"/>
            <a:endParaRPr lang="en-US" dirty="0">
              <a:solidFill>
                <a:schemeClr val="tx1"/>
              </a:solidFill>
            </a:endParaRPr>
          </a:p>
        </p:txBody>
      </p:sp>
      <p:pic>
        <p:nvPicPr>
          <p:cNvPr id="18" name="Picture 2" descr="svr-800 side 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573016"/>
            <a:ext cx="485447" cy="216024"/>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6"/>
          </p:nvPr>
        </p:nvSpPr>
        <p:spPr/>
        <p:txBody>
          <a:bodyPr/>
          <a:lstStyle/>
          <a:p>
            <a:pPr>
              <a:defRPr/>
            </a:pPr>
            <a:fld id="{0EB516E3-A9F6-410B-BE5E-1982A4D77EE6}" type="slidenum">
              <a:rPr lang="zh-TW" altLang="en-US" smtClean="0"/>
              <a:pPr>
                <a:defRPr/>
              </a:pPr>
              <a:t>23</a:t>
            </a:fld>
            <a:endParaRPr lang="zh-TW" altLang="en-US"/>
          </a:p>
        </p:txBody>
      </p:sp>
    </p:spTree>
    <p:extLst>
      <p:ext uri="{BB962C8B-B14F-4D97-AF65-F5344CB8AC3E}">
        <p14:creationId xmlns:p14="http://schemas.microsoft.com/office/powerpoint/2010/main" val="302089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00" y="1196752"/>
            <a:ext cx="8686800" cy="648072"/>
          </a:xfrm>
        </p:spPr>
        <p:txBody>
          <a:bodyPr/>
          <a:lstStyle/>
          <a:p>
            <a:pPr marL="457200" indent="-457200">
              <a:buClr>
                <a:srgbClr val="C00000"/>
              </a:buClr>
              <a:buFont typeface="+mj-lt"/>
              <a:buAutoNum type="arabicPeriod"/>
            </a:pPr>
            <a:r>
              <a:rPr lang="en-US" sz="2400" b="1" dirty="0" smtClean="0"/>
              <a:t>Channel Setting:  </a:t>
            </a:r>
            <a:r>
              <a:rPr lang="en-US" sz="2400" dirty="0"/>
              <a:t>Add a channel</a:t>
            </a:r>
          </a:p>
          <a:p>
            <a:pPr>
              <a:buClr>
                <a:srgbClr val="C00000"/>
              </a:buClr>
              <a:buFont typeface="Arial"/>
              <a:buChar char="•"/>
            </a:pPr>
            <a:endParaRPr lang="en-US" sz="2000" b="1" dirty="0" smtClean="0"/>
          </a:p>
          <a:p>
            <a:pPr marL="0" indent="0">
              <a:buClr>
                <a:srgbClr val="C00000"/>
              </a:buClr>
              <a:buNone/>
            </a:pPr>
            <a:r>
              <a:rPr lang="en-US" sz="2000" dirty="0" smtClean="0"/>
              <a:t>      </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Capture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700808"/>
            <a:ext cx="7056784" cy="3995224"/>
          </a:xfrm>
          <a:prstGeom prst="rect">
            <a:avLst/>
          </a:prstGeom>
        </p:spPr>
      </p:pic>
      <p:sp>
        <p:nvSpPr>
          <p:cNvPr id="6" name="Rectangle 5"/>
          <p:cNvSpPr/>
          <p:nvPr/>
        </p:nvSpPr>
        <p:spPr>
          <a:xfrm>
            <a:off x="2267744" y="2780928"/>
            <a:ext cx="1296144"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24</a:t>
            </a:fld>
            <a:endParaRPr lang="zh-TW" altLang="en-US"/>
          </a:p>
        </p:txBody>
      </p:sp>
    </p:spTree>
    <p:extLst>
      <p:ext uri="{BB962C8B-B14F-4D97-AF65-F5344CB8AC3E}">
        <p14:creationId xmlns:p14="http://schemas.microsoft.com/office/powerpoint/2010/main" val="1962341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412776"/>
            <a:ext cx="7416824" cy="1584176"/>
          </a:xfrm>
        </p:spPr>
        <p:txBody>
          <a:bodyPr/>
          <a:lstStyle/>
          <a:p>
            <a:pPr marL="457200" indent="-457200">
              <a:buClr>
                <a:srgbClr val="C00000"/>
              </a:buClr>
              <a:buFont typeface="+mj-lt"/>
              <a:buAutoNum type="arabicPeriod"/>
            </a:pPr>
            <a:r>
              <a:rPr lang="en-US" sz="2400" b="1" dirty="0"/>
              <a:t>Channel </a:t>
            </a:r>
            <a:r>
              <a:rPr lang="en-US" sz="2400" b="1" dirty="0" smtClean="0"/>
              <a:t>Setting </a:t>
            </a:r>
            <a:r>
              <a:rPr lang="en-US" sz="2400" b="1" dirty="0"/>
              <a:t>:          </a:t>
            </a:r>
            <a:r>
              <a:rPr lang="en-US" sz="2400" dirty="0" smtClean="0"/>
              <a:t>Add a Channel</a:t>
            </a:r>
          </a:p>
          <a:p>
            <a:pPr marL="0" indent="0">
              <a:buClr>
                <a:srgbClr val="C00000"/>
              </a:buClr>
              <a:buNone/>
            </a:pPr>
            <a:endParaRPr lang="en-US" sz="2000" dirty="0" smtClean="0"/>
          </a:p>
          <a:p>
            <a:pPr marL="0" indent="0">
              <a:buClr>
                <a:srgbClr val="C00000"/>
              </a:buClr>
              <a:buNone/>
            </a:pPr>
            <a:r>
              <a:rPr lang="en-US" sz="2000" dirty="0" smtClean="0"/>
              <a:t>Two </a:t>
            </a:r>
            <a:r>
              <a:rPr lang="en-US" sz="2000" dirty="0"/>
              <a:t>options for adding a new camera </a:t>
            </a:r>
            <a:r>
              <a:rPr lang="en-US" sz="2000" dirty="0" smtClean="0"/>
              <a:t>:</a:t>
            </a:r>
            <a:endParaRPr lang="en-US" sz="2000" dirty="0"/>
          </a:p>
          <a:p>
            <a:pPr marL="0" indent="0">
              <a:buClr>
                <a:srgbClr val="C00000"/>
              </a:buClr>
              <a:buNone/>
            </a:pPr>
            <a:r>
              <a:rPr lang="en-US" sz="2000" dirty="0" smtClean="0"/>
              <a:t> </a:t>
            </a:r>
            <a:r>
              <a:rPr lang="en-US" sz="2000" u="sng" dirty="0" smtClean="0">
                <a:solidFill>
                  <a:schemeClr val="accent2"/>
                </a:solidFill>
              </a:rPr>
              <a:t>Option1:</a:t>
            </a:r>
            <a:r>
              <a:rPr lang="en-US" sz="2000" dirty="0" smtClean="0"/>
              <a:t> Automatic search of the cameras by the NVR on the same LAN.</a:t>
            </a:r>
          </a:p>
          <a:p>
            <a:pPr marL="0" indent="0">
              <a:buClr>
                <a:srgbClr val="C00000"/>
              </a:buClr>
              <a:buNone/>
            </a:pP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Screen Shot 2014-03-02 at 5.29.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996952"/>
            <a:ext cx="6948264" cy="629925"/>
          </a:xfrm>
          <a:prstGeom prst="rect">
            <a:avLst/>
          </a:prstGeom>
        </p:spPr>
      </p:pic>
      <p:sp>
        <p:nvSpPr>
          <p:cNvPr id="4" name="Rectangle 3"/>
          <p:cNvSpPr/>
          <p:nvPr/>
        </p:nvSpPr>
        <p:spPr>
          <a:xfrm>
            <a:off x="1115616" y="3645024"/>
            <a:ext cx="7200800" cy="646331"/>
          </a:xfrm>
          <a:prstGeom prst="rect">
            <a:avLst/>
          </a:prstGeom>
        </p:spPr>
        <p:txBody>
          <a:bodyPr wrap="square">
            <a:spAutoFit/>
          </a:bodyPr>
          <a:lstStyle/>
          <a:p>
            <a:pPr>
              <a:buClr>
                <a:srgbClr val="C00000"/>
              </a:buClr>
            </a:pPr>
            <a:r>
              <a:rPr lang="en-US" u="sng" dirty="0" smtClean="0">
                <a:solidFill>
                  <a:schemeClr val="accent2"/>
                </a:solidFill>
              </a:rPr>
              <a:t>Option2:</a:t>
            </a:r>
            <a:r>
              <a:rPr lang="en-US" dirty="0" smtClean="0"/>
              <a:t> Enter </a:t>
            </a:r>
            <a:r>
              <a:rPr lang="en-US" dirty="0"/>
              <a:t>camera’s information and add it </a:t>
            </a:r>
            <a:r>
              <a:rPr lang="en-US" dirty="0" smtClean="0"/>
              <a:t>manually to the   channel. </a:t>
            </a:r>
            <a:endParaRPr lang="en-US" dirty="0"/>
          </a:p>
        </p:txBody>
      </p:sp>
      <p:pic>
        <p:nvPicPr>
          <p:cNvPr id="9" name="Picture 8" descr="Screen Shot 2014-03-02 at 5.28.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4149080"/>
            <a:ext cx="5688632" cy="1813767"/>
          </a:xfrm>
          <a:prstGeom prst="rect">
            <a:avLst/>
          </a:prstGeom>
        </p:spPr>
      </p:pic>
      <p:sp>
        <p:nvSpPr>
          <p:cNvPr id="10"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5" name="Slide Number Placeholder 4"/>
          <p:cNvSpPr>
            <a:spLocks noGrp="1"/>
          </p:cNvSpPr>
          <p:nvPr>
            <p:ph type="sldNum" sz="quarter" idx="12"/>
          </p:nvPr>
        </p:nvSpPr>
        <p:spPr/>
        <p:txBody>
          <a:bodyPr/>
          <a:lstStyle/>
          <a:p>
            <a:pPr>
              <a:defRPr/>
            </a:pPr>
            <a:fld id="{7B579C0B-DE95-402D-8A7F-AE829B77907F}" type="slidenum">
              <a:rPr lang="zh-TW" altLang="en-US" smtClean="0"/>
              <a:pPr>
                <a:defRPr/>
              </a:pPr>
              <a:t>25</a:t>
            </a:fld>
            <a:endParaRPr lang="zh-TW" altLang="en-US"/>
          </a:p>
        </p:txBody>
      </p:sp>
    </p:spTree>
    <p:extLst>
      <p:ext uri="{BB962C8B-B14F-4D97-AF65-F5344CB8AC3E}">
        <p14:creationId xmlns:p14="http://schemas.microsoft.com/office/powerpoint/2010/main" val="4272617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00" y="1196752"/>
            <a:ext cx="8686800" cy="936104"/>
          </a:xfrm>
        </p:spPr>
        <p:txBody>
          <a:bodyPr/>
          <a:lstStyle/>
          <a:p>
            <a:pPr marL="457200" indent="-457200">
              <a:buClr>
                <a:srgbClr val="C00000"/>
              </a:buClr>
              <a:buFont typeface="+mj-lt"/>
              <a:buAutoNum type="arabicPeriod"/>
            </a:pPr>
            <a:r>
              <a:rPr lang="en-US" sz="2400" b="1" dirty="0" smtClean="0"/>
              <a:t>Channel Setting:    </a:t>
            </a:r>
          </a:p>
          <a:p>
            <a:pPr marL="0" indent="0">
              <a:buClr>
                <a:srgbClr val="C00000"/>
              </a:buClr>
              <a:buNone/>
            </a:pPr>
            <a:r>
              <a:rPr lang="en-US" sz="2000" u="sng" dirty="0">
                <a:solidFill>
                  <a:schemeClr val="accent2"/>
                </a:solidFill>
              </a:rPr>
              <a:t>Option1</a:t>
            </a:r>
            <a:r>
              <a:rPr lang="en-US" sz="2000" b="1" dirty="0" smtClean="0">
                <a:solidFill>
                  <a:srgbClr val="C0504D"/>
                </a:solidFill>
              </a:rPr>
              <a:t>  </a:t>
            </a:r>
            <a:r>
              <a:rPr lang="en-US" sz="2000" b="1" i="1" dirty="0" smtClean="0"/>
              <a:t>Add </a:t>
            </a:r>
            <a:r>
              <a:rPr lang="en-US" sz="2000" b="1" i="1" dirty="0"/>
              <a:t>a </a:t>
            </a:r>
            <a:r>
              <a:rPr lang="en-US" sz="2000" b="1" i="1" dirty="0" smtClean="0"/>
              <a:t>camera with automatic search function</a:t>
            </a:r>
            <a:endParaRPr lang="en-US" sz="2000" b="1" i="1" dirty="0"/>
          </a:p>
          <a:p>
            <a:pPr>
              <a:buClr>
                <a:srgbClr val="C00000"/>
              </a:buClr>
              <a:buFont typeface="Arial"/>
              <a:buChar char="•"/>
            </a:pPr>
            <a:endParaRPr lang="en-US" sz="2000" b="1" dirty="0" smtClean="0"/>
          </a:p>
          <a:p>
            <a:pPr marL="0" indent="0">
              <a:buClr>
                <a:srgbClr val="C00000"/>
              </a:buClr>
              <a:buNone/>
            </a:pPr>
            <a:r>
              <a:rPr lang="en-US" sz="2000" dirty="0" smtClean="0"/>
              <a:t>      </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4" name="Picture 3" descr="Capture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276872"/>
            <a:ext cx="4656164" cy="2952328"/>
          </a:xfrm>
          <a:prstGeom prst="rect">
            <a:avLst/>
          </a:prstGeom>
        </p:spPr>
      </p:pic>
      <p:pic>
        <p:nvPicPr>
          <p:cNvPr id="5" name="Picture 4" descr="Screen Shot 2014-03-02 at 6.00.0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5013176"/>
            <a:ext cx="2880320" cy="720080"/>
          </a:xfrm>
          <a:prstGeom prst="rect">
            <a:avLst/>
          </a:prstGeom>
        </p:spPr>
      </p:pic>
      <p:sp>
        <p:nvSpPr>
          <p:cNvPr id="9" name="Rectangle 8"/>
          <p:cNvSpPr/>
          <p:nvPr/>
        </p:nvSpPr>
        <p:spPr>
          <a:xfrm>
            <a:off x="2267744" y="5517232"/>
            <a:ext cx="576064"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11" name="Rectangle 10"/>
          <p:cNvSpPr/>
          <p:nvPr/>
        </p:nvSpPr>
        <p:spPr>
          <a:xfrm>
            <a:off x="2339752" y="3501008"/>
            <a:ext cx="2952328" cy="165618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extBox 1"/>
          <p:cNvSpPr txBox="1"/>
          <p:nvPr/>
        </p:nvSpPr>
        <p:spPr>
          <a:xfrm>
            <a:off x="5759624" y="2708920"/>
            <a:ext cx="3384376" cy="646331"/>
          </a:xfrm>
          <a:prstGeom prst="rect">
            <a:avLst/>
          </a:prstGeom>
          <a:noFill/>
          <a:ln>
            <a:solidFill>
              <a:schemeClr val="tx1"/>
            </a:solidFill>
          </a:ln>
        </p:spPr>
        <p:txBody>
          <a:bodyPr wrap="square" rtlCol="0">
            <a:spAutoFit/>
          </a:bodyPr>
          <a:lstStyle/>
          <a:p>
            <a:r>
              <a:rPr lang="fr-FR" dirty="0" smtClean="0"/>
              <a:t>List of cameras </a:t>
            </a:r>
            <a:r>
              <a:rPr lang="fr-FR" dirty="0" err="1" smtClean="0"/>
              <a:t>available</a:t>
            </a:r>
            <a:r>
              <a:rPr lang="fr-FR" dirty="0" smtClean="0"/>
              <a:t> on the </a:t>
            </a:r>
            <a:r>
              <a:rPr lang="fr-FR" dirty="0" err="1" smtClean="0"/>
              <a:t>same</a:t>
            </a:r>
            <a:r>
              <a:rPr lang="fr-FR" dirty="0" smtClean="0"/>
              <a:t> LAN as the NVR.</a:t>
            </a:r>
            <a:endParaRPr lang="fr-FR" dirty="0"/>
          </a:p>
        </p:txBody>
      </p:sp>
      <p:cxnSp>
        <p:nvCxnSpPr>
          <p:cNvPr id="7" name="Straight Arrow Connector 6"/>
          <p:cNvCxnSpPr/>
          <p:nvPr/>
        </p:nvCxnSpPr>
        <p:spPr>
          <a:xfrm flipH="1">
            <a:off x="5364088" y="3429000"/>
            <a:ext cx="432048" cy="8640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364088" y="5445224"/>
            <a:ext cx="3433588" cy="646331"/>
          </a:xfrm>
          <a:prstGeom prst="rect">
            <a:avLst/>
          </a:prstGeom>
          <a:noFill/>
          <a:ln>
            <a:solidFill>
              <a:schemeClr val="tx1"/>
            </a:solidFill>
          </a:ln>
        </p:spPr>
        <p:txBody>
          <a:bodyPr wrap="square" rtlCol="0">
            <a:spAutoFit/>
          </a:bodyPr>
          <a:lstStyle/>
          <a:p>
            <a:r>
              <a:rPr lang="fr-FR" dirty="0" smtClean="0"/>
              <a:t>Select the camera </a:t>
            </a:r>
            <a:r>
              <a:rPr lang="fr-FR" dirty="0" err="1" smtClean="0"/>
              <a:t>from</a:t>
            </a:r>
            <a:r>
              <a:rPr lang="fr-FR" dirty="0" smtClean="0"/>
              <a:t> the </a:t>
            </a:r>
            <a:r>
              <a:rPr lang="fr-FR" dirty="0" err="1" smtClean="0"/>
              <a:t>list</a:t>
            </a:r>
            <a:r>
              <a:rPr lang="fr-FR" dirty="0" smtClean="0"/>
              <a:t> </a:t>
            </a:r>
            <a:r>
              <a:rPr lang="fr-FR" dirty="0" err="1" smtClean="0"/>
              <a:t>then</a:t>
            </a:r>
            <a:r>
              <a:rPr lang="fr-FR" dirty="0" smtClean="0"/>
              <a:t> </a:t>
            </a:r>
            <a:r>
              <a:rPr lang="fr-FR" dirty="0" err="1" smtClean="0"/>
              <a:t>press</a:t>
            </a:r>
            <a:r>
              <a:rPr lang="fr-FR" dirty="0" smtClean="0"/>
              <a:t>  « Configure »</a:t>
            </a:r>
            <a:endParaRPr lang="fr-FR" dirty="0"/>
          </a:p>
        </p:txBody>
      </p:sp>
      <p:cxnSp>
        <p:nvCxnSpPr>
          <p:cNvPr id="15" name="Straight Arrow Connector 14"/>
          <p:cNvCxnSpPr/>
          <p:nvPr/>
        </p:nvCxnSpPr>
        <p:spPr>
          <a:xfrm flipH="1" flipV="1">
            <a:off x="2771800" y="5733256"/>
            <a:ext cx="2592288" cy="2160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Slide Number Placeholder 18"/>
          <p:cNvSpPr>
            <a:spLocks noGrp="1"/>
          </p:cNvSpPr>
          <p:nvPr>
            <p:ph type="sldNum" sz="quarter" idx="12"/>
          </p:nvPr>
        </p:nvSpPr>
        <p:spPr/>
        <p:txBody>
          <a:bodyPr/>
          <a:lstStyle/>
          <a:p>
            <a:pPr>
              <a:defRPr/>
            </a:pPr>
            <a:fld id="{7B579C0B-DE95-402D-8A7F-AE829B77907F}" type="slidenum">
              <a:rPr lang="zh-TW" altLang="en-US" smtClean="0"/>
              <a:pPr>
                <a:defRPr/>
              </a:pPr>
              <a:t>26</a:t>
            </a:fld>
            <a:endParaRPr lang="zh-TW" altLang="en-US"/>
          </a:p>
        </p:txBody>
      </p:sp>
    </p:spTree>
    <p:extLst>
      <p:ext uri="{BB962C8B-B14F-4D97-AF65-F5344CB8AC3E}">
        <p14:creationId xmlns:p14="http://schemas.microsoft.com/office/powerpoint/2010/main" val="2511689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00" y="1196752"/>
            <a:ext cx="8686800" cy="648072"/>
          </a:xfrm>
        </p:spPr>
        <p:txBody>
          <a:bodyPr/>
          <a:lstStyle/>
          <a:p>
            <a:pPr marL="457200" indent="-457200">
              <a:buClr>
                <a:srgbClr val="C00000"/>
              </a:buClr>
              <a:buFont typeface="+mj-lt"/>
              <a:buAutoNum type="arabicPeriod"/>
            </a:pPr>
            <a:r>
              <a:rPr lang="en-US" sz="2400" b="1" dirty="0" smtClean="0"/>
              <a:t>Channel Setting</a:t>
            </a:r>
          </a:p>
          <a:p>
            <a:pPr marL="0" indent="0">
              <a:buClr>
                <a:srgbClr val="C00000"/>
              </a:buClr>
              <a:buNone/>
            </a:pPr>
            <a:r>
              <a:rPr lang="en-US" sz="2000" u="sng" dirty="0" smtClean="0">
                <a:solidFill>
                  <a:srgbClr val="C0504D"/>
                </a:solidFill>
              </a:rPr>
              <a:t>Option1</a:t>
            </a:r>
            <a:r>
              <a:rPr lang="en-US" sz="2000" b="1" dirty="0" smtClean="0"/>
              <a:t>   </a:t>
            </a:r>
            <a:r>
              <a:rPr lang="en-US" sz="2000" b="1" i="1" dirty="0" smtClean="0"/>
              <a:t>Add </a:t>
            </a:r>
            <a:r>
              <a:rPr lang="en-US" sz="2000" b="1" i="1" dirty="0"/>
              <a:t>a camera with automatic </a:t>
            </a:r>
            <a:r>
              <a:rPr lang="en-US" sz="2000" b="1" i="1" dirty="0" smtClean="0"/>
              <a:t>search function</a:t>
            </a:r>
            <a:endParaRPr lang="en-US" sz="2000" b="1" i="1" dirty="0"/>
          </a:p>
          <a:p>
            <a:pPr marL="0" indent="0">
              <a:buClr>
                <a:srgbClr val="C00000"/>
              </a:buClr>
              <a:buNone/>
            </a:pPr>
            <a:r>
              <a:rPr lang="en-US" sz="2000" dirty="0" smtClean="0"/>
              <a:t>      </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TextBox 4"/>
          <p:cNvSpPr txBox="1"/>
          <p:nvPr/>
        </p:nvSpPr>
        <p:spPr>
          <a:xfrm>
            <a:off x="1331640" y="4869160"/>
            <a:ext cx="7056784" cy="369332"/>
          </a:xfrm>
          <a:prstGeom prst="rect">
            <a:avLst/>
          </a:prstGeom>
          <a:noFill/>
        </p:spPr>
        <p:txBody>
          <a:bodyPr wrap="square" rtlCol="0">
            <a:spAutoFit/>
          </a:bodyPr>
          <a:lstStyle/>
          <a:p>
            <a:r>
              <a:rPr lang="fr-FR" dirty="0" smtClean="0"/>
              <a:t>Type in the </a:t>
            </a:r>
            <a:r>
              <a:rPr lang="fr-FR" dirty="0" err="1" smtClean="0"/>
              <a:t>username</a:t>
            </a:r>
            <a:r>
              <a:rPr lang="fr-FR" dirty="0" smtClean="0"/>
              <a:t> and </a:t>
            </a:r>
            <a:r>
              <a:rPr lang="fr-FR" dirty="0" err="1" smtClean="0"/>
              <a:t>password</a:t>
            </a:r>
            <a:r>
              <a:rPr lang="fr-FR" dirty="0" smtClean="0"/>
              <a:t> </a:t>
            </a:r>
            <a:r>
              <a:rPr lang="fr-FR" dirty="0" err="1" smtClean="0"/>
              <a:t>then</a:t>
            </a:r>
            <a:r>
              <a:rPr lang="fr-FR" dirty="0" smtClean="0"/>
              <a:t> </a:t>
            </a:r>
            <a:r>
              <a:rPr lang="fr-FR" dirty="0" err="1" smtClean="0"/>
              <a:t>press</a:t>
            </a:r>
            <a:r>
              <a:rPr lang="fr-FR" dirty="0" smtClean="0"/>
              <a:t> « </a:t>
            </a:r>
            <a:r>
              <a:rPr lang="fr-FR" dirty="0" err="1" smtClean="0"/>
              <a:t>Detect</a:t>
            </a:r>
            <a:r>
              <a:rPr lang="fr-FR" dirty="0" smtClean="0"/>
              <a:t> » </a:t>
            </a:r>
            <a:r>
              <a:rPr lang="fr-FR" dirty="0" err="1" smtClean="0"/>
              <a:t>button</a:t>
            </a:r>
            <a:endParaRPr lang="fr-FR" dirty="0"/>
          </a:p>
        </p:txBody>
      </p:sp>
      <p:pic>
        <p:nvPicPr>
          <p:cNvPr id="6" name="Picture 5" descr="Screen Shot 2014-03-03 at 3.10.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060847"/>
            <a:ext cx="7056784" cy="2676711"/>
          </a:xfrm>
          <a:prstGeom prst="rect">
            <a:avLst/>
          </a:prstGeom>
        </p:spPr>
      </p:pic>
      <p:sp>
        <p:nvSpPr>
          <p:cNvPr id="9" name="Rectangle 8"/>
          <p:cNvSpPr/>
          <p:nvPr/>
        </p:nvSpPr>
        <p:spPr>
          <a:xfrm>
            <a:off x="1115616" y="4221088"/>
            <a:ext cx="1512168" cy="50405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2627784" y="3284984"/>
            <a:ext cx="4752528" cy="57606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Oval 10"/>
          <p:cNvSpPr/>
          <p:nvPr/>
        </p:nvSpPr>
        <p:spPr>
          <a:xfrm>
            <a:off x="7380312" y="2924944"/>
            <a:ext cx="432048" cy="3600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1</a:t>
            </a:r>
            <a:endParaRPr lang="fr-FR" dirty="0"/>
          </a:p>
        </p:txBody>
      </p:sp>
      <p:sp>
        <p:nvSpPr>
          <p:cNvPr id="13" name="Oval 12"/>
          <p:cNvSpPr/>
          <p:nvPr/>
        </p:nvSpPr>
        <p:spPr>
          <a:xfrm>
            <a:off x="611560" y="4077072"/>
            <a:ext cx="432048" cy="3600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2</a:t>
            </a:r>
          </a:p>
        </p:txBody>
      </p:sp>
      <p:sp>
        <p:nvSpPr>
          <p:cNvPr id="12"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27</a:t>
            </a:fld>
            <a:endParaRPr lang="zh-TW" altLang="en-US"/>
          </a:p>
        </p:txBody>
      </p:sp>
    </p:spTree>
    <p:extLst>
      <p:ext uri="{BB962C8B-B14F-4D97-AF65-F5344CB8AC3E}">
        <p14:creationId xmlns:p14="http://schemas.microsoft.com/office/powerpoint/2010/main" val="2501653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00" y="1196752"/>
            <a:ext cx="7246640" cy="1008112"/>
          </a:xfrm>
        </p:spPr>
        <p:txBody>
          <a:bodyPr/>
          <a:lstStyle/>
          <a:p>
            <a:pPr marL="457200" indent="-457200">
              <a:buClr>
                <a:srgbClr val="C00000"/>
              </a:buClr>
              <a:buFont typeface="+mj-lt"/>
              <a:buAutoNum type="arabicPeriod"/>
            </a:pPr>
            <a:r>
              <a:rPr lang="en-US" sz="2400" b="1" dirty="0" smtClean="0"/>
              <a:t>Channel Setting</a:t>
            </a:r>
          </a:p>
          <a:p>
            <a:pPr marL="0" indent="0">
              <a:buClr>
                <a:srgbClr val="C00000"/>
              </a:buClr>
              <a:buNone/>
            </a:pPr>
            <a:endParaRPr lang="en-US" sz="2400" b="1" dirty="0" smtClean="0"/>
          </a:p>
          <a:p>
            <a:pPr marL="0" indent="0">
              <a:buClr>
                <a:srgbClr val="C00000"/>
              </a:buClr>
              <a:buNone/>
            </a:pPr>
            <a:r>
              <a:rPr lang="en-US" sz="2000" u="sng" dirty="0" smtClean="0">
                <a:solidFill>
                  <a:srgbClr val="C0504D"/>
                </a:solidFill>
              </a:rPr>
              <a:t>Option2</a:t>
            </a:r>
            <a:r>
              <a:rPr lang="en-US" sz="2000" b="1" dirty="0" smtClean="0"/>
              <a:t> </a:t>
            </a:r>
            <a:r>
              <a:rPr lang="en-US" sz="2000" b="1" i="1" dirty="0"/>
              <a:t>Add </a:t>
            </a:r>
            <a:r>
              <a:rPr lang="en-US" sz="2000" b="1" i="1" dirty="0" smtClean="0"/>
              <a:t>manually a camera</a:t>
            </a:r>
            <a:endParaRPr lang="en-US" sz="2000" b="1" i="1" dirty="0"/>
          </a:p>
          <a:p>
            <a:pPr marL="0" indent="0">
              <a:buClr>
                <a:srgbClr val="C00000"/>
              </a:buClr>
              <a:buNone/>
            </a:pPr>
            <a:r>
              <a:rPr lang="en-US" sz="2000" dirty="0" smtClean="0"/>
              <a:t>      </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4" name="Picture 3" descr="Screen Shot 2014-03-03 at 3.09.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737" y="2400300"/>
            <a:ext cx="7366000" cy="2819400"/>
          </a:xfrm>
          <a:prstGeom prst="rect">
            <a:avLst/>
          </a:prstGeom>
        </p:spPr>
      </p:pic>
      <p:sp>
        <p:nvSpPr>
          <p:cNvPr id="9" name="Rectangle 8"/>
          <p:cNvSpPr/>
          <p:nvPr/>
        </p:nvSpPr>
        <p:spPr>
          <a:xfrm>
            <a:off x="2627784" y="3429000"/>
            <a:ext cx="4824536" cy="79208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403648" y="4653136"/>
            <a:ext cx="1440160" cy="3600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Oval 10"/>
          <p:cNvSpPr/>
          <p:nvPr/>
        </p:nvSpPr>
        <p:spPr>
          <a:xfrm>
            <a:off x="7380312" y="2924944"/>
            <a:ext cx="432048" cy="3600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1</a:t>
            </a:r>
            <a:endParaRPr lang="fr-FR" dirty="0"/>
          </a:p>
        </p:txBody>
      </p:sp>
      <p:sp>
        <p:nvSpPr>
          <p:cNvPr id="12" name="Oval 11"/>
          <p:cNvSpPr/>
          <p:nvPr/>
        </p:nvSpPr>
        <p:spPr>
          <a:xfrm>
            <a:off x="899592" y="4509120"/>
            <a:ext cx="432048" cy="3600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2</a:t>
            </a:r>
          </a:p>
        </p:txBody>
      </p:sp>
      <p:sp>
        <p:nvSpPr>
          <p:cNvPr id="13"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28</a:t>
            </a:fld>
            <a:endParaRPr lang="zh-TW" altLang="en-US"/>
          </a:p>
        </p:txBody>
      </p:sp>
    </p:spTree>
    <p:extLst>
      <p:ext uri="{BB962C8B-B14F-4D97-AF65-F5344CB8AC3E}">
        <p14:creationId xmlns:p14="http://schemas.microsoft.com/office/powerpoint/2010/main" val="2501653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00" y="1196752"/>
            <a:ext cx="7246640" cy="1080120"/>
          </a:xfrm>
        </p:spPr>
        <p:txBody>
          <a:bodyPr/>
          <a:lstStyle/>
          <a:p>
            <a:pPr marL="457200" indent="-457200">
              <a:lnSpc>
                <a:spcPct val="90000"/>
              </a:lnSpc>
              <a:buClr>
                <a:srgbClr val="C00000"/>
              </a:buClr>
              <a:buFont typeface="+mj-lt"/>
              <a:buAutoNum type="arabicPeriod"/>
            </a:pPr>
            <a:r>
              <a:rPr lang="en-US" sz="2400" b="1" dirty="0" smtClean="0"/>
              <a:t>Channel Setting</a:t>
            </a:r>
          </a:p>
          <a:p>
            <a:pPr marL="457200" indent="-457200">
              <a:lnSpc>
                <a:spcPct val="60000"/>
              </a:lnSpc>
              <a:buClr>
                <a:srgbClr val="C00000"/>
              </a:buClr>
              <a:buFont typeface="+mj-lt"/>
              <a:buAutoNum type="arabicPeriod"/>
            </a:pPr>
            <a:endParaRPr lang="en-US" sz="2400" b="1" dirty="0" smtClean="0"/>
          </a:p>
          <a:p>
            <a:pPr marL="0" indent="0">
              <a:lnSpc>
                <a:spcPct val="90000"/>
              </a:lnSpc>
              <a:buClr>
                <a:srgbClr val="C00000"/>
              </a:buClr>
              <a:buNone/>
            </a:pPr>
            <a:r>
              <a:rPr lang="en-US" sz="2000" dirty="0" smtClean="0"/>
              <a:t>    Configure the channel</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Screen Shot 2014-03-03 at 4.20.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348880"/>
            <a:ext cx="5976664" cy="3429000"/>
          </a:xfrm>
          <a:prstGeom prst="rect">
            <a:avLst/>
          </a:prstGeom>
        </p:spPr>
      </p:pic>
      <p:sp>
        <p:nvSpPr>
          <p:cNvPr id="6"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29</a:t>
            </a:fld>
            <a:endParaRPr lang="zh-TW" altLang="en-US"/>
          </a:p>
        </p:txBody>
      </p:sp>
    </p:spTree>
    <p:extLst>
      <p:ext uri="{BB962C8B-B14F-4D97-AF65-F5344CB8AC3E}">
        <p14:creationId xmlns:p14="http://schemas.microsoft.com/office/powerpoint/2010/main" val="3097708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692696"/>
            <a:ext cx="7859216" cy="1066130"/>
          </a:xfrm>
        </p:spPr>
        <p:txBody>
          <a:bodyPr/>
          <a:lstStyle/>
          <a:p>
            <a:r>
              <a:rPr lang="en-US" altLang="zh-TW" b="1" dirty="0" smtClean="0">
                <a:ln w="10541" cmpd="sng">
                  <a:solidFill>
                    <a:schemeClr val="accent1">
                      <a:shade val="88000"/>
                      <a:satMod val="110000"/>
                    </a:schemeClr>
                  </a:solidFill>
                  <a:prstDash val="solid"/>
                </a:ln>
                <a:solidFill>
                  <a:srgbClr val="FF0000"/>
                </a:solidFill>
              </a:rPr>
              <a:t>PLAN</a:t>
            </a:r>
            <a:endParaRPr lang="zh-TW" altLang="en-US" b="1" dirty="0">
              <a:ln w="10541" cmpd="sng">
                <a:solidFill>
                  <a:schemeClr val="accent1">
                    <a:shade val="88000"/>
                    <a:satMod val="110000"/>
                  </a:schemeClr>
                </a:solidFill>
                <a:prstDash val="solid"/>
              </a:ln>
              <a:solidFill>
                <a:srgbClr val="FF0000"/>
              </a:solidFill>
            </a:endParaRPr>
          </a:p>
        </p:txBody>
      </p:sp>
      <p:sp>
        <p:nvSpPr>
          <p:cNvPr id="4" name="TextBox 3"/>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Chevron 4"/>
          <p:cNvSpPr/>
          <p:nvPr/>
        </p:nvSpPr>
        <p:spPr>
          <a:xfrm>
            <a:off x="3347864" y="1700808"/>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Installation</a:t>
            </a:r>
          </a:p>
          <a:p>
            <a:pPr algn="ctr"/>
            <a:endParaRPr lang="en-US" dirty="0">
              <a:solidFill>
                <a:schemeClr val="tx1"/>
              </a:solidFill>
            </a:endParaRPr>
          </a:p>
        </p:txBody>
      </p:sp>
      <p:sp>
        <p:nvSpPr>
          <p:cNvPr id="6" name="Chevron 5"/>
          <p:cNvSpPr/>
          <p:nvPr/>
        </p:nvSpPr>
        <p:spPr>
          <a:xfrm>
            <a:off x="3347864" y="2636912"/>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400" dirty="0" smtClean="0"/>
              <a:t>   Configuration</a:t>
            </a:r>
            <a:endParaRPr lang="en-US" sz="2400" dirty="0"/>
          </a:p>
          <a:p>
            <a:pPr algn="ctr"/>
            <a:endParaRPr lang="en-SG" dirty="0"/>
          </a:p>
          <a:p>
            <a:pPr algn="ctr"/>
            <a:endParaRPr lang="en-US" dirty="0">
              <a:solidFill>
                <a:schemeClr val="tx1"/>
              </a:solidFill>
            </a:endParaRPr>
          </a:p>
        </p:txBody>
      </p:sp>
      <p:sp>
        <p:nvSpPr>
          <p:cNvPr id="7" name="Chevron 6"/>
          <p:cNvSpPr/>
          <p:nvPr/>
        </p:nvSpPr>
        <p:spPr>
          <a:xfrm>
            <a:off x="3347864" y="3645024"/>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SG" sz="2400" dirty="0" smtClean="0"/>
              <a:t>Main View</a:t>
            </a:r>
            <a:endParaRPr lang="en-SG" sz="2400" dirty="0"/>
          </a:p>
          <a:p>
            <a:pPr algn="ctr"/>
            <a:endParaRPr lang="en-US" dirty="0">
              <a:solidFill>
                <a:schemeClr val="tx1"/>
              </a:solidFill>
            </a:endParaRPr>
          </a:p>
        </p:txBody>
      </p:sp>
      <p:sp>
        <p:nvSpPr>
          <p:cNvPr id="8" name="Chevron 7"/>
          <p:cNvSpPr/>
          <p:nvPr/>
        </p:nvSpPr>
        <p:spPr>
          <a:xfrm>
            <a:off x="3347864" y="4653136"/>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System Options</a:t>
            </a:r>
            <a:endParaRPr lang="en-SG" sz="2400" dirty="0"/>
          </a:p>
          <a:p>
            <a:pPr algn="ctr"/>
            <a:endParaRPr lang="en-US" dirty="0">
              <a:solidFill>
                <a:schemeClr val="tx1"/>
              </a:solidFill>
            </a:endParaRPr>
          </a:p>
        </p:txBody>
      </p:sp>
      <p:pic>
        <p:nvPicPr>
          <p:cNvPr id="9" name="Picture 2" descr="svr-800 side 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772816"/>
            <a:ext cx="1132710"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p:cNvSpPr txBox="1">
            <a:spLocks/>
          </p:cNvSpPr>
          <p:nvPr/>
        </p:nvSpPr>
        <p:spPr bwMode="auto">
          <a:xfrm>
            <a:off x="2051720" y="116632"/>
            <a:ext cx="6984776" cy="69331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eaLnBrk="1" fontAlgn="auto" hangingPunct="1">
              <a:spcAft>
                <a:spcPts val="0"/>
              </a:spcAft>
              <a:defRPr/>
            </a:pPr>
            <a:r>
              <a:rPr lang="en-US" altLang="zh-TW" b="1" dirty="0" smtClean="0">
                <a:effectLst>
                  <a:outerShdw blurRad="38100" dist="38100" dir="2700000" algn="tl">
                    <a:srgbClr val="C0C0C0"/>
                  </a:outerShdw>
                </a:effectLst>
                <a:latin typeface="Verdana" pitchFamily="34" charset="0"/>
              </a:rPr>
              <a:t>Training Course </a:t>
            </a:r>
            <a:r>
              <a:rPr lang="en-US" altLang="zh-TW" sz="4000" b="1" dirty="0" smtClean="0">
                <a:effectLst>
                  <a:outerShdw blurRad="38100" dist="38100" dir="2700000" algn="tl">
                    <a:srgbClr val="C0C0C0"/>
                  </a:outerShdw>
                </a:effectLst>
                <a:latin typeface="Verdana" pitchFamily="34" charset="0"/>
              </a:rPr>
              <a:t>SVR800</a:t>
            </a:r>
            <a:endParaRPr lang="zh-TW" altLang="en-US" sz="4000" dirty="0"/>
          </a:p>
        </p:txBody>
      </p:sp>
      <p:sp>
        <p:nvSpPr>
          <p:cNvPr id="3" name="Slide Number Placeholder 2"/>
          <p:cNvSpPr>
            <a:spLocks noGrp="1"/>
          </p:cNvSpPr>
          <p:nvPr>
            <p:ph type="sldNum" sz="quarter" idx="16"/>
          </p:nvPr>
        </p:nvSpPr>
        <p:spPr/>
        <p:txBody>
          <a:bodyPr/>
          <a:lstStyle/>
          <a:p>
            <a:pPr>
              <a:defRPr/>
            </a:pPr>
            <a:fld id="{0EB516E3-A9F6-410B-BE5E-1982A4D77EE6}" type="slidenum">
              <a:rPr lang="zh-TW" altLang="en-US" smtClean="0"/>
              <a:pPr>
                <a:defRPr/>
              </a:pPr>
              <a:t>3</a:t>
            </a:fld>
            <a:endParaRPr lang="zh-TW" altLang="en-US"/>
          </a:p>
        </p:txBody>
      </p:sp>
    </p:spTree>
    <p:extLst>
      <p:ext uri="{BB962C8B-B14F-4D97-AF65-F5344CB8AC3E}">
        <p14:creationId xmlns:p14="http://schemas.microsoft.com/office/powerpoint/2010/main" val="81550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3568" y="980728"/>
            <a:ext cx="8568952" cy="4176464"/>
          </a:xfrm>
        </p:spPr>
        <p:txBody>
          <a:bodyPr rtlCol="0">
            <a:normAutofit/>
          </a:bodyPr>
          <a:lstStyle/>
          <a:p>
            <a:endParaRPr lang="en-SG" sz="2000" dirty="0" smtClean="0"/>
          </a:p>
          <a:p>
            <a:pPr marL="0" indent="0" algn="ctr">
              <a:buNone/>
            </a:pPr>
            <a:r>
              <a:rPr lang="en-SG" sz="2800" b="1" i="1" dirty="0" smtClean="0">
                <a:solidFill>
                  <a:srgbClr val="800000"/>
                </a:solidFill>
              </a:rPr>
              <a:t>Things to consider before setting the channel’s configuration</a:t>
            </a:r>
            <a:r>
              <a:rPr lang="en-SG" sz="2800" i="1" dirty="0" smtClean="0">
                <a:solidFill>
                  <a:srgbClr val="800000"/>
                </a:solidFill>
              </a:rPr>
              <a:t>!</a:t>
            </a:r>
          </a:p>
          <a:p>
            <a:pPr marL="0" indent="0" algn="ctr">
              <a:buNone/>
            </a:pPr>
            <a:endParaRPr lang="en-SG" sz="2800" i="1" dirty="0">
              <a:solidFill>
                <a:srgbClr val="800000"/>
              </a:solidFill>
            </a:endParaRPr>
          </a:p>
          <a:p>
            <a:pPr marL="457200" indent="-457200">
              <a:buClr>
                <a:srgbClr val="FF0000"/>
              </a:buClr>
              <a:buFont typeface="+mj-lt"/>
              <a:buAutoNum type="alphaLcPeriod"/>
            </a:pPr>
            <a:r>
              <a:rPr lang="en-SG" sz="2000" b="1" u="sng" dirty="0"/>
              <a:t>The max throughput of the SVR</a:t>
            </a:r>
          </a:p>
          <a:p>
            <a:endParaRPr lang="en-SG" sz="2000" dirty="0" smtClean="0"/>
          </a:p>
          <a:p>
            <a:pPr marL="0" indent="0">
              <a:buNone/>
            </a:pPr>
            <a:r>
              <a:rPr lang="en-SG" sz="2000" dirty="0" smtClean="0"/>
              <a:t>SVR800 </a:t>
            </a:r>
            <a:r>
              <a:rPr lang="en-SG" sz="2000" dirty="0"/>
              <a:t>max </a:t>
            </a:r>
            <a:r>
              <a:rPr lang="en-SG" sz="2000" dirty="0" smtClean="0"/>
              <a:t>throughput</a:t>
            </a:r>
            <a:r>
              <a:rPr lang="en-SG" sz="2000" dirty="0" smtClean="0">
                <a:solidFill>
                  <a:srgbClr val="FF0000"/>
                </a:solidFill>
              </a:rPr>
              <a:t>: </a:t>
            </a:r>
            <a:r>
              <a:rPr lang="sv-SE" sz="2000" b="1" dirty="0">
                <a:solidFill>
                  <a:srgbClr val="FF0000"/>
                </a:solidFill>
              </a:rPr>
              <a:t>94 </a:t>
            </a:r>
            <a:r>
              <a:rPr lang="sv-SE" sz="2000" b="1" dirty="0" err="1" smtClean="0">
                <a:solidFill>
                  <a:srgbClr val="FF0000"/>
                </a:solidFill>
              </a:rPr>
              <a:t>Mbps</a:t>
            </a:r>
            <a:r>
              <a:rPr lang="sv-SE" sz="2000" b="1" dirty="0" smtClean="0">
                <a:solidFill>
                  <a:srgbClr val="FF0000"/>
                </a:solidFill>
              </a:rPr>
              <a:t> &lt;=&gt; 16CH*</a:t>
            </a:r>
            <a:r>
              <a:rPr lang="sv-SE" sz="2000" b="1" dirty="0">
                <a:solidFill>
                  <a:srgbClr val="FF0000"/>
                </a:solidFill>
              </a:rPr>
              <a:t>30 </a:t>
            </a:r>
            <a:r>
              <a:rPr lang="sv-SE" sz="2000" b="1" dirty="0" err="1" smtClean="0">
                <a:solidFill>
                  <a:srgbClr val="FF0000"/>
                </a:solidFill>
              </a:rPr>
              <a:t>fps</a:t>
            </a:r>
            <a:r>
              <a:rPr lang="sv-SE" sz="2000" b="1" dirty="0">
                <a:solidFill>
                  <a:srgbClr val="FF0000"/>
                </a:solidFill>
              </a:rPr>
              <a:t> </a:t>
            </a:r>
            <a:r>
              <a:rPr lang="sv-SE" sz="2000" b="1" dirty="0" smtClean="0">
                <a:solidFill>
                  <a:srgbClr val="FF0000"/>
                </a:solidFill>
              </a:rPr>
              <a:t>at </a:t>
            </a:r>
            <a:r>
              <a:rPr lang="sv-SE" sz="2000" b="1" dirty="0">
                <a:solidFill>
                  <a:srgbClr val="FF0000"/>
                </a:solidFill>
              </a:rPr>
              <a:t>Full </a:t>
            </a:r>
            <a:r>
              <a:rPr lang="sv-SE" sz="2000" b="1" dirty="0" smtClean="0">
                <a:solidFill>
                  <a:srgbClr val="FF0000"/>
                </a:solidFill>
              </a:rPr>
              <a:t>HD and H</a:t>
            </a:r>
            <a:r>
              <a:rPr lang="sv-SE" sz="2000" b="1" dirty="0">
                <a:solidFill>
                  <a:srgbClr val="FF0000"/>
                </a:solidFill>
              </a:rPr>
              <a:t>.</a:t>
            </a:r>
            <a:r>
              <a:rPr lang="sv-SE" sz="2000" b="1" dirty="0" smtClean="0">
                <a:solidFill>
                  <a:srgbClr val="FF0000"/>
                </a:solidFill>
              </a:rPr>
              <a:t>264 </a:t>
            </a:r>
            <a:r>
              <a:rPr lang="sv-SE" sz="2000" b="1" dirty="0" err="1" smtClean="0">
                <a:solidFill>
                  <a:srgbClr val="FF0000"/>
                </a:solidFill>
              </a:rPr>
              <a:t>codec</a:t>
            </a:r>
            <a:endParaRPr lang="zh-TW" altLang="en-US" sz="2000" b="1" dirty="0">
              <a:solidFill>
                <a:srgbClr val="FF0000"/>
              </a:solidFill>
            </a:endParaRPr>
          </a:p>
        </p:txBody>
      </p:sp>
      <p:sp>
        <p:nvSpPr>
          <p:cNvPr id="7" name="TextBox 6"/>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8"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30</a:t>
            </a:fld>
            <a:endParaRPr lang="zh-TW" altLang="en-US"/>
          </a:p>
        </p:txBody>
      </p:sp>
    </p:spTree>
    <p:extLst>
      <p:ext uri="{BB962C8B-B14F-4D97-AF65-F5344CB8AC3E}">
        <p14:creationId xmlns:p14="http://schemas.microsoft.com/office/powerpoint/2010/main" val="2143678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87624" y="1988840"/>
            <a:ext cx="7643192" cy="1512168"/>
          </a:xfrm>
        </p:spPr>
        <p:txBody>
          <a:bodyPr rtlCol="0">
            <a:normAutofit/>
          </a:bodyPr>
          <a:lstStyle/>
          <a:p>
            <a:pPr marL="457200" indent="-457200">
              <a:buClr>
                <a:srgbClr val="FF0000"/>
              </a:buClr>
              <a:buFont typeface="+mj-lt"/>
              <a:buAutoNum type="alphaLcPeriod" startAt="2"/>
            </a:pPr>
            <a:r>
              <a:rPr lang="en-SG" sz="2000" b="1" u="sng" dirty="0" smtClean="0"/>
              <a:t>VBR or CBR configuration</a:t>
            </a:r>
          </a:p>
          <a:p>
            <a:r>
              <a:rPr lang="en-SG" sz="2000" dirty="0" smtClean="0"/>
              <a:t>It depends on users </a:t>
            </a:r>
            <a:r>
              <a:rPr lang="en-SG" sz="2000" dirty="0"/>
              <a:t>requirements. </a:t>
            </a:r>
            <a:r>
              <a:rPr lang="en-SG" sz="2000" dirty="0" smtClean="0"/>
              <a:t>User can </a:t>
            </a:r>
            <a:r>
              <a:rPr lang="en-SG" sz="2000" dirty="0"/>
              <a:t>e</a:t>
            </a:r>
            <a:r>
              <a:rPr lang="en-SG" sz="2000" dirty="0" smtClean="0"/>
              <a:t>ither prioritise </a:t>
            </a:r>
            <a:r>
              <a:rPr lang="en-SG" sz="2000" dirty="0"/>
              <a:t>the image quality or the network’s flow </a:t>
            </a:r>
            <a:r>
              <a:rPr lang="en-SG" sz="2000" dirty="0" smtClean="0"/>
              <a:t> stability. User needs to choose </a:t>
            </a:r>
            <a:r>
              <a:rPr lang="en-SG" sz="2000" dirty="0"/>
              <a:t>the </a:t>
            </a:r>
            <a:r>
              <a:rPr lang="en-SG" sz="2000" b="1" dirty="0"/>
              <a:t>VBR</a:t>
            </a:r>
            <a:r>
              <a:rPr lang="en-SG" sz="2000" dirty="0"/>
              <a:t> (Variable bitrate) or </a:t>
            </a:r>
            <a:r>
              <a:rPr lang="en-SG" sz="2000" b="1" dirty="0"/>
              <a:t>CBR</a:t>
            </a:r>
            <a:r>
              <a:rPr lang="en-SG" sz="2000" dirty="0"/>
              <a:t> (Constant bitrate)</a:t>
            </a:r>
            <a:r>
              <a:rPr lang="en-SG" sz="2000" dirty="0" smtClean="0"/>
              <a:t>.</a:t>
            </a:r>
            <a:endParaRPr lang="en-SG" dirty="0"/>
          </a:p>
          <a:p>
            <a:pPr marL="0" indent="0" eaLnBrk="1" fontAlgn="auto" hangingPunct="1">
              <a:spcAft>
                <a:spcPts val="0"/>
              </a:spcAft>
              <a:buFont typeface="Arial" pitchFamily="34" charset="0"/>
              <a:buNone/>
              <a:defRPr/>
            </a:pPr>
            <a:endParaRPr lang="zh-TW" altLang="en-US" dirty="0"/>
          </a:p>
        </p:txBody>
      </p:sp>
      <p:pic>
        <p:nvPicPr>
          <p:cNvPr id="4" name="Picture 2" descr="C:\Users\Mariame\Documents\PSnl\Q-R\VBR_CBR_compariso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717032"/>
            <a:ext cx="7437005" cy="1981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8"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2" name="TextBox 1"/>
          <p:cNvSpPr txBox="1"/>
          <p:nvPr/>
        </p:nvSpPr>
        <p:spPr>
          <a:xfrm>
            <a:off x="1403648" y="1412776"/>
            <a:ext cx="7416824" cy="646331"/>
          </a:xfrm>
          <a:prstGeom prst="rect">
            <a:avLst/>
          </a:prstGeom>
          <a:noFill/>
        </p:spPr>
        <p:txBody>
          <a:bodyPr wrap="square" rtlCol="0">
            <a:spAutoFit/>
          </a:bodyPr>
          <a:lstStyle/>
          <a:p>
            <a:r>
              <a:rPr lang="en-SG" b="1" i="1" dirty="0">
                <a:solidFill>
                  <a:srgbClr val="800000"/>
                </a:solidFill>
              </a:rPr>
              <a:t>Things to consider before setting the channel’s configuration</a:t>
            </a:r>
            <a:r>
              <a:rPr lang="en-SG" i="1" dirty="0">
                <a:solidFill>
                  <a:srgbClr val="800000"/>
                </a:solidFill>
              </a:rPr>
              <a:t>!</a:t>
            </a:r>
          </a:p>
          <a:p>
            <a:endParaRPr lang="fr-FR" dirty="0"/>
          </a:p>
        </p:txBody>
      </p:sp>
      <p:sp>
        <p:nvSpPr>
          <p:cNvPr id="5" name="Slide Number Placeholder 4"/>
          <p:cNvSpPr>
            <a:spLocks noGrp="1"/>
          </p:cNvSpPr>
          <p:nvPr>
            <p:ph type="sldNum" sz="quarter" idx="12"/>
          </p:nvPr>
        </p:nvSpPr>
        <p:spPr/>
        <p:txBody>
          <a:bodyPr/>
          <a:lstStyle/>
          <a:p>
            <a:pPr>
              <a:defRPr/>
            </a:pPr>
            <a:fld id="{7B579C0B-DE95-402D-8A7F-AE829B77907F}" type="slidenum">
              <a:rPr lang="zh-TW" altLang="en-US" smtClean="0"/>
              <a:pPr>
                <a:defRPr/>
              </a:pPr>
              <a:t>31</a:t>
            </a:fld>
            <a:endParaRPr lang="zh-TW" altLang="en-US"/>
          </a:p>
        </p:txBody>
      </p:sp>
    </p:spTree>
    <p:extLst>
      <p:ext uri="{BB962C8B-B14F-4D97-AF65-F5344CB8AC3E}">
        <p14:creationId xmlns:p14="http://schemas.microsoft.com/office/powerpoint/2010/main" val="363764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268760"/>
            <a:ext cx="7102624" cy="936104"/>
          </a:xfrm>
        </p:spPr>
        <p:txBody>
          <a:bodyPr/>
          <a:lstStyle/>
          <a:p>
            <a:pPr marL="457200" indent="-457200">
              <a:lnSpc>
                <a:spcPct val="90000"/>
              </a:lnSpc>
              <a:buClr>
                <a:srgbClr val="C00000"/>
              </a:buClr>
              <a:buFont typeface="+mj-lt"/>
              <a:buAutoNum type="arabicPeriod"/>
            </a:pPr>
            <a:r>
              <a:rPr lang="en-US" sz="2400" b="1" dirty="0"/>
              <a:t>Channel </a:t>
            </a:r>
            <a:r>
              <a:rPr lang="en-US" sz="2400" b="1" dirty="0" smtClean="0"/>
              <a:t>setting</a:t>
            </a:r>
            <a:endParaRPr lang="en-US" sz="2400" b="1" dirty="0"/>
          </a:p>
          <a:p>
            <a:pPr marL="0" indent="0">
              <a:buClr>
                <a:srgbClr val="C00000"/>
              </a:buClr>
              <a:buNone/>
            </a:pPr>
            <a:r>
              <a:rPr lang="en-US" sz="2000" b="1" dirty="0" smtClean="0"/>
              <a:t> </a:t>
            </a:r>
            <a:r>
              <a:rPr lang="en-US" sz="2000" dirty="0"/>
              <a:t>Add </a:t>
            </a:r>
            <a:r>
              <a:rPr lang="en-US" sz="2000" dirty="0" smtClean="0"/>
              <a:t>the camera after setting the right configuration</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4" name="Picture 3" descr="Screen Shot 2014-03-03 at 6.24.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348880"/>
            <a:ext cx="5548138" cy="2562067"/>
          </a:xfrm>
          <a:prstGeom prst="rect">
            <a:avLst/>
          </a:prstGeom>
        </p:spPr>
      </p:pic>
      <p:sp>
        <p:nvSpPr>
          <p:cNvPr id="6"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32</a:t>
            </a:fld>
            <a:endParaRPr lang="zh-TW" altLang="en-US"/>
          </a:p>
        </p:txBody>
      </p:sp>
    </p:spTree>
    <p:extLst>
      <p:ext uri="{BB962C8B-B14F-4D97-AF65-F5344CB8AC3E}">
        <p14:creationId xmlns:p14="http://schemas.microsoft.com/office/powerpoint/2010/main" val="2321038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268760"/>
            <a:ext cx="6912768" cy="864096"/>
          </a:xfrm>
        </p:spPr>
        <p:txBody>
          <a:bodyPr/>
          <a:lstStyle/>
          <a:p>
            <a:pPr marL="457200" indent="-457200">
              <a:lnSpc>
                <a:spcPct val="90000"/>
              </a:lnSpc>
              <a:buClr>
                <a:srgbClr val="C00000"/>
              </a:buClr>
              <a:buFont typeface="+mj-lt"/>
              <a:buAutoNum type="arabicPeriod"/>
            </a:pPr>
            <a:r>
              <a:rPr lang="en-US" sz="2400" b="1" dirty="0"/>
              <a:t>Channel </a:t>
            </a:r>
            <a:r>
              <a:rPr lang="en-US" sz="2400" b="1" dirty="0" smtClean="0"/>
              <a:t>Setting</a:t>
            </a:r>
            <a:endParaRPr lang="en-US" sz="2400" b="1" dirty="0"/>
          </a:p>
          <a:p>
            <a:pPr marL="0" indent="0">
              <a:buClr>
                <a:srgbClr val="C00000"/>
              </a:buClr>
              <a:buNone/>
            </a:pPr>
            <a:r>
              <a:rPr lang="en-US" sz="2000" dirty="0" smtClean="0"/>
              <a:t> </a:t>
            </a:r>
            <a:r>
              <a:rPr lang="en-US" sz="2000" dirty="0"/>
              <a:t>Add </a:t>
            </a:r>
            <a:r>
              <a:rPr lang="en-US" sz="2000" dirty="0" smtClean="0"/>
              <a:t>the </a:t>
            </a:r>
            <a:r>
              <a:rPr lang="en-US" sz="2000" dirty="0"/>
              <a:t>camera after setting the right configuration</a:t>
            </a:r>
            <a:endParaRPr lang="en-SG" sz="2000" dirty="0"/>
          </a:p>
          <a:p>
            <a:pPr marL="457200" indent="-457200">
              <a:buClr>
                <a:srgbClr val="C00000"/>
              </a:buClr>
              <a:buFont typeface="+mj-lt"/>
              <a:buAutoNum type="arabicPeriod" startAt="4"/>
            </a:pP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came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190" y="2060848"/>
            <a:ext cx="7932684" cy="3168352"/>
          </a:xfrm>
          <a:prstGeom prst="rect">
            <a:avLst/>
          </a:prstGeom>
        </p:spPr>
      </p:pic>
      <p:sp>
        <p:nvSpPr>
          <p:cNvPr id="5" name="Rectangle 4"/>
          <p:cNvSpPr/>
          <p:nvPr/>
        </p:nvSpPr>
        <p:spPr>
          <a:xfrm>
            <a:off x="2771800" y="2708920"/>
            <a:ext cx="3384376" cy="50405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7" name="TextBox 6"/>
          <p:cNvSpPr txBox="1"/>
          <p:nvPr/>
        </p:nvSpPr>
        <p:spPr>
          <a:xfrm>
            <a:off x="6444208" y="3645024"/>
            <a:ext cx="2088232" cy="648072"/>
          </a:xfrm>
          <a:prstGeom prst="rect">
            <a:avLst/>
          </a:prstGeom>
          <a:noFill/>
          <a:ln>
            <a:solidFill>
              <a:schemeClr val="tx1"/>
            </a:solidFill>
          </a:ln>
        </p:spPr>
        <p:txBody>
          <a:bodyPr wrap="square" rtlCol="0">
            <a:spAutoFit/>
          </a:bodyPr>
          <a:lstStyle/>
          <a:p>
            <a:r>
              <a:rPr lang="fr-FR" dirty="0" smtClean="0"/>
              <a:t>The new </a:t>
            </a:r>
            <a:r>
              <a:rPr lang="fr-FR" dirty="0" err="1" smtClean="0"/>
              <a:t>channel</a:t>
            </a:r>
            <a:r>
              <a:rPr lang="fr-FR" dirty="0" smtClean="0"/>
              <a:t> </a:t>
            </a:r>
            <a:r>
              <a:rPr lang="fr-FR" dirty="0" err="1" smtClean="0"/>
              <a:t>appears</a:t>
            </a:r>
            <a:r>
              <a:rPr lang="fr-FR" dirty="0" smtClean="0"/>
              <a:t> on the </a:t>
            </a:r>
            <a:r>
              <a:rPr lang="fr-FR" dirty="0" err="1" smtClean="0"/>
              <a:t>list</a:t>
            </a:r>
            <a:endParaRPr lang="fr-FR" dirty="0"/>
          </a:p>
        </p:txBody>
      </p:sp>
      <p:cxnSp>
        <p:nvCxnSpPr>
          <p:cNvPr id="10" name="Straight Arrow Connector 9"/>
          <p:cNvCxnSpPr/>
          <p:nvPr/>
        </p:nvCxnSpPr>
        <p:spPr>
          <a:xfrm flipH="1" flipV="1">
            <a:off x="6156176" y="3140968"/>
            <a:ext cx="288032" cy="5040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7B579C0B-DE95-402D-8A7F-AE829B77907F}" type="slidenum">
              <a:rPr lang="zh-TW" altLang="en-US" smtClean="0"/>
              <a:pPr>
                <a:defRPr/>
              </a:pPr>
              <a:t>33</a:t>
            </a:fld>
            <a:endParaRPr lang="zh-TW" altLang="en-US"/>
          </a:p>
        </p:txBody>
      </p:sp>
    </p:spTree>
    <p:extLst>
      <p:ext uri="{BB962C8B-B14F-4D97-AF65-F5344CB8AC3E}">
        <p14:creationId xmlns:p14="http://schemas.microsoft.com/office/powerpoint/2010/main" val="1933457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692696"/>
            <a:ext cx="7859216" cy="1066130"/>
          </a:xfrm>
        </p:spPr>
        <p:txBody>
          <a:bodyPr/>
          <a:lstStyle/>
          <a:p>
            <a:r>
              <a:rPr lang="en-US" altLang="zh-TW" b="1" dirty="0">
                <a:ln w="10541" cmpd="sng">
                  <a:solidFill>
                    <a:schemeClr val="accent1">
                      <a:shade val="88000"/>
                      <a:satMod val="110000"/>
                    </a:schemeClr>
                  </a:solidFill>
                  <a:prstDash val="solid"/>
                </a:ln>
                <a:solidFill>
                  <a:srgbClr val="FF0000"/>
                </a:solidFill>
              </a:rPr>
              <a:t>PLAN</a:t>
            </a:r>
            <a:endParaRPr lang="zh-TW"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Box 3"/>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Chevron 4"/>
          <p:cNvSpPr/>
          <p:nvPr/>
        </p:nvSpPr>
        <p:spPr>
          <a:xfrm>
            <a:off x="3347864" y="1700808"/>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Installation</a:t>
            </a:r>
          </a:p>
          <a:p>
            <a:pPr algn="ctr"/>
            <a:endParaRPr lang="en-US" dirty="0">
              <a:solidFill>
                <a:schemeClr val="tx1"/>
              </a:solidFill>
            </a:endParaRPr>
          </a:p>
        </p:txBody>
      </p:sp>
      <p:sp>
        <p:nvSpPr>
          <p:cNvPr id="6" name="Chevron 5"/>
          <p:cNvSpPr/>
          <p:nvPr/>
        </p:nvSpPr>
        <p:spPr>
          <a:xfrm>
            <a:off x="3347864" y="2636912"/>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400" dirty="0" smtClean="0"/>
              <a:t>Configuration</a:t>
            </a:r>
            <a:endParaRPr lang="en-US" sz="2400" dirty="0"/>
          </a:p>
          <a:p>
            <a:pPr algn="ctr"/>
            <a:endParaRPr lang="en-SG" dirty="0"/>
          </a:p>
          <a:p>
            <a:pPr algn="ctr"/>
            <a:endParaRPr lang="en-US" dirty="0">
              <a:solidFill>
                <a:schemeClr val="tx1"/>
              </a:solidFill>
            </a:endParaRPr>
          </a:p>
        </p:txBody>
      </p:sp>
      <p:sp>
        <p:nvSpPr>
          <p:cNvPr id="7" name="Chevron 6"/>
          <p:cNvSpPr/>
          <p:nvPr/>
        </p:nvSpPr>
        <p:spPr>
          <a:xfrm>
            <a:off x="3347864" y="3645024"/>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Main View</a:t>
            </a:r>
            <a:endParaRPr lang="en-SG" sz="2400" dirty="0"/>
          </a:p>
          <a:p>
            <a:pPr algn="ctr"/>
            <a:endParaRPr lang="en-US" dirty="0">
              <a:solidFill>
                <a:schemeClr val="tx1"/>
              </a:solidFill>
            </a:endParaRPr>
          </a:p>
        </p:txBody>
      </p:sp>
      <p:sp>
        <p:nvSpPr>
          <p:cNvPr id="8" name="Chevron 7"/>
          <p:cNvSpPr/>
          <p:nvPr/>
        </p:nvSpPr>
        <p:spPr>
          <a:xfrm>
            <a:off x="3347864" y="4653136"/>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System Options</a:t>
            </a:r>
            <a:endParaRPr lang="en-SG" sz="2400" dirty="0"/>
          </a:p>
          <a:p>
            <a:pPr algn="ctr"/>
            <a:endParaRPr lang="en-US" dirty="0">
              <a:solidFill>
                <a:schemeClr val="tx1"/>
              </a:solidFill>
            </a:endParaRPr>
          </a:p>
        </p:txBody>
      </p:sp>
      <p:pic>
        <p:nvPicPr>
          <p:cNvPr id="9" name="Picture 2" descr="svr-800 side 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636912"/>
            <a:ext cx="1132710"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p:cNvSpPr txBox="1">
            <a:spLocks/>
          </p:cNvSpPr>
          <p:nvPr/>
        </p:nvSpPr>
        <p:spPr bwMode="auto">
          <a:xfrm>
            <a:off x="2051720" y="116632"/>
            <a:ext cx="6984776" cy="69331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eaLnBrk="1" fontAlgn="auto" hangingPunct="1">
              <a:spcAft>
                <a:spcPts val="0"/>
              </a:spcAft>
              <a:defRPr/>
            </a:pPr>
            <a:r>
              <a:rPr lang="en-US" altLang="zh-TW" b="1" dirty="0" smtClean="0">
                <a:effectLst>
                  <a:outerShdw blurRad="38100" dist="38100" dir="2700000" algn="tl">
                    <a:srgbClr val="C0C0C0"/>
                  </a:outerShdw>
                </a:effectLst>
                <a:latin typeface="Verdana" pitchFamily="34" charset="0"/>
              </a:rPr>
              <a:t>Training Course </a:t>
            </a:r>
            <a:r>
              <a:rPr lang="en-US" altLang="zh-TW" sz="4000" b="1" dirty="0" smtClean="0">
                <a:effectLst>
                  <a:outerShdw blurRad="38100" dist="38100" dir="2700000" algn="tl">
                    <a:srgbClr val="C0C0C0"/>
                  </a:outerShdw>
                </a:effectLst>
                <a:latin typeface="Verdana" pitchFamily="34" charset="0"/>
              </a:rPr>
              <a:t>SVR800</a:t>
            </a:r>
            <a:endParaRPr lang="zh-TW" altLang="en-US" sz="4000" dirty="0"/>
          </a:p>
        </p:txBody>
      </p:sp>
      <p:sp>
        <p:nvSpPr>
          <p:cNvPr id="3" name="Rounded Rectangular Callout 2"/>
          <p:cNvSpPr/>
          <p:nvPr/>
        </p:nvSpPr>
        <p:spPr>
          <a:xfrm>
            <a:off x="5724128" y="2492896"/>
            <a:ext cx="3275856" cy="3384376"/>
          </a:xfrm>
          <a:prstGeom prst="wedgeRoundRectCallout">
            <a:avLst>
              <a:gd name="adj1" fmla="val -57663"/>
              <a:gd name="adj2" fmla="val -30872"/>
              <a:gd name="adj3" fmla="val 16667"/>
            </a:avLst>
          </a:prstGeom>
          <a:gradFill flip="none" rotWithShape="1">
            <a:gsLst>
              <a:gs pos="0">
                <a:schemeClr val="accent2"/>
              </a:gs>
              <a:gs pos="100000">
                <a:srgbClr val="FFFFFF"/>
              </a:gs>
            </a:gsLst>
            <a:lin ang="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2" name="Chevron 11"/>
          <p:cNvSpPr/>
          <p:nvPr/>
        </p:nvSpPr>
        <p:spPr>
          <a:xfrm>
            <a:off x="6156176" y="2492896"/>
            <a:ext cx="2808312" cy="720080"/>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System Configuration</a:t>
            </a:r>
            <a:endParaRPr lang="en-US" sz="2200" dirty="0"/>
          </a:p>
          <a:p>
            <a:pPr algn="ctr"/>
            <a:endParaRPr lang="en-SG" dirty="0"/>
          </a:p>
          <a:p>
            <a:pPr algn="ctr"/>
            <a:endParaRPr lang="en-US" dirty="0">
              <a:solidFill>
                <a:schemeClr val="tx1"/>
              </a:solidFill>
            </a:endParaRPr>
          </a:p>
        </p:txBody>
      </p:sp>
      <p:sp>
        <p:nvSpPr>
          <p:cNvPr id="13" name="Chevron 12"/>
          <p:cNvSpPr/>
          <p:nvPr/>
        </p:nvSpPr>
        <p:spPr>
          <a:xfrm>
            <a:off x="6084168" y="3356992"/>
            <a:ext cx="2880320"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Channel Configuration</a:t>
            </a:r>
            <a:endParaRPr lang="en-US" sz="2200" dirty="0"/>
          </a:p>
          <a:p>
            <a:pPr algn="ctr"/>
            <a:endParaRPr lang="en-SG" dirty="0"/>
          </a:p>
          <a:p>
            <a:pPr algn="ctr"/>
            <a:endParaRPr lang="en-US" dirty="0">
              <a:solidFill>
                <a:schemeClr val="tx1"/>
              </a:solidFill>
            </a:endParaRPr>
          </a:p>
        </p:txBody>
      </p:sp>
      <p:sp>
        <p:nvSpPr>
          <p:cNvPr id="14" name="Chevron 13"/>
          <p:cNvSpPr/>
          <p:nvPr/>
        </p:nvSpPr>
        <p:spPr>
          <a:xfrm>
            <a:off x="6156176" y="4149080"/>
            <a:ext cx="2808312" cy="720080"/>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Event Configuration</a:t>
            </a:r>
            <a:endParaRPr lang="en-US" sz="2200" dirty="0"/>
          </a:p>
          <a:p>
            <a:pPr algn="ctr"/>
            <a:endParaRPr lang="en-SG" dirty="0"/>
          </a:p>
          <a:p>
            <a:pPr algn="ctr"/>
            <a:endParaRPr lang="en-US" dirty="0">
              <a:solidFill>
                <a:schemeClr val="tx1"/>
              </a:solidFill>
            </a:endParaRPr>
          </a:p>
        </p:txBody>
      </p:sp>
      <p:sp>
        <p:nvSpPr>
          <p:cNvPr id="15" name="Chevron 14"/>
          <p:cNvSpPr/>
          <p:nvPr/>
        </p:nvSpPr>
        <p:spPr>
          <a:xfrm>
            <a:off x="6228184" y="5013176"/>
            <a:ext cx="2808312" cy="720080"/>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Recording Configuration</a:t>
            </a:r>
            <a:endParaRPr lang="en-US" sz="2200" dirty="0"/>
          </a:p>
          <a:p>
            <a:pPr algn="ctr"/>
            <a:endParaRPr lang="en-SG" dirty="0"/>
          </a:p>
          <a:p>
            <a:pPr algn="ctr"/>
            <a:endParaRPr lang="en-US" dirty="0">
              <a:solidFill>
                <a:schemeClr val="tx1"/>
              </a:solidFill>
            </a:endParaRPr>
          </a:p>
        </p:txBody>
      </p:sp>
      <p:pic>
        <p:nvPicPr>
          <p:cNvPr id="18" name="Picture 2" descr="svr-800 side 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365104"/>
            <a:ext cx="485447" cy="216024"/>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6"/>
          </p:nvPr>
        </p:nvSpPr>
        <p:spPr/>
        <p:txBody>
          <a:bodyPr/>
          <a:lstStyle/>
          <a:p>
            <a:pPr>
              <a:defRPr/>
            </a:pPr>
            <a:fld id="{0EB516E3-A9F6-410B-BE5E-1982A4D77EE6}" type="slidenum">
              <a:rPr lang="zh-TW" altLang="en-US" smtClean="0"/>
              <a:pPr>
                <a:defRPr/>
              </a:pPr>
              <a:t>34</a:t>
            </a:fld>
            <a:endParaRPr lang="zh-TW" altLang="en-US"/>
          </a:p>
        </p:txBody>
      </p:sp>
    </p:spTree>
    <p:extLst>
      <p:ext uri="{BB962C8B-B14F-4D97-AF65-F5344CB8AC3E}">
        <p14:creationId xmlns:p14="http://schemas.microsoft.com/office/powerpoint/2010/main" val="186923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124744"/>
            <a:ext cx="8686800" cy="864096"/>
          </a:xfrm>
        </p:spPr>
        <p:txBody>
          <a:bodyPr/>
          <a:lstStyle/>
          <a:p>
            <a:pPr marL="0" indent="0">
              <a:lnSpc>
                <a:spcPct val="90000"/>
              </a:lnSpc>
              <a:buClr>
                <a:srgbClr val="C00000"/>
              </a:buClr>
              <a:buNone/>
            </a:pPr>
            <a:r>
              <a:rPr lang="en-US" sz="2400" b="1" dirty="0"/>
              <a:t>Event Configuration</a:t>
            </a:r>
          </a:p>
          <a:p>
            <a:pPr marL="457200" indent="-457200">
              <a:buClr>
                <a:srgbClr val="C00000"/>
              </a:buClr>
              <a:buFont typeface="+mj-lt"/>
              <a:buAutoNum type="arabicPeriod"/>
            </a:pPr>
            <a:r>
              <a:rPr lang="en-US" sz="2000" u="sng" dirty="0" smtClean="0"/>
              <a:t>General settings</a:t>
            </a:r>
            <a:endParaRPr lang="en-SG" u="sn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4" name="Picture 3" descr="Event trigg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916832"/>
            <a:ext cx="6264695" cy="3528392"/>
          </a:xfrm>
          <a:prstGeom prst="rect">
            <a:avLst/>
          </a:prstGeom>
        </p:spPr>
      </p:pic>
      <p:sp>
        <p:nvSpPr>
          <p:cNvPr id="9" name="Rectangle 8"/>
          <p:cNvSpPr/>
          <p:nvPr/>
        </p:nvSpPr>
        <p:spPr>
          <a:xfrm>
            <a:off x="1691680" y="2852936"/>
            <a:ext cx="1296144" cy="7200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TextBox 4"/>
          <p:cNvSpPr txBox="1"/>
          <p:nvPr/>
        </p:nvSpPr>
        <p:spPr>
          <a:xfrm>
            <a:off x="6588224" y="2636912"/>
            <a:ext cx="2448272" cy="307777"/>
          </a:xfrm>
          <a:prstGeom prst="rect">
            <a:avLst/>
          </a:prstGeom>
          <a:noFill/>
          <a:ln>
            <a:solidFill>
              <a:srgbClr val="000000"/>
            </a:solidFill>
          </a:ln>
        </p:spPr>
        <p:txBody>
          <a:bodyPr wrap="square" rtlCol="0">
            <a:spAutoFit/>
          </a:bodyPr>
          <a:lstStyle/>
          <a:p>
            <a:r>
              <a:rPr lang="fr-FR" sz="1400" b="1" i="1" dirty="0" err="1" smtClean="0"/>
              <a:t>When</a:t>
            </a:r>
            <a:r>
              <a:rPr lang="fr-FR" sz="1400" b="1" i="1" dirty="0" smtClean="0"/>
              <a:t> </a:t>
            </a:r>
            <a:r>
              <a:rPr lang="fr-FR" sz="1400" b="1" i="1" dirty="0" err="1" smtClean="0"/>
              <a:t>event</a:t>
            </a:r>
            <a:r>
              <a:rPr lang="fr-FR" sz="1400" b="1" i="1" dirty="0" smtClean="0"/>
              <a:t> </a:t>
            </a:r>
            <a:r>
              <a:rPr lang="fr-FR" sz="1400" b="1" i="1" dirty="0" err="1" smtClean="0"/>
              <a:t>is</a:t>
            </a:r>
            <a:r>
              <a:rPr lang="fr-FR" sz="1400" b="1" i="1" dirty="0" smtClean="0"/>
              <a:t> </a:t>
            </a:r>
            <a:r>
              <a:rPr lang="fr-FR" sz="1400" b="1" i="1" dirty="0" err="1" smtClean="0"/>
              <a:t>triggered</a:t>
            </a:r>
            <a:r>
              <a:rPr lang="fr-FR" sz="1400" b="1" i="1" dirty="0" smtClean="0"/>
              <a:t>?</a:t>
            </a:r>
            <a:endParaRPr lang="fr-FR" sz="1400" b="1" i="1" dirty="0"/>
          </a:p>
        </p:txBody>
      </p:sp>
      <p:sp>
        <p:nvSpPr>
          <p:cNvPr id="10" name="TextBox 9"/>
          <p:cNvSpPr txBox="1"/>
          <p:nvPr/>
        </p:nvSpPr>
        <p:spPr>
          <a:xfrm>
            <a:off x="6551712" y="3068960"/>
            <a:ext cx="2592288" cy="523220"/>
          </a:xfrm>
          <a:prstGeom prst="rect">
            <a:avLst/>
          </a:prstGeom>
          <a:noFill/>
          <a:ln>
            <a:solidFill>
              <a:srgbClr val="000000"/>
            </a:solidFill>
          </a:ln>
        </p:spPr>
        <p:txBody>
          <a:bodyPr wrap="square" rtlCol="0">
            <a:spAutoFit/>
          </a:bodyPr>
          <a:lstStyle/>
          <a:p>
            <a:r>
              <a:rPr lang="fr-FR" sz="1400" b="1" i="1" dirty="0" smtClean="0"/>
              <a:t>How </a:t>
            </a:r>
            <a:r>
              <a:rPr lang="fr-FR" sz="1400" b="1" i="1" dirty="0" err="1" smtClean="0"/>
              <a:t>often</a:t>
            </a:r>
            <a:r>
              <a:rPr lang="fr-FR" sz="1400" b="1" i="1" dirty="0" smtClean="0"/>
              <a:t> </a:t>
            </a:r>
            <a:r>
              <a:rPr lang="fr-FR" sz="1400" b="1" i="1" dirty="0" err="1" smtClean="0"/>
              <a:t>is</a:t>
            </a:r>
            <a:r>
              <a:rPr lang="fr-FR" sz="1400" b="1" i="1" dirty="0" smtClean="0"/>
              <a:t> the </a:t>
            </a:r>
            <a:r>
              <a:rPr lang="fr-FR" sz="1400" b="1" i="1" dirty="0" err="1" smtClean="0"/>
              <a:t>event</a:t>
            </a:r>
            <a:r>
              <a:rPr lang="fr-FR" sz="1400" b="1" i="1" dirty="0" smtClean="0"/>
              <a:t> </a:t>
            </a:r>
            <a:r>
              <a:rPr lang="fr-FR" sz="1400" b="1" i="1" dirty="0" err="1" smtClean="0"/>
              <a:t>triggered</a:t>
            </a:r>
            <a:r>
              <a:rPr lang="fr-FR" sz="1400" b="1" i="1" dirty="0" smtClean="0"/>
              <a:t>?</a:t>
            </a:r>
            <a:endParaRPr lang="fr-FR" sz="1400" b="1" i="1" dirty="0"/>
          </a:p>
        </p:txBody>
      </p:sp>
      <p:sp>
        <p:nvSpPr>
          <p:cNvPr id="6" name="TextBox 5"/>
          <p:cNvSpPr txBox="1"/>
          <p:nvPr/>
        </p:nvSpPr>
        <p:spPr>
          <a:xfrm>
            <a:off x="5436096" y="4149080"/>
            <a:ext cx="2520280" cy="584776"/>
          </a:xfrm>
          <a:prstGeom prst="rect">
            <a:avLst/>
          </a:prstGeom>
          <a:noFill/>
          <a:ln>
            <a:solidFill>
              <a:srgbClr val="000000"/>
            </a:solidFill>
          </a:ln>
        </p:spPr>
        <p:txBody>
          <a:bodyPr wrap="square" rtlCol="0">
            <a:spAutoFit/>
          </a:bodyPr>
          <a:lstStyle/>
          <a:p>
            <a:r>
              <a:rPr lang="fr-FR" sz="1400" b="1" i="1" dirty="0" err="1" smtClean="0"/>
              <a:t>What</a:t>
            </a:r>
            <a:r>
              <a:rPr lang="fr-FR" sz="1400" b="1" i="1" dirty="0" smtClean="0"/>
              <a:t> to do </a:t>
            </a:r>
            <a:r>
              <a:rPr lang="fr-FR" sz="1400" b="1" i="1" dirty="0" err="1" smtClean="0"/>
              <a:t>when</a:t>
            </a:r>
            <a:r>
              <a:rPr lang="fr-FR" sz="1400" b="1" i="1" dirty="0" smtClean="0"/>
              <a:t> </a:t>
            </a:r>
            <a:r>
              <a:rPr lang="fr-FR" sz="1400" b="1" i="1" dirty="0" err="1" smtClean="0"/>
              <a:t>event</a:t>
            </a:r>
            <a:r>
              <a:rPr lang="fr-FR" sz="1400" b="1" i="1" dirty="0" smtClean="0"/>
              <a:t> </a:t>
            </a:r>
            <a:r>
              <a:rPr lang="fr-FR" sz="1400" b="1" i="1" dirty="0" err="1" smtClean="0"/>
              <a:t>is</a:t>
            </a:r>
            <a:r>
              <a:rPr lang="fr-FR" sz="1400" b="1" i="1" dirty="0" smtClean="0"/>
              <a:t> </a:t>
            </a:r>
            <a:r>
              <a:rPr lang="fr-FR" sz="1400" b="1" i="1" dirty="0" err="1" smtClean="0"/>
              <a:t>triggered</a:t>
            </a:r>
            <a:r>
              <a:rPr lang="fr-FR" b="1" i="1" dirty="0" smtClean="0"/>
              <a:t>?</a:t>
            </a:r>
            <a:endParaRPr lang="fr-FR" b="1" i="1" dirty="0"/>
          </a:p>
        </p:txBody>
      </p:sp>
      <p:sp>
        <p:nvSpPr>
          <p:cNvPr id="11"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cxnSp>
        <p:nvCxnSpPr>
          <p:cNvPr id="12" name="Straight Arrow Connector 11"/>
          <p:cNvCxnSpPr/>
          <p:nvPr/>
        </p:nvCxnSpPr>
        <p:spPr>
          <a:xfrm flipH="1">
            <a:off x="5868144" y="2852936"/>
            <a:ext cx="720080" cy="144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5724128" y="3356992"/>
            <a:ext cx="79208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4644008" y="4437112"/>
            <a:ext cx="64807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35</a:t>
            </a:fld>
            <a:endParaRPr lang="zh-TW" altLang="en-US"/>
          </a:p>
        </p:txBody>
      </p:sp>
    </p:spTree>
    <p:extLst>
      <p:ext uri="{BB962C8B-B14F-4D97-AF65-F5344CB8AC3E}">
        <p14:creationId xmlns:p14="http://schemas.microsoft.com/office/powerpoint/2010/main" val="2574775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124744"/>
            <a:ext cx="8686800" cy="1080120"/>
          </a:xfrm>
        </p:spPr>
        <p:txBody>
          <a:bodyPr/>
          <a:lstStyle/>
          <a:p>
            <a:pPr marL="0" indent="0">
              <a:lnSpc>
                <a:spcPct val="90000"/>
              </a:lnSpc>
              <a:buClr>
                <a:srgbClr val="C00000"/>
              </a:buClr>
              <a:buNone/>
            </a:pPr>
            <a:r>
              <a:rPr lang="en-US" sz="2400" b="1" dirty="0"/>
              <a:t>Event Configuration</a:t>
            </a:r>
            <a:r>
              <a:rPr lang="en-US" sz="2400" b="1" dirty="0" smtClean="0"/>
              <a:t>:</a:t>
            </a:r>
            <a:endParaRPr lang="en-US" sz="2400" b="1" i="1" dirty="0"/>
          </a:p>
          <a:p>
            <a:pPr marL="0" indent="0">
              <a:buClr>
                <a:srgbClr val="C00000"/>
              </a:buClr>
              <a:buNone/>
            </a:pPr>
            <a:r>
              <a:rPr lang="en-US" sz="2000" dirty="0" smtClean="0"/>
              <a:t>Event Servers are used as media to send alerts when NVR is triggered.</a:t>
            </a:r>
            <a:endParaRPr lang="en-US" sz="2000"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Right Arrow 4"/>
          <p:cNvSpPr/>
          <p:nvPr/>
        </p:nvSpPr>
        <p:spPr>
          <a:xfrm rot="19785780">
            <a:off x="4845385" y="2741542"/>
            <a:ext cx="1131663" cy="5335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ight Arrow 5"/>
          <p:cNvSpPr/>
          <p:nvPr/>
        </p:nvSpPr>
        <p:spPr>
          <a:xfrm rot="2300676">
            <a:off x="4843862" y="4718776"/>
            <a:ext cx="1321396" cy="5212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Picture 9" descr="Screen Shot 2014-03-04 at 3.52.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988840"/>
            <a:ext cx="1872208" cy="1152128"/>
          </a:xfrm>
          <a:prstGeom prst="rect">
            <a:avLst/>
          </a:prstGeom>
        </p:spPr>
      </p:pic>
      <p:pic>
        <p:nvPicPr>
          <p:cNvPr id="11" name="Picture 2" descr="svr-800 side 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3573016"/>
            <a:ext cx="1978247" cy="880320"/>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rot="1959581">
            <a:off x="2746653" y="3059237"/>
            <a:ext cx="1183963" cy="5205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3" name="Picture 12"/>
          <p:cNvPicPr>
            <a:picLocks noChangeAspect="1"/>
          </p:cNvPicPr>
          <p:nvPr/>
        </p:nvPicPr>
        <p:blipFill>
          <a:blip r:embed="rId5"/>
          <a:stretch>
            <a:fillRect/>
          </a:stretch>
        </p:blipFill>
        <p:spPr>
          <a:xfrm>
            <a:off x="899592" y="4221088"/>
            <a:ext cx="1605302" cy="1299274"/>
          </a:xfrm>
          <a:prstGeom prst="rect">
            <a:avLst/>
          </a:prstGeom>
        </p:spPr>
      </p:pic>
      <p:sp>
        <p:nvSpPr>
          <p:cNvPr id="14" name="Right Arrow 13"/>
          <p:cNvSpPr/>
          <p:nvPr/>
        </p:nvSpPr>
        <p:spPr>
          <a:xfrm rot="19843527">
            <a:off x="2605543" y="4485185"/>
            <a:ext cx="1153124" cy="5165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extBox 14"/>
          <p:cNvSpPr txBox="1"/>
          <p:nvPr/>
        </p:nvSpPr>
        <p:spPr>
          <a:xfrm>
            <a:off x="683568" y="3284984"/>
            <a:ext cx="2304256" cy="369332"/>
          </a:xfrm>
          <a:prstGeom prst="rect">
            <a:avLst/>
          </a:prstGeom>
          <a:noFill/>
        </p:spPr>
        <p:txBody>
          <a:bodyPr wrap="square" rtlCol="0">
            <a:spAutoFit/>
          </a:bodyPr>
          <a:lstStyle/>
          <a:p>
            <a:r>
              <a:rPr lang="fr-FR" b="1" dirty="0" smtClean="0"/>
              <a:t>Motion </a:t>
            </a:r>
            <a:r>
              <a:rPr lang="fr-FR" b="1" dirty="0" err="1" smtClean="0"/>
              <a:t>detection</a:t>
            </a:r>
            <a:endParaRPr lang="fr-FR" b="1" dirty="0"/>
          </a:p>
        </p:txBody>
      </p:sp>
      <p:sp>
        <p:nvSpPr>
          <p:cNvPr id="16" name="TextBox 15"/>
          <p:cNvSpPr txBox="1"/>
          <p:nvPr/>
        </p:nvSpPr>
        <p:spPr>
          <a:xfrm>
            <a:off x="971600" y="5517232"/>
            <a:ext cx="1872208" cy="369332"/>
          </a:xfrm>
          <a:prstGeom prst="rect">
            <a:avLst/>
          </a:prstGeom>
          <a:noFill/>
        </p:spPr>
        <p:txBody>
          <a:bodyPr wrap="square" rtlCol="0">
            <a:spAutoFit/>
          </a:bodyPr>
          <a:lstStyle/>
          <a:p>
            <a:r>
              <a:rPr lang="fr-FR" b="1" dirty="0" err="1" smtClean="0"/>
              <a:t>Disk</a:t>
            </a:r>
            <a:r>
              <a:rPr lang="fr-FR" b="1" dirty="0" smtClean="0"/>
              <a:t> </a:t>
            </a:r>
            <a:r>
              <a:rPr lang="fr-FR" b="1" dirty="0" err="1" smtClean="0"/>
              <a:t>Failure</a:t>
            </a:r>
            <a:endParaRPr lang="fr-FR" b="1" dirty="0"/>
          </a:p>
        </p:txBody>
      </p:sp>
      <p:pic>
        <p:nvPicPr>
          <p:cNvPr id="17" name="Picture 16"/>
          <p:cNvPicPr>
            <a:picLocks noChangeAspect="1"/>
          </p:cNvPicPr>
          <p:nvPr/>
        </p:nvPicPr>
        <p:blipFill>
          <a:blip r:embed="rId6"/>
          <a:stretch>
            <a:fillRect/>
          </a:stretch>
        </p:blipFill>
        <p:spPr>
          <a:xfrm>
            <a:off x="5940152" y="1916832"/>
            <a:ext cx="1185292" cy="1520526"/>
          </a:xfrm>
          <a:prstGeom prst="rect">
            <a:avLst/>
          </a:prstGeom>
        </p:spPr>
      </p:pic>
      <p:pic>
        <p:nvPicPr>
          <p:cNvPr id="18" name="Picture 17"/>
          <p:cNvPicPr>
            <a:picLocks noChangeAspect="1"/>
          </p:cNvPicPr>
          <p:nvPr/>
        </p:nvPicPr>
        <p:blipFill>
          <a:blip r:embed="rId6"/>
          <a:stretch>
            <a:fillRect/>
          </a:stretch>
        </p:blipFill>
        <p:spPr>
          <a:xfrm>
            <a:off x="6084168" y="4077072"/>
            <a:ext cx="1185292" cy="1520526"/>
          </a:xfrm>
          <a:prstGeom prst="rect">
            <a:avLst/>
          </a:prstGeom>
        </p:spPr>
      </p:pic>
      <p:sp>
        <p:nvSpPr>
          <p:cNvPr id="19" name="TextBox 18"/>
          <p:cNvSpPr txBox="1"/>
          <p:nvPr/>
        </p:nvSpPr>
        <p:spPr>
          <a:xfrm>
            <a:off x="5796136" y="3429000"/>
            <a:ext cx="1584176" cy="1200329"/>
          </a:xfrm>
          <a:prstGeom prst="rect">
            <a:avLst/>
          </a:prstGeom>
          <a:noFill/>
        </p:spPr>
        <p:txBody>
          <a:bodyPr wrap="square" rtlCol="0">
            <a:spAutoFit/>
          </a:bodyPr>
          <a:lstStyle/>
          <a:p>
            <a:r>
              <a:rPr lang="fr-FR" b="1" dirty="0" smtClean="0"/>
              <a:t>SMTP server</a:t>
            </a:r>
          </a:p>
          <a:p>
            <a:endParaRPr lang="fr-FR" b="1" dirty="0" smtClean="0"/>
          </a:p>
          <a:p>
            <a:endParaRPr lang="fr-FR" b="1" dirty="0"/>
          </a:p>
          <a:p>
            <a:r>
              <a:rPr lang="fr-FR" b="1" dirty="0" smtClean="0"/>
              <a:t> </a:t>
            </a:r>
            <a:endParaRPr lang="fr-FR" b="1" dirty="0"/>
          </a:p>
        </p:txBody>
      </p:sp>
      <p:pic>
        <p:nvPicPr>
          <p:cNvPr id="20" name="Picture 19"/>
          <p:cNvPicPr>
            <a:picLocks noChangeAspect="1"/>
          </p:cNvPicPr>
          <p:nvPr/>
        </p:nvPicPr>
        <p:blipFill>
          <a:blip r:embed="rId7"/>
          <a:stretch>
            <a:fillRect/>
          </a:stretch>
        </p:blipFill>
        <p:spPr>
          <a:xfrm>
            <a:off x="7668344" y="3284984"/>
            <a:ext cx="1343449" cy="1058283"/>
          </a:xfrm>
          <a:prstGeom prst="rect">
            <a:avLst/>
          </a:prstGeom>
        </p:spPr>
      </p:pic>
      <p:sp>
        <p:nvSpPr>
          <p:cNvPr id="21" name="Right Arrow 20"/>
          <p:cNvSpPr/>
          <p:nvPr/>
        </p:nvSpPr>
        <p:spPr>
          <a:xfrm rot="1761135">
            <a:off x="7270763" y="2741955"/>
            <a:ext cx="923655" cy="44586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ight Arrow 21"/>
          <p:cNvSpPr/>
          <p:nvPr/>
        </p:nvSpPr>
        <p:spPr>
          <a:xfrm rot="20122260">
            <a:off x="7366169" y="4846168"/>
            <a:ext cx="1036399" cy="5039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TextBox 22"/>
          <p:cNvSpPr txBox="1"/>
          <p:nvPr/>
        </p:nvSpPr>
        <p:spPr>
          <a:xfrm>
            <a:off x="7380312" y="4365104"/>
            <a:ext cx="1907704" cy="369332"/>
          </a:xfrm>
          <a:prstGeom prst="rect">
            <a:avLst/>
          </a:prstGeom>
          <a:noFill/>
        </p:spPr>
        <p:txBody>
          <a:bodyPr wrap="square" rtlCol="0">
            <a:spAutoFit/>
          </a:bodyPr>
          <a:lstStyle/>
          <a:p>
            <a:r>
              <a:rPr lang="fr-FR" b="1" dirty="0" err="1" smtClean="0"/>
              <a:t>Administrators</a:t>
            </a:r>
            <a:endParaRPr lang="fr-FR" b="1" dirty="0"/>
          </a:p>
        </p:txBody>
      </p:sp>
      <p:sp>
        <p:nvSpPr>
          <p:cNvPr id="24"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2" name="TextBox 1"/>
          <p:cNvSpPr txBox="1"/>
          <p:nvPr/>
        </p:nvSpPr>
        <p:spPr>
          <a:xfrm rot="2190449">
            <a:off x="3193950" y="2819769"/>
            <a:ext cx="1220679" cy="369332"/>
          </a:xfrm>
          <a:prstGeom prst="rect">
            <a:avLst/>
          </a:prstGeom>
          <a:noFill/>
        </p:spPr>
        <p:txBody>
          <a:bodyPr wrap="square" rtlCol="0">
            <a:spAutoFit/>
          </a:bodyPr>
          <a:lstStyle/>
          <a:p>
            <a:r>
              <a:rPr lang="fr-FR" b="1" dirty="0" err="1" smtClean="0">
                <a:solidFill>
                  <a:srgbClr val="C0504D"/>
                </a:solidFill>
              </a:rPr>
              <a:t>Detects</a:t>
            </a:r>
            <a:endParaRPr lang="fr-FR" b="1" dirty="0">
              <a:solidFill>
                <a:srgbClr val="C0504D"/>
              </a:solidFill>
            </a:endParaRPr>
          </a:p>
        </p:txBody>
      </p:sp>
      <p:sp>
        <p:nvSpPr>
          <p:cNvPr id="25" name="TextBox 24"/>
          <p:cNvSpPr txBox="1"/>
          <p:nvPr/>
        </p:nvSpPr>
        <p:spPr>
          <a:xfrm rot="19787492">
            <a:off x="3006982" y="4829321"/>
            <a:ext cx="1086245" cy="369332"/>
          </a:xfrm>
          <a:prstGeom prst="rect">
            <a:avLst/>
          </a:prstGeom>
          <a:noFill/>
        </p:spPr>
        <p:txBody>
          <a:bodyPr wrap="square" rtlCol="0">
            <a:spAutoFit/>
          </a:bodyPr>
          <a:lstStyle/>
          <a:p>
            <a:r>
              <a:rPr lang="fr-FR" b="1" dirty="0" err="1" smtClean="0">
                <a:solidFill>
                  <a:schemeClr val="accent2"/>
                </a:solidFill>
              </a:rPr>
              <a:t>Detects</a:t>
            </a:r>
            <a:endParaRPr lang="fr-FR" b="1" dirty="0">
              <a:solidFill>
                <a:schemeClr val="accent2"/>
              </a:solidFill>
            </a:endParaRPr>
          </a:p>
        </p:txBody>
      </p:sp>
      <p:sp>
        <p:nvSpPr>
          <p:cNvPr id="4" name="TextBox 3"/>
          <p:cNvSpPr txBox="1"/>
          <p:nvPr/>
        </p:nvSpPr>
        <p:spPr>
          <a:xfrm rot="2050823">
            <a:off x="7336133" y="2415375"/>
            <a:ext cx="1457690" cy="369332"/>
          </a:xfrm>
          <a:prstGeom prst="rect">
            <a:avLst/>
          </a:prstGeom>
          <a:noFill/>
        </p:spPr>
        <p:txBody>
          <a:bodyPr wrap="square" rtlCol="0">
            <a:spAutoFit/>
          </a:bodyPr>
          <a:lstStyle/>
          <a:p>
            <a:r>
              <a:rPr lang="fr-FR" b="1" dirty="0" err="1" smtClean="0">
                <a:solidFill>
                  <a:srgbClr val="C0504D"/>
                </a:solidFill>
              </a:rPr>
              <a:t>Send</a:t>
            </a:r>
            <a:r>
              <a:rPr lang="fr-FR" b="1" dirty="0" smtClean="0">
                <a:solidFill>
                  <a:srgbClr val="C0504D"/>
                </a:solidFill>
              </a:rPr>
              <a:t> </a:t>
            </a:r>
            <a:r>
              <a:rPr lang="fr-FR" b="1" dirty="0" err="1" smtClean="0">
                <a:solidFill>
                  <a:srgbClr val="C0504D"/>
                </a:solidFill>
              </a:rPr>
              <a:t>Alerts</a:t>
            </a:r>
            <a:endParaRPr lang="fr-FR" b="1" dirty="0">
              <a:solidFill>
                <a:srgbClr val="C0504D"/>
              </a:solidFill>
            </a:endParaRPr>
          </a:p>
        </p:txBody>
      </p:sp>
      <p:sp>
        <p:nvSpPr>
          <p:cNvPr id="26" name="TextBox 25"/>
          <p:cNvSpPr txBox="1"/>
          <p:nvPr/>
        </p:nvSpPr>
        <p:spPr>
          <a:xfrm rot="20030467">
            <a:off x="7361484" y="5335222"/>
            <a:ext cx="1616887" cy="369332"/>
          </a:xfrm>
          <a:prstGeom prst="rect">
            <a:avLst/>
          </a:prstGeom>
          <a:noFill/>
        </p:spPr>
        <p:txBody>
          <a:bodyPr wrap="square" rtlCol="0">
            <a:spAutoFit/>
          </a:bodyPr>
          <a:lstStyle/>
          <a:p>
            <a:r>
              <a:rPr lang="fr-FR" b="1" dirty="0" err="1" smtClean="0">
                <a:solidFill>
                  <a:srgbClr val="C0504D"/>
                </a:solidFill>
              </a:rPr>
              <a:t>Send</a:t>
            </a:r>
            <a:r>
              <a:rPr lang="fr-FR" b="1" dirty="0" smtClean="0">
                <a:solidFill>
                  <a:srgbClr val="C0504D"/>
                </a:solidFill>
              </a:rPr>
              <a:t> </a:t>
            </a:r>
            <a:r>
              <a:rPr lang="fr-FR" b="1" dirty="0" err="1" smtClean="0">
                <a:solidFill>
                  <a:srgbClr val="C0504D"/>
                </a:solidFill>
              </a:rPr>
              <a:t>Alerts</a:t>
            </a:r>
            <a:endParaRPr lang="fr-FR" b="1" dirty="0">
              <a:solidFill>
                <a:srgbClr val="C0504D"/>
              </a:solidFill>
            </a:endParaRPr>
          </a:p>
        </p:txBody>
      </p:sp>
      <p:sp>
        <p:nvSpPr>
          <p:cNvPr id="7" name="TextBox 6"/>
          <p:cNvSpPr txBox="1"/>
          <p:nvPr/>
        </p:nvSpPr>
        <p:spPr>
          <a:xfrm rot="19914233">
            <a:off x="4591084" y="2526410"/>
            <a:ext cx="1152128" cy="369332"/>
          </a:xfrm>
          <a:prstGeom prst="rect">
            <a:avLst/>
          </a:prstGeom>
          <a:noFill/>
        </p:spPr>
        <p:txBody>
          <a:bodyPr wrap="square" rtlCol="0">
            <a:spAutoFit/>
          </a:bodyPr>
          <a:lstStyle/>
          <a:p>
            <a:r>
              <a:rPr lang="fr-FR" b="1" dirty="0" smtClean="0">
                <a:solidFill>
                  <a:srgbClr val="C0504D"/>
                </a:solidFill>
              </a:rPr>
              <a:t>Triggers</a:t>
            </a:r>
            <a:endParaRPr lang="fr-FR" b="1" dirty="0">
              <a:solidFill>
                <a:srgbClr val="C0504D"/>
              </a:solidFill>
            </a:endParaRPr>
          </a:p>
        </p:txBody>
      </p:sp>
      <p:sp>
        <p:nvSpPr>
          <p:cNvPr id="27" name="TextBox 26"/>
          <p:cNvSpPr txBox="1"/>
          <p:nvPr/>
        </p:nvSpPr>
        <p:spPr>
          <a:xfrm rot="2370580">
            <a:off x="4571380" y="5098855"/>
            <a:ext cx="1152128" cy="369332"/>
          </a:xfrm>
          <a:prstGeom prst="rect">
            <a:avLst/>
          </a:prstGeom>
          <a:noFill/>
        </p:spPr>
        <p:txBody>
          <a:bodyPr wrap="square" rtlCol="0">
            <a:spAutoFit/>
          </a:bodyPr>
          <a:lstStyle/>
          <a:p>
            <a:r>
              <a:rPr lang="fr-FR" b="1" dirty="0" smtClean="0">
                <a:solidFill>
                  <a:srgbClr val="C0504D"/>
                </a:solidFill>
              </a:rPr>
              <a:t>Triggers</a:t>
            </a:r>
            <a:endParaRPr lang="fr-FR" b="1" dirty="0">
              <a:solidFill>
                <a:srgbClr val="C0504D"/>
              </a:solidFill>
            </a:endParaRPr>
          </a:p>
        </p:txBody>
      </p:sp>
      <p:sp>
        <p:nvSpPr>
          <p:cNvPr id="9" name="TextBox 8"/>
          <p:cNvSpPr txBox="1"/>
          <p:nvPr/>
        </p:nvSpPr>
        <p:spPr>
          <a:xfrm>
            <a:off x="5940152" y="5589240"/>
            <a:ext cx="1728192" cy="646331"/>
          </a:xfrm>
          <a:prstGeom prst="rect">
            <a:avLst/>
          </a:prstGeom>
          <a:noFill/>
        </p:spPr>
        <p:txBody>
          <a:bodyPr wrap="square" rtlCol="0">
            <a:spAutoFit/>
          </a:bodyPr>
          <a:lstStyle/>
          <a:p>
            <a:r>
              <a:rPr lang="fr-FR" b="1" dirty="0"/>
              <a:t>FTP server</a:t>
            </a:r>
          </a:p>
          <a:p>
            <a:endParaRPr lang="fr-FR" dirty="0"/>
          </a:p>
        </p:txBody>
      </p:sp>
      <p:sp>
        <p:nvSpPr>
          <p:cNvPr id="28" name="Slide Number Placeholder 27"/>
          <p:cNvSpPr>
            <a:spLocks noGrp="1"/>
          </p:cNvSpPr>
          <p:nvPr>
            <p:ph type="sldNum" sz="quarter" idx="12"/>
          </p:nvPr>
        </p:nvSpPr>
        <p:spPr/>
        <p:txBody>
          <a:bodyPr/>
          <a:lstStyle/>
          <a:p>
            <a:pPr>
              <a:defRPr/>
            </a:pPr>
            <a:fld id="{7B579C0B-DE95-402D-8A7F-AE829B77907F}" type="slidenum">
              <a:rPr lang="zh-TW" altLang="en-US" smtClean="0"/>
              <a:pPr>
                <a:defRPr/>
              </a:pPr>
              <a:t>36</a:t>
            </a:fld>
            <a:endParaRPr lang="zh-TW" altLang="en-US"/>
          </a:p>
        </p:txBody>
      </p:sp>
    </p:spTree>
    <p:extLst>
      <p:ext uri="{BB962C8B-B14F-4D97-AF65-F5344CB8AC3E}">
        <p14:creationId xmlns:p14="http://schemas.microsoft.com/office/powerpoint/2010/main" val="400453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9" grpId="0"/>
      <p:bldP spid="21" grpId="0" animBg="1"/>
      <p:bldP spid="22" grpId="0" animBg="1"/>
      <p:bldP spid="23" grpId="0"/>
      <p:bldP spid="4" grpId="0"/>
      <p:bldP spid="26" grpId="0"/>
      <p:bldP spid="7" grpId="0"/>
      <p:bldP spid="27"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00" y="1196752"/>
            <a:ext cx="8686800" cy="1080120"/>
          </a:xfrm>
        </p:spPr>
        <p:txBody>
          <a:bodyPr/>
          <a:lstStyle/>
          <a:p>
            <a:pPr marL="0" indent="0">
              <a:buClr>
                <a:srgbClr val="C00000"/>
              </a:buClr>
              <a:buNone/>
            </a:pPr>
            <a:r>
              <a:rPr lang="en-US" sz="2400" b="1" dirty="0"/>
              <a:t>Event Configuration</a:t>
            </a:r>
          </a:p>
          <a:p>
            <a:pPr marL="457200" indent="-457200">
              <a:buClr>
                <a:srgbClr val="C00000"/>
              </a:buClr>
              <a:buFont typeface="+mj-lt"/>
              <a:buAutoNum type="arabicPeriod" startAt="2"/>
            </a:pPr>
            <a:r>
              <a:rPr lang="en-US" sz="2000" u="sng" dirty="0" smtClean="0"/>
              <a:t>FTP </a:t>
            </a:r>
            <a:r>
              <a:rPr lang="en-US" sz="2000" u="sng" dirty="0"/>
              <a:t>S</a:t>
            </a:r>
            <a:r>
              <a:rPr lang="en-US" sz="2000" u="sng" dirty="0" smtClean="0"/>
              <a:t>erver Settings</a:t>
            </a:r>
            <a:endParaRPr lang="en-SG" u="sn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FTP ser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2060848"/>
            <a:ext cx="6716906" cy="3816424"/>
          </a:xfrm>
          <a:prstGeom prst="rect">
            <a:avLst/>
          </a:prstGeom>
        </p:spPr>
      </p:pic>
      <p:sp>
        <p:nvSpPr>
          <p:cNvPr id="9" name="Rectangle 8"/>
          <p:cNvSpPr/>
          <p:nvPr/>
        </p:nvSpPr>
        <p:spPr>
          <a:xfrm>
            <a:off x="1907704" y="3284984"/>
            <a:ext cx="1296144"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Oval 9"/>
          <p:cNvSpPr/>
          <p:nvPr/>
        </p:nvSpPr>
        <p:spPr>
          <a:xfrm>
            <a:off x="6084168" y="3284984"/>
            <a:ext cx="288032" cy="28803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1</a:t>
            </a:r>
            <a:endParaRPr lang="fr-FR" sz="1400" dirty="0"/>
          </a:p>
        </p:txBody>
      </p:sp>
      <p:sp>
        <p:nvSpPr>
          <p:cNvPr id="13" name="Oval 12"/>
          <p:cNvSpPr/>
          <p:nvPr/>
        </p:nvSpPr>
        <p:spPr>
          <a:xfrm>
            <a:off x="6084168" y="3717032"/>
            <a:ext cx="288032" cy="28803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2</a:t>
            </a:r>
          </a:p>
        </p:txBody>
      </p:sp>
      <p:sp>
        <p:nvSpPr>
          <p:cNvPr id="14" name="Oval 13"/>
          <p:cNvSpPr/>
          <p:nvPr/>
        </p:nvSpPr>
        <p:spPr>
          <a:xfrm>
            <a:off x="6084168" y="4149080"/>
            <a:ext cx="288032" cy="28803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3</a:t>
            </a:r>
          </a:p>
        </p:txBody>
      </p:sp>
      <p:sp>
        <p:nvSpPr>
          <p:cNvPr id="11"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37</a:t>
            </a:fld>
            <a:endParaRPr lang="zh-TW" altLang="en-US"/>
          </a:p>
        </p:txBody>
      </p:sp>
    </p:spTree>
    <p:extLst>
      <p:ext uri="{BB962C8B-B14F-4D97-AF65-F5344CB8AC3E}">
        <p14:creationId xmlns:p14="http://schemas.microsoft.com/office/powerpoint/2010/main" val="20591133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00" y="1196752"/>
            <a:ext cx="8686800" cy="1080120"/>
          </a:xfrm>
        </p:spPr>
        <p:txBody>
          <a:bodyPr/>
          <a:lstStyle/>
          <a:p>
            <a:pPr marL="0" indent="0">
              <a:buClr>
                <a:srgbClr val="C00000"/>
              </a:buClr>
              <a:buNone/>
            </a:pPr>
            <a:r>
              <a:rPr lang="en-US" sz="2400" b="1" dirty="0"/>
              <a:t>Event Configuration</a:t>
            </a:r>
          </a:p>
          <a:p>
            <a:pPr marL="457200" indent="-457200">
              <a:buClr>
                <a:srgbClr val="C00000"/>
              </a:buClr>
              <a:buFont typeface="+mj-lt"/>
              <a:buAutoNum type="arabicPeriod" startAt="2"/>
            </a:pPr>
            <a:r>
              <a:rPr lang="en-US" sz="2000" u="sng" dirty="0" smtClean="0"/>
              <a:t>SMTP Server Settings</a:t>
            </a:r>
            <a:endParaRPr lang="en-SG" u="sn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4" name="Picture 3" descr="SMTP ser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988840"/>
            <a:ext cx="6192688" cy="3746451"/>
          </a:xfrm>
          <a:prstGeom prst="rect">
            <a:avLst/>
          </a:prstGeom>
        </p:spPr>
      </p:pic>
      <p:sp>
        <p:nvSpPr>
          <p:cNvPr id="11" name="Rectangle 10"/>
          <p:cNvSpPr/>
          <p:nvPr/>
        </p:nvSpPr>
        <p:spPr>
          <a:xfrm>
            <a:off x="1547664" y="3284984"/>
            <a:ext cx="936104" cy="7200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TextBox 4"/>
          <p:cNvSpPr txBox="1"/>
          <p:nvPr/>
        </p:nvSpPr>
        <p:spPr>
          <a:xfrm>
            <a:off x="7236296" y="2060848"/>
            <a:ext cx="1891335" cy="2585323"/>
          </a:xfrm>
          <a:prstGeom prst="rect">
            <a:avLst/>
          </a:prstGeom>
          <a:noFill/>
        </p:spPr>
        <p:txBody>
          <a:bodyPr wrap="square" rtlCol="0">
            <a:spAutoFit/>
          </a:bodyPr>
          <a:lstStyle/>
          <a:p>
            <a:pPr marL="285750" indent="-285750">
              <a:buFont typeface="Wingdings" charset="2"/>
              <a:buChar char="Ø"/>
            </a:pPr>
            <a:r>
              <a:rPr lang="fr-FR" dirty="0" err="1" smtClean="0"/>
              <a:t>Supported</a:t>
            </a:r>
            <a:r>
              <a:rPr lang="fr-FR" dirty="0" smtClean="0"/>
              <a:t>  </a:t>
            </a:r>
            <a:r>
              <a:rPr lang="fr-FR" dirty="0" err="1" smtClean="0"/>
              <a:t>authentication</a:t>
            </a:r>
            <a:r>
              <a:rPr lang="fr-FR" dirty="0" smtClean="0"/>
              <a:t> </a:t>
            </a:r>
            <a:r>
              <a:rPr lang="fr-FR" dirty="0" err="1" smtClean="0"/>
              <a:t>methods</a:t>
            </a:r>
            <a:r>
              <a:rPr lang="fr-FR" dirty="0" smtClean="0"/>
              <a:t> of the SMTP server:</a:t>
            </a:r>
          </a:p>
          <a:p>
            <a:pPr marL="285750" indent="-285750">
              <a:buFont typeface="Wingdings" charset="2"/>
              <a:buChar char="ü"/>
            </a:pPr>
            <a:r>
              <a:rPr lang="fr-FR" b="1" dirty="0" smtClean="0"/>
              <a:t>PLAIN</a:t>
            </a:r>
          </a:p>
          <a:p>
            <a:pPr marL="285750" indent="-285750">
              <a:buFont typeface="Wingdings" charset="2"/>
              <a:buChar char="ü"/>
            </a:pPr>
            <a:r>
              <a:rPr lang="fr-FR" b="1" dirty="0" smtClean="0"/>
              <a:t>LOGIN</a:t>
            </a:r>
          </a:p>
          <a:p>
            <a:pPr marL="285750" indent="-285750">
              <a:buFont typeface="Wingdings" charset="2"/>
              <a:buChar char="ü"/>
            </a:pPr>
            <a:r>
              <a:rPr lang="fr-FR" b="1" dirty="0" smtClean="0"/>
              <a:t>CRAM-MD5</a:t>
            </a:r>
          </a:p>
          <a:p>
            <a:pPr marL="285750" indent="-285750">
              <a:buFont typeface="Wingdings" charset="2"/>
              <a:buChar char="ü"/>
            </a:pPr>
            <a:r>
              <a:rPr lang="fr-FR" b="1" dirty="0" smtClean="0"/>
              <a:t>DiGEST-MD5</a:t>
            </a:r>
            <a:endParaRPr lang="fr-FR" b="1" dirty="0"/>
          </a:p>
        </p:txBody>
      </p:sp>
      <p:sp>
        <p:nvSpPr>
          <p:cNvPr id="9"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38</a:t>
            </a:fld>
            <a:endParaRPr lang="zh-TW" altLang="en-US"/>
          </a:p>
        </p:txBody>
      </p:sp>
    </p:spTree>
    <p:extLst>
      <p:ext uri="{BB962C8B-B14F-4D97-AF65-F5344CB8AC3E}">
        <p14:creationId xmlns:p14="http://schemas.microsoft.com/office/powerpoint/2010/main" val="1746020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Event handeling settin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060848"/>
            <a:ext cx="6408712" cy="3672408"/>
          </a:xfrm>
          <a:prstGeom prst="rect">
            <a:avLst/>
          </a:prstGeom>
        </p:spPr>
      </p:pic>
      <p:sp>
        <p:nvSpPr>
          <p:cNvPr id="6" name="Rectangle 5"/>
          <p:cNvSpPr/>
          <p:nvPr/>
        </p:nvSpPr>
        <p:spPr>
          <a:xfrm>
            <a:off x="1763688" y="3429000"/>
            <a:ext cx="1080120" cy="7200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Content Placeholder 2"/>
          <p:cNvSpPr>
            <a:spLocks noGrp="1"/>
          </p:cNvSpPr>
          <p:nvPr>
            <p:ph idx="1"/>
          </p:nvPr>
        </p:nvSpPr>
        <p:spPr>
          <a:xfrm>
            <a:off x="1285800" y="1196752"/>
            <a:ext cx="8686800" cy="1080120"/>
          </a:xfrm>
        </p:spPr>
        <p:txBody>
          <a:bodyPr/>
          <a:lstStyle/>
          <a:p>
            <a:pPr marL="0" indent="0">
              <a:buClr>
                <a:srgbClr val="C00000"/>
              </a:buClr>
              <a:buNone/>
            </a:pPr>
            <a:r>
              <a:rPr lang="en-US" sz="2400" b="1" dirty="0"/>
              <a:t>Event Configuration</a:t>
            </a:r>
          </a:p>
          <a:p>
            <a:pPr marL="457200" indent="-457200">
              <a:buClr>
                <a:srgbClr val="C00000"/>
              </a:buClr>
              <a:buFont typeface="+mj-lt"/>
              <a:buAutoNum type="arabicPeriod" startAt="3"/>
            </a:pPr>
            <a:r>
              <a:rPr lang="en-US" sz="2000" u="sng" dirty="0" smtClean="0"/>
              <a:t>Event trigger</a:t>
            </a:r>
            <a:endParaRPr lang="en-SG" u="sng" dirty="0"/>
          </a:p>
        </p:txBody>
      </p:sp>
      <p:sp>
        <p:nvSpPr>
          <p:cNvPr id="10"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7" name="Rectangle 6"/>
          <p:cNvSpPr/>
          <p:nvPr/>
        </p:nvSpPr>
        <p:spPr>
          <a:xfrm>
            <a:off x="3131840" y="2636912"/>
            <a:ext cx="1152128" cy="21602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3059832" y="3789040"/>
            <a:ext cx="1152128"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2987824" y="4437112"/>
            <a:ext cx="1152128"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Slide Number Placeholder 2"/>
          <p:cNvSpPr>
            <a:spLocks noGrp="1"/>
          </p:cNvSpPr>
          <p:nvPr>
            <p:ph type="sldNum" sz="quarter" idx="12"/>
          </p:nvPr>
        </p:nvSpPr>
        <p:spPr/>
        <p:txBody>
          <a:bodyPr/>
          <a:lstStyle/>
          <a:p>
            <a:pPr>
              <a:defRPr/>
            </a:pPr>
            <a:fld id="{7B579C0B-DE95-402D-8A7F-AE829B77907F}" type="slidenum">
              <a:rPr lang="zh-TW" altLang="en-US" smtClean="0"/>
              <a:pPr>
                <a:defRPr/>
              </a:pPr>
              <a:t>39</a:t>
            </a:fld>
            <a:endParaRPr lang="zh-TW" altLang="en-US"/>
          </a:p>
        </p:txBody>
      </p:sp>
    </p:spTree>
    <p:extLst>
      <p:ext uri="{BB962C8B-B14F-4D97-AF65-F5344CB8AC3E}">
        <p14:creationId xmlns:p14="http://schemas.microsoft.com/office/powerpoint/2010/main" val="2461722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88640"/>
            <a:ext cx="8229600" cy="1143000"/>
          </a:xfrm>
        </p:spPr>
        <p:txBody>
          <a:bodyPr rtlCol="0">
            <a:normAutofit/>
          </a:bodyPr>
          <a:lstStyle/>
          <a:p>
            <a:pPr marL="857250" indent="-857250" eaLnBrk="1" fontAlgn="auto" hangingPunct="1">
              <a:spcAft>
                <a:spcPts val="0"/>
              </a:spcAft>
              <a:buFont typeface="+mj-lt"/>
              <a:buAutoNum type="romanUcPeriod"/>
              <a:defRPr/>
            </a:pPr>
            <a:r>
              <a:rPr lang="en-US" altLang="zh-TW" b="1" dirty="0" smtClean="0">
                <a:effectLst>
                  <a:outerShdw blurRad="38100" dist="38100" dir="2700000" algn="tl">
                    <a:srgbClr val="000000">
                      <a:alpha val="43137"/>
                    </a:srgbClr>
                  </a:outerShdw>
                </a:effectLst>
              </a:rPr>
              <a:t> Installation</a:t>
            </a:r>
            <a:endParaRPr lang="zh-TW" altLang="en-US" dirty="0">
              <a:latin typeface="Adobe 楷体 Std R" pitchFamily="18" charset="-128"/>
              <a:ea typeface="Adobe 楷体 Std R" pitchFamily="18" charset="-128"/>
            </a:endParaRPr>
          </a:p>
        </p:txBody>
      </p:sp>
      <p:sp>
        <p:nvSpPr>
          <p:cNvPr id="3" name="內容版面配置區 2"/>
          <p:cNvSpPr>
            <a:spLocks noGrp="1"/>
          </p:cNvSpPr>
          <p:nvPr>
            <p:ph idx="1"/>
          </p:nvPr>
        </p:nvSpPr>
        <p:spPr>
          <a:xfrm>
            <a:off x="683568" y="1052736"/>
            <a:ext cx="8229600" cy="1872209"/>
          </a:xfrm>
        </p:spPr>
        <p:txBody>
          <a:bodyPr rtlCol="0">
            <a:normAutofit/>
          </a:bodyPr>
          <a:lstStyle/>
          <a:p>
            <a:pPr marL="457200" lvl="1" indent="0" eaLnBrk="1" fontAlgn="auto" hangingPunct="1">
              <a:spcAft>
                <a:spcPts val="0"/>
              </a:spcAft>
              <a:buNone/>
              <a:defRPr/>
            </a:pPr>
            <a:endParaRPr lang="en-US" altLang="zh-TW" sz="2200" dirty="0" smtClean="0">
              <a:ea typeface="標楷體" pitchFamily="65" charset="-120"/>
            </a:endParaRPr>
          </a:p>
          <a:p>
            <a:pPr lvl="1" eaLnBrk="1" fontAlgn="auto" hangingPunct="1">
              <a:spcAft>
                <a:spcPts val="0"/>
              </a:spcAft>
              <a:buClr>
                <a:srgbClr val="C00000"/>
              </a:buClr>
              <a:buFont typeface="Arial"/>
              <a:buChar char="•"/>
              <a:defRPr/>
            </a:pPr>
            <a:r>
              <a:rPr lang="en-SG" sz="2400" dirty="0"/>
              <a:t>To connect to the NVR, use a PC that is on the same network (LAN) over a switch or hub, or connect the PC directly to the NVR using a crossover CAT5 Ethernet cable</a:t>
            </a:r>
            <a:r>
              <a:rPr lang="en-SG" sz="2400" dirty="0" smtClean="0"/>
              <a:t>.</a:t>
            </a:r>
            <a:endParaRPr lang="en-SG" sz="2400" dirty="0"/>
          </a:p>
        </p:txBody>
      </p:sp>
      <p:pic>
        <p:nvPicPr>
          <p:cNvPr id="4" name="Picture 2" descr="C:\Users\Mariame\Documents\Work Tools\SVR800 NewTrainning\snapshot\Capture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08920"/>
            <a:ext cx="4943020" cy="31219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6" name="Slide Number Placeholder 5"/>
          <p:cNvSpPr>
            <a:spLocks noGrp="1"/>
          </p:cNvSpPr>
          <p:nvPr>
            <p:ph type="sldNum" sz="quarter" idx="12"/>
          </p:nvPr>
        </p:nvSpPr>
        <p:spPr/>
        <p:txBody>
          <a:bodyPr/>
          <a:lstStyle/>
          <a:p>
            <a:pPr>
              <a:defRPr/>
            </a:pPr>
            <a:fld id="{7B579C0B-DE95-402D-8A7F-AE829B77907F}" type="slidenum">
              <a:rPr lang="zh-TW" altLang="en-US" smtClean="0"/>
              <a:pPr>
                <a:defRPr/>
              </a:pPr>
              <a:t>4</a:t>
            </a:fld>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9" name="Content Placeholder 2"/>
          <p:cNvSpPr>
            <a:spLocks noGrp="1"/>
          </p:cNvSpPr>
          <p:nvPr>
            <p:ph idx="1"/>
          </p:nvPr>
        </p:nvSpPr>
        <p:spPr>
          <a:xfrm>
            <a:off x="1285800" y="1196752"/>
            <a:ext cx="8686800" cy="1080120"/>
          </a:xfrm>
        </p:spPr>
        <p:txBody>
          <a:bodyPr/>
          <a:lstStyle/>
          <a:p>
            <a:pPr marL="0" indent="0">
              <a:buClr>
                <a:srgbClr val="C00000"/>
              </a:buClr>
              <a:buNone/>
            </a:pPr>
            <a:r>
              <a:rPr lang="en-US" sz="2400" b="1" dirty="0"/>
              <a:t>Event Configuration</a:t>
            </a:r>
          </a:p>
          <a:p>
            <a:pPr marL="457200" indent="-457200">
              <a:buClr>
                <a:srgbClr val="C00000"/>
              </a:buClr>
              <a:buFont typeface="+mj-lt"/>
              <a:buAutoNum type="arabicPeriod" startAt="3"/>
            </a:pPr>
            <a:r>
              <a:rPr lang="en-US" sz="2000" u="sng" dirty="0" smtClean="0"/>
              <a:t>Event trigger</a:t>
            </a:r>
            <a:endParaRPr lang="en-SG" u="sng" dirty="0"/>
          </a:p>
        </p:txBody>
      </p:sp>
      <p:pic>
        <p:nvPicPr>
          <p:cNvPr id="3" name="Picture 2" descr="Screen Shot 2014-03-05 at 10.35.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20" y="2018560"/>
            <a:ext cx="8203468" cy="1631305"/>
          </a:xfrm>
          <a:prstGeom prst="rect">
            <a:avLst/>
          </a:prstGeom>
        </p:spPr>
      </p:pic>
      <p:pic>
        <p:nvPicPr>
          <p:cNvPr id="4" name="Picture 3" descr="Screen Shot 2014-03-05 at 10.36.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954" y="3573016"/>
            <a:ext cx="8432800" cy="965200"/>
          </a:xfrm>
          <a:prstGeom prst="rect">
            <a:avLst/>
          </a:prstGeom>
        </p:spPr>
      </p:pic>
      <p:sp>
        <p:nvSpPr>
          <p:cNvPr id="5" name="TextBox 4"/>
          <p:cNvSpPr txBox="1"/>
          <p:nvPr/>
        </p:nvSpPr>
        <p:spPr>
          <a:xfrm>
            <a:off x="827584" y="4581128"/>
            <a:ext cx="7272808" cy="1477328"/>
          </a:xfrm>
          <a:prstGeom prst="rect">
            <a:avLst/>
          </a:prstGeom>
          <a:noFill/>
        </p:spPr>
        <p:txBody>
          <a:bodyPr wrap="square" rtlCol="0">
            <a:spAutoFit/>
          </a:bodyPr>
          <a:lstStyle/>
          <a:p>
            <a:pPr marL="285750" indent="-285750">
              <a:buFont typeface="Arial"/>
              <a:buChar char="•"/>
            </a:pPr>
            <a:r>
              <a:rPr lang="fr-FR" dirty="0" smtClean="0"/>
              <a:t>Event trigger </a:t>
            </a:r>
            <a:r>
              <a:rPr lang="fr-FR" dirty="0" err="1" smtClean="0"/>
              <a:t>can</a:t>
            </a:r>
            <a:r>
              <a:rPr lang="fr-FR" dirty="0" smtClean="0"/>
              <a:t> </a:t>
            </a:r>
            <a:r>
              <a:rPr lang="fr-FR" dirty="0" err="1" smtClean="0"/>
              <a:t>be</a:t>
            </a:r>
            <a:r>
              <a:rPr lang="fr-FR" dirty="0" smtClean="0"/>
              <a:t> </a:t>
            </a:r>
            <a:r>
              <a:rPr lang="fr-FR" dirty="0" err="1" smtClean="0"/>
              <a:t>enabled</a:t>
            </a:r>
            <a:r>
              <a:rPr lang="fr-FR" dirty="0" smtClean="0"/>
              <a:t> for </a:t>
            </a:r>
            <a:r>
              <a:rPr lang="fr-FR" dirty="0" err="1" smtClean="0"/>
              <a:t>each</a:t>
            </a:r>
            <a:r>
              <a:rPr lang="fr-FR" dirty="0" smtClean="0"/>
              <a:t> Channel .</a:t>
            </a:r>
          </a:p>
          <a:p>
            <a:pPr marL="285750" indent="-285750">
              <a:buFont typeface="Arial"/>
              <a:buChar char="•"/>
            </a:pPr>
            <a:r>
              <a:rPr lang="en-US" dirty="0"/>
              <a:t>“ </a:t>
            </a:r>
            <a:r>
              <a:rPr lang="en-US" dirty="0" smtClean="0"/>
              <a:t>custom event ” </a:t>
            </a:r>
            <a:r>
              <a:rPr lang="en-US" dirty="0"/>
              <a:t>option allows the NVR to receive events from the CMS software and start recording; events such as the intelligent video detection in the CMS.</a:t>
            </a:r>
            <a:endParaRPr lang="fr-FR" dirty="0"/>
          </a:p>
          <a:p>
            <a:endParaRPr lang="fr-FR" dirty="0">
              <a:solidFill>
                <a:srgbClr val="800000"/>
              </a:solidFill>
            </a:endParaRPr>
          </a:p>
        </p:txBody>
      </p:sp>
      <p:sp>
        <p:nvSpPr>
          <p:cNvPr id="10"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40</a:t>
            </a:fld>
            <a:endParaRPr lang="zh-TW" altLang="en-US"/>
          </a:p>
        </p:txBody>
      </p:sp>
    </p:spTree>
    <p:extLst>
      <p:ext uri="{BB962C8B-B14F-4D97-AF65-F5344CB8AC3E}">
        <p14:creationId xmlns:p14="http://schemas.microsoft.com/office/powerpoint/2010/main" val="28095626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9" name="Content Placeholder 2"/>
          <p:cNvSpPr>
            <a:spLocks noGrp="1"/>
          </p:cNvSpPr>
          <p:nvPr>
            <p:ph idx="1"/>
          </p:nvPr>
        </p:nvSpPr>
        <p:spPr>
          <a:xfrm>
            <a:off x="1259632" y="1196752"/>
            <a:ext cx="8712968" cy="792088"/>
          </a:xfrm>
        </p:spPr>
        <p:txBody>
          <a:bodyPr/>
          <a:lstStyle/>
          <a:p>
            <a:pPr marL="0" indent="0">
              <a:buClr>
                <a:srgbClr val="C00000"/>
              </a:buClr>
              <a:buNone/>
            </a:pPr>
            <a:r>
              <a:rPr lang="en-US" sz="2400" b="1" dirty="0"/>
              <a:t>Event Configuration</a:t>
            </a:r>
          </a:p>
          <a:p>
            <a:pPr marL="457200" indent="-457200">
              <a:buClr>
                <a:srgbClr val="C00000"/>
              </a:buClr>
              <a:buFont typeface="+mj-lt"/>
              <a:buAutoNum type="arabicPeriod" startAt="3"/>
            </a:pPr>
            <a:r>
              <a:rPr lang="en-US" sz="2000" u="sng" dirty="0" smtClean="0"/>
              <a:t>Event trigger</a:t>
            </a:r>
            <a:endParaRPr lang="en-SG" u="sng" dirty="0"/>
          </a:p>
        </p:txBody>
      </p:sp>
      <p:pic>
        <p:nvPicPr>
          <p:cNvPr id="3" name="Picture 2" descr="Screen Shot 2014-03-05 at 10.28.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4293096"/>
            <a:ext cx="7560840" cy="1509771"/>
          </a:xfrm>
          <a:prstGeom prst="rect">
            <a:avLst/>
          </a:prstGeom>
        </p:spPr>
      </p:pic>
      <p:pic>
        <p:nvPicPr>
          <p:cNvPr id="4" name="Picture 3" descr="Screen Shot 2014-03-05 at 10.28.3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420888"/>
            <a:ext cx="8102600" cy="1447800"/>
          </a:xfrm>
          <a:prstGeom prst="rect">
            <a:avLst/>
          </a:prstGeom>
        </p:spPr>
      </p:pic>
      <p:sp>
        <p:nvSpPr>
          <p:cNvPr id="5" name="TextBox 4"/>
          <p:cNvSpPr txBox="1"/>
          <p:nvPr/>
        </p:nvSpPr>
        <p:spPr>
          <a:xfrm>
            <a:off x="1115616" y="2060848"/>
            <a:ext cx="5976664" cy="369332"/>
          </a:xfrm>
          <a:prstGeom prst="rect">
            <a:avLst/>
          </a:prstGeom>
          <a:noFill/>
        </p:spPr>
        <p:txBody>
          <a:bodyPr wrap="square" rtlCol="0">
            <a:spAutoFit/>
          </a:bodyPr>
          <a:lstStyle/>
          <a:p>
            <a:pPr marL="285750" indent="-285750">
              <a:buFont typeface="Wingdings" charset="2"/>
              <a:buChar char="Ø"/>
            </a:pPr>
            <a:r>
              <a:rPr lang="fr-FR" i="1" dirty="0" err="1" smtClean="0"/>
              <a:t>Define</a:t>
            </a:r>
            <a:r>
              <a:rPr lang="fr-FR" i="1" dirty="0" smtClean="0"/>
              <a:t> </a:t>
            </a:r>
            <a:r>
              <a:rPr lang="fr-FR" i="1" dirty="0" err="1" smtClean="0"/>
              <a:t>what</a:t>
            </a:r>
            <a:r>
              <a:rPr lang="fr-FR" i="1" dirty="0" smtClean="0"/>
              <a:t> </a:t>
            </a:r>
            <a:r>
              <a:rPr lang="fr-FR" i="1" dirty="0" err="1" smtClean="0"/>
              <a:t>is</a:t>
            </a:r>
            <a:r>
              <a:rPr lang="fr-FR" i="1" dirty="0" smtClean="0"/>
              <a:t> </a:t>
            </a:r>
            <a:r>
              <a:rPr lang="fr-FR" i="1" dirty="0" err="1" smtClean="0"/>
              <a:t>considered</a:t>
            </a:r>
            <a:r>
              <a:rPr lang="fr-FR" i="1" dirty="0" smtClean="0"/>
              <a:t> to </a:t>
            </a:r>
            <a:r>
              <a:rPr lang="fr-FR" i="1" dirty="0" err="1" smtClean="0"/>
              <a:t>be</a:t>
            </a:r>
            <a:r>
              <a:rPr lang="fr-FR" i="1" dirty="0" smtClean="0"/>
              <a:t> an </a:t>
            </a:r>
            <a:r>
              <a:rPr lang="fr-FR" i="1" dirty="0" err="1" smtClean="0"/>
              <a:t>event</a:t>
            </a:r>
            <a:endParaRPr lang="fr-FR" i="1" dirty="0"/>
          </a:p>
        </p:txBody>
      </p:sp>
      <p:sp>
        <p:nvSpPr>
          <p:cNvPr id="10" name="TextBox 9"/>
          <p:cNvSpPr txBox="1"/>
          <p:nvPr/>
        </p:nvSpPr>
        <p:spPr>
          <a:xfrm>
            <a:off x="1115616" y="4005064"/>
            <a:ext cx="6768752" cy="369332"/>
          </a:xfrm>
          <a:prstGeom prst="rect">
            <a:avLst/>
          </a:prstGeom>
          <a:noFill/>
        </p:spPr>
        <p:txBody>
          <a:bodyPr wrap="square" rtlCol="0">
            <a:spAutoFit/>
          </a:bodyPr>
          <a:lstStyle/>
          <a:p>
            <a:pPr marL="285750" indent="-285750">
              <a:buFont typeface="Wingdings" charset="2"/>
              <a:buChar char="Ø"/>
            </a:pPr>
            <a:r>
              <a:rPr lang="fr-FR" i="1" dirty="0" err="1" smtClean="0"/>
              <a:t>Define</a:t>
            </a:r>
            <a:r>
              <a:rPr lang="fr-FR" i="1" dirty="0" smtClean="0"/>
              <a:t> how and </a:t>
            </a:r>
            <a:r>
              <a:rPr lang="fr-FR" i="1" dirty="0" err="1" smtClean="0"/>
              <a:t>where</a:t>
            </a:r>
            <a:r>
              <a:rPr lang="fr-FR" i="1" dirty="0" smtClean="0"/>
              <a:t> the notifications </a:t>
            </a:r>
            <a:r>
              <a:rPr lang="fr-FR" i="1" dirty="0" err="1" smtClean="0"/>
              <a:t>will</a:t>
            </a:r>
            <a:r>
              <a:rPr lang="fr-FR" i="1" dirty="0" smtClean="0"/>
              <a:t> </a:t>
            </a:r>
            <a:r>
              <a:rPr lang="fr-FR" i="1" dirty="0" err="1" smtClean="0"/>
              <a:t>be</a:t>
            </a:r>
            <a:r>
              <a:rPr lang="fr-FR" i="1" dirty="0" smtClean="0"/>
              <a:t> sent </a:t>
            </a:r>
            <a:endParaRPr lang="fr-FR" i="1" dirty="0"/>
          </a:p>
        </p:txBody>
      </p:sp>
      <p:sp>
        <p:nvSpPr>
          <p:cNvPr id="11"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41</a:t>
            </a:fld>
            <a:endParaRPr lang="zh-TW" altLang="en-US"/>
          </a:p>
        </p:txBody>
      </p:sp>
    </p:spTree>
    <p:extLst>
      <p:ext uri="{BB962C8B-B14F-4D97-AF65-F5344CB8AC3E}">
        <p14:creationId xmlns:p14="http://schemas.microsoft.com/office/powerpoint/2010/main" val="3445741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692696"/>
            <a:ext cx="7859216" cy="1066130"/>
          </a:xfrm>
        </p:spPr>
        <p:txBody>
          <a:bodyPr/>
          <a:lstStyle/>
          <a:p>
            <a:r>
              <a:rPr lang="en-US" altLang="zh-TW" b="1" dirty="0">
                <a:ln w="10541" cmpd="sng">
                  <a:solidFill>
                    <a:schemeClr val="accent1">
                      <a:shade val="88000"/>
                      <a:satMod val="110000"/>
                    </a:schemeClr>
                  </a:solidFill>
                  <a:prstDash val="solid"/>
                </a:ln>
                <a:solidFill>
                  <a:srgbClr val="FF0000"/>
                </a:solidFill>
              </a:rPr>
              <a:t>PLAN</a:t>
            </a:r>
            <a:endParaRPr lang="zh-TW"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Box 3"/>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Chevron 4"/>
          <p:cNvSpPr/>
          <p:nvPr/>
        </p:nvSpPr>
        <p:spPr>
          <a:xfrm>
            <a:off x="3347864" y="1700808"/>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Installation</a:t>
            </a:r>
          </a:p>
          <a:p>
            <a:pPr algn="ctr"/>
            <a:endParaRPr lang="en-US" dirty="0">
              <a:solidFill>
                <a:schemeClr val="tx1"/>
              </a:solidFill>
            </a:endParaRPr>
          </a:p>
        </p:txBody>
      </p:sp>
      <p:sp>
        <p:nvSpPr>
          <p:cNvPr id="6" name="Chevron 5"/>
          <p:cNvSpPr/>
          <p:nvPr/>
        </p:nvSpPr>
        <p:spPr>
          <a:xfrm>
            <a:off x="3347864" y="2636912"/>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400" dirty="0" smtClean="0"/>
              <a:t>Configuration</a:t>
            </a:r>
            <a:endParaRPr lang="en-US" sz="2400" dirty="0"/>
          </a:p>
          <a:p>
            <a:pPr algn="ctr"/>
            <a:endParaRPr lang="en-SG" dirty="0"/>
          </a:p>
          <a:p>
            <a:pPr algn="ctr"/>
            <a:endParaRPr lang="en-US" dirty="0">
              <a:solidFill>
                <a:schemeClr val="tx1"/>
              </a:solidFill>
            </a:endParaRPr>
          </a:p>
        </p:txBody>
      </p:sp>
      <p:sp>
        <p:nvSpPr>
          <p:cNvPr id="7" name="Chevron 6"/>
          <p:cNvSpPr/>
          <p:nvPr/>
        </p:nvSpPr>
        <p:spPr>
          <a:xfrm>
            <a:off x="3347864" y="3645024"/>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Main View</a:t>
            </a:r>
            <a:endParaRPr lang="en-SG" sz="2400" dirty="0"/>
          </a:p>
          <a:p>
            <a:pPr algn="ctr"/>
            <a:endParaRPr lang="en-US" dirty="0">
              <a:solidFill>
                <a:schemeClr val="tx1"/>
              </a:solidFill>
            </a:endParaRPr>
          </a:p>
        </p:txBody>
      </p:sp>
      <p:sp>
        <p:nvSpPr>
          <p:cNvPr id="8" name="Chevron 7"/>
          <p:cNvSpPr/>
          <p:nvPr/>
        </p:nvSpPr>
        <p:spPr>
          <a:xfrm>
            <a:off x="3347864" y="4653136"/>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System Options</a:t>
            </a:r>
            <a:endParaRPr lang="en-SG" sz="2400" dirty="0"/>
          </a:p>
          <a:p>
            <a:pPr algn="ctr"/>
            <a:endParaRPr lang="en-US" dirty="0">
              <a:solidFill>
                <a:schemeClr val="tx1"/>
              </a:solidFill>
            </a:endParaRPr>
          </a:p>
        </p:txBody>
      </p:sp>
      <p:pic>
        <p:nvPicPr>
          <p:cNvPr id="9" name="Picture 2" descr="svr-800 side 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636912"/>
            <a:ext cx="1132710"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p:cNvSpPr txBox="1">
            <a:spLocks/>
          </p:cNvSpPr>
          <p:nvPr/>
        </p:nvSpPr>
        <p:spPr bwMode="auto">
          <a:xfrm>
            <a:off x="2051720" y="116632"/>
            <a:ext cx="6984776" cy="69331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eaLnBrk="1" fontAlgn="auto" hangingPunct="1">
              <a:spcAft>
                <a:spcPts val="0"/>
              </a:spcAft>
              <a:defRPr/>
            </a:pPr>
            <a:r>
              <a:rPr lang="en-US" altLang="zh-TW" b="1" dirty="0" smtClean="0">
                <a:effectLst>
                  <a:outerShdw blurRad="38100" dist="38100" dir="2700000" algn="tl">
                    <a:srgbClr val="C0C0C0"/>
                  </a:outerShdw>
                </a:effectLst>
                <a:latin typeface="Verdana" pitchFamily="34" charset="0"/>
              </a:rPr>
              <a:t>Training Course </a:t>
            </a:r>
            <a:r>
              <a:rPr lang="en-US" altLang="zh-TW" sz="4000" b="1" dirty="0" smtClean="0">
                <a:effectLst>
                  <a:outerShdw blurRad="38100" dist="38100" dir="2700000" algn="tl">
                    <a:srgbClr val="C0C0C0"/>
                  </a:outerShdw>
                </a:effectLst>
                <a:latin typeface="Verdana" pitchFamily="34" charset="0"/>
              </a:rPr>
              <a:t>SVR800</a:t>
            </a:r>
            <a:endParaRPr lang="zh-TW" altLang="en-US" sz="4000" dirty="0"/>
          </a:p>
        </p:txBody>
      </p:sp>
      <p:sp>
        <p:nvSpPr>
          <p:cNvPr id="3" name="Rounded Rectangular Callout 2"/>
          <p:cNvSpPr/>
          <p:nvPr/>
        </p:nvSpPr>
        <p:spPr>
          <a:xfrm>
            <a:off x="5724128" y="2492896"/>
            <a:ext cx="3275856" cy="3384376"/>
          </a:xfrm>
          <a:prstGeom prst="wedgeRoundRectCallout">
            <a:avLst>
              <a:gd name="adj1" fmla="val -57663"/>
              <a:gd name="adj2" fmla="val -30872"/>
              <a:gd name="adj3" fmla="val 16667"/>
            </a:avLst>
          </a:prstGeom>
          <a:gradFill flip="none" rotWithShape="1">
            <a:gsLst>
              <a:gs pos="0">
                <a:schemeClr val="accent2"/>
              </a:gs>
              <a:gs pos="100000">
                <a:srgbClr val="FFFFFF"/>
              </a:gs>
            </a:gsLst>
            <a:lin ang="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2" name="Chevron 11"/>
          <p:cNvSpPr/>
          <p:nvPr/>
        </p:nvSpPr>
        <p:spPr>
          <a:xfrm>
            <a:off x="6156176" y="2492896"/>
            <a:ext cx="2808312" cy="720080"/>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System Configuration</a:t>
            </a:r>
            <a:endParaRPr lang="en-US" sz="2200" dirty="0"/>
          </a:p>
          <a:p>
            <a:pPr algn="ctr"/>
            <a:endParaRPr lang="en-SG" dirty="0"/>
          </a:p>
          <a:p>
            <a:pPr algn="ctr"/>
            <a:endParaRPr lang="en-US" dirty="0">
              <a:solidFill>
                <a:schemeClr val="tx1"/>
              </a:solidFill>
            </a:endParaRPr>
          </a:p>
        </p:txBody>
      </p:sp>
      <p:sp>
        <p:nvSpPr>
          <p:cNvPr id="13" name="Chevron 12"/>
          <p:cNvSpPr/>
          <p:nvPr/>
        </p:nvSpPr>
        <p:spPr>
          <a:xfrm>
            <a:off x="6084168" y="3356992"/>
            <a:ext cx="2880320"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Channel Configuration</a:t>
            </a:r>
            <a:endParaRPr lang="en-US" sz="2200" dirty="0"/>
          </a:p>
          <a:p>
            <a:pPr algn="ctr"/>
            <a:endParaRPr lang="en-SG" dirty="0"/>
          </a:p>
          <a:p>
            <a:pPr algn="ctr"/>
            <a:endParaRPr lang="en-US" dirty="0">
              <a:solidFill>
                <a:schemeClr val="tx1"/>
              </a:solidFill>
            </a:endParaRPr>
          </a:p>
        </p:txBody>
      </p:sp>
      <p:sp>
        <p:nvSpPr>
          <p:cNvPr id="14" name="Chevron 13"/>
          <p:cNvSpPr/>
          <p:nvPr/>
        </p:nvSpPr>
        <p:spPr>
          <a:xfrm>
            <a:off x="6156176" y="4149080"/>
            <a:ext cx="2808312" cy="720080"/>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Event Configuration</a:t>
            </a:r>
            <a:endParaRPr lang="en-US" sz="2200" dirty="0"/>
          </a:p>
          <a:p>
            <a:pPr algn="ctr"/>
            <a:endParaRPr lang="en-SG" dirty="0"/>
          </a:p>
          <a:p>
            <a:pPr algn="ctr"/>
            <a:endParaRPr lang="en-US" dirty="0">
              <a:solidFill>
                <a:schemeClr val="tx1"/>
              </a:solidFill>
            </a:endParaRPr>
          </a:p>
        </p:txBody>
      </p:sp>
      <p:sp>
        <p:nvSpPr>
          <p:cNvPr id="15" name="Chevron 14"/>
          <p:cNvSpPr/>
          <p:nvPr/>
        </p:nvSpPr>
        <p:spPr>
          <a:xfrm>
            <a:off x="6228184" y="5013176"/>
            <a:ext cx="2808312" cy="720080"/>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Recording Configuration</a:t>
            </a:r>
            <a:endParaRPr lang="en-US" sz="2200" dirty="0"/>
          </a:p>
          <a:p>
            <a:pPr algn="ctr"/>
            <a:endParaRPr lang="en-SG" dirty="0"/>
          </a:p>
          <a:p>
            <a:pPr algn="ctr"/>
            <a:endParaRPr lang="en-US" dirty="0">
              <a:solidFill>
                <a:schemeClr val="tx1"/>
              </a:solidFill>
            </a:endParaRPr>
          </a:p>
        </p:txBody>
      </p:sp>
      <p:pic>
        <p:nvPicPr>
          <p:cNvPr id="18" name="Picture 2" descr="svr-800 side 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5301208"/>
            <a:ext cx="485447" cy="216024"/>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6"/>
          </p:nvPr>
        </p:nvSpPr>
        <p:spPr/>
        <p:txBody>
          <a:bodyPr/>
          <a:lstStyle/>
          <a:p>
            <a:pPr>
              <a:defRPr/>
            </a:pPr>
            <a:fld id="{0EB516E3-A9F6-410B-BE5E-1982A4D77EE6}" type="slidenum">
              <a:rPr lang="zh-TW" altLang="en-US" smtClean="0"/>
              <a:pPr>
                <a:defRPr/>
              </a:pPr>
              <a:t>42</a:t>
            </a:fld>
            <a:endParaRPr lang="zh-TW" altLang="en-US"/>
          </a:p>
        </p:txBody>
      </p:sp>
    </p:spTree>
    <p:extLst>
      <p:ext uri="{BB962C8B-B14F-4D97-AF65-F5344CB8AC3E}">
        <p14:creationId xmlns:p14="http://schemas.microsoft.com/office/powerpoint/2010/main" val="194166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9" name="Content Placeholder 2"/>
          <p:cNvSpPr>
            <a:spLocks noGrp="1"/>
          </p:cNvSpPr>
          <p:nvPr>
            <p:ph idx="1"/>
          </p:nvPr>
        </p:nvSpPr>
        <p:spPr>
          <a:xfrm>
            <a:off x="1259632" y="980728"/>
            <a:ext cx="8712968" cy="792088"/>
          </a:xfrm>
        </p:spPr>
        <p:txBody>
          <a:bodyPr/>
          <a:lstStyle/>
          <a:p>
            <a:pPr marL="0" indent="0">
              <a:buClr>
                <a:srgbClr val="C00000"/>
              </a:buClr>
              <a:buNone/>
            </a:pPr>
            <a:r>
              <a:rPr lang="en-US" sz="2400" b="1" dirty="0"/>
              <a:t>Recording Configuration</a:t>
            </a:r>
          </a:p>
          <a:p>
            <a:pPr marL="457200" indent="-457200">
              <a:buClr>
                <a:srgbClr val="C00000"/>
              </a:buClr>
              <a:buFont typeface="+mj-lt"/>
              <a:buAutoNum type="arabicPeriod"/>
            </a:pPr>
            <a:r>
              <a:rPr lang="en-US" sz="2000" u="sng" dirty="0" smtClean="0"/>
              <a:t>General Settings</a:t>
            </a:r>
            <a:endParaRPr lang="en-SG" u="sng" dirty="0"/>
          </a:p>
        </p:txBody>
      </p:sp>
      <p:pic>
        <p:nvPicPr>
          <p:cNvPr id="10" name="Picture 9" descr="image0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5" y="1844824"/>
            <a:ext cx="7078937" cy="3816424"/>
          </a:xfrm>
          <a:prstGeom prst="rect">
            <a:avLst/>
          </a:prstGeom>
          <a:ln>
            <a:solidFill>
              <a:schemeClr val="tx1"/>
            </a:solidFill>
          </a:ln>
        </p:spPr>
      </p:pic>
      <p:sp>
        <p:nvSpPr>
          <p:cNvPr id="11"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43</a:t>
            </a:fld>
            <a:endParaRPr lang="zh-TW" altLang="en-US"/>
          </a:p>
        </p:txBody>
      </p:sp>
    </p:spTree>
    <p:extLst>
      <p:ext uri="{BB962C8B-B14F-4D97-AF65-F5344CB8AC3E}">
        <p14:creationId xmlns:p14="http://schemas.microsoft.com/office/powerpoint/2010/main" val="24617222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Screen Shot 2014-03-05 at 11.41.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935428"/>
            <a:ext cx="8244408" cy="1637588"/>
          </a:xfrm>
          <a:prstGeom prst="rect">
            <a:avLst/>
          </a:prstGeom>
        </p:spPr>
      </p:pic>
      <p:sp>
        <p:nvSpPr>
          <p:cNvPr id="4" name="TextBox 3"/>
          <p:cNvSpPr txBox="1"/>
          <p:nvPr/>
        </p:nvSpPr>
        <p:spPr>
          <a:xfrm>
            <a:off x="827584" y="3861048"/>
            <a:ext cx="7272808" cy="1754327"/>
          </a:xfrm>
          <a:prstGeom prst="rect">
            <a:avLst/>
          </a:prstGeom>
          <a:noFill/>
        </p:spPr>
        <p:txBody>
          <a:bodyPr wrap="square" rtlCol="0">
            <a:spAutoFit/>
          </a:bodyPr>
          <a:lstStyle/>
          <a:p>
            <a:pPr marL="285750" indent="-285750">
              <a:buFont typeface="Wingdings" charset="2"/>
              <a:buChar char="Ø"/>
            </a:pPr>
            <a:r>
              <a:rPr lang="en-US" b="1" dirty="0"/>
              <a:t>“ </a:t>
            </a:r>
            <a:r>
              <a:rPr lang="fr-FR" b="1" dirty="0" err="1" smtClean="0"/>
              <a:t>Pre-Alarm</a:t>
            </a:r>
            <a:r>
              <a:rPr lang="en-US" b="1" dirty="0" smtClean="0"/>
              <a:t>” </a:t>
            </a:r>
            <a:r>
              <a:rPr lang="en-US" dirty="0"/>
              <a:t>time sets the NVR to record in advance when an event is triggered. </a:t>
            </a:r>
            <a:endParaRPr lang="en-US" dirty="0" smtClean="0"/>
          </a:p>
          <a:p>
            <a:pPr marL="285750" indent="-285750">
              <a:buFont typeface="Wingdings" charset="2"/>
              <a:buChar char="Ø"/>
            </a:pPr>
            <a:endParaRPr lang="en-US" dirty="0"/>
          </a:p>
          <a:p>
            <a:pPr marL="285750" indent="-285750">
              <a:buFont typeface="Wingdings" charset="2"/>
              <a:buChar char="Ø"/>
            </a:pPr>
            <a:r>
              <a:rPr lang="en-US" b="1" dirty="0" smtClean="0"/>
              <a:t>“Post-Alarm</a:t>
            </a:r>
            <a:r>
              <a:rPr lang="en-US" b="1" dirty="0"/>
              <a:t>” </a:t>
            </a:r>
            <a:r>
              <a:rPr lang="en-US" dirty="0"/>
              <a:t>time sets the NVR to continue recording for a period of time after an event trigger is finished. </a:t>
            </a:r>
          </a:p>
          <a:p>
            <a:pPr marL="285750" indent="-285750">
              <a:buFont typeface="Arial"/>
              <a:buChar char="•"/>
            </a:pPr>
            <a:endParaRPr lang="en-US" dirty="0"/>
          </a:p>
        </p:txBody>
      </p:sp>
      <p:sp>
        <p:nvSpPr>
          <p:cNvPr id="11"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12" name="Content Placeholder 2"/>
          <p:cNvSpPr>
            <a:spLocks noGrp="1"/>
          </p:cNvSpPr>
          <p:nvPr>
            <p:ph idx="1"/>
          </p:nvPr>
        </p:nvSpPr>
        <p:spPr>
          <a:xfrm>
            <a:off x="1259632" y="980728"/>
            <a:ext cx="8712968" cy="792088"/>
          </a:xfrm>
        </p:spPr>
        <p:txBody>
          <a:bodyPr/>
          <a:lstStyle/>
          <a:p>
            <a:pPr marL="0" indent="0">
              <a:buClr>
                <a:srgbClr val="C00000"/>
              </a:buClr>
              <a:buNone/>
            </a:pPr>
            <a:r>
              <a:rPr lang="en-US" sz="2400" b="1" dirty="0"/>
              <a:t>Recording Configuration</a:t>
            </a:r>
          </a:p>
          <a:p>
            <a:pPr marL="457200" indent="-457200">
              <a:buClr>
                <a:srgbClr val="C00000"/>
              </a:buClr>
              <a:buFont typeface="+mj-lt"/>
              <a:buAutoNum type="arabicPeriod"/>
            </a:pPr>
            <a:r>
              <a:rPr lang="en-US" sz="2000" u="sng" dirty="0" smtClean="0"/>
              <a:t>General Settings</a:t>
            </a:r>
            <a:endParaRPr lang="en-SG" u="sng" dirty="0"/>
          </a:p>
        </p:txBody>
      </p:sp>
      <p:sp>
        <p:nvSpPr>
          <p:cNvPr id="5" name="Slide Number Placeholder 4"/>
          <p:cNvSpPr>
            <a:spLocks noGrp="1"/>
          </p:cNvSpPr>
          <p:nvPr>
            <p:ph type="sldNum" sz="quarter" idx="12"/>
          </p:nvPr>
        </p:nvSpPr>
        <p:spPr/>
        <p:txBody>
          <a:bodyPr/>
          <a:lstStyle/>
          <a:p>
            <a:pPr>
              <a:defRPr/>
            </a:pPr>
            <a:fld id="{7B579C0B-DE95-402D-8A7F-AE829B77907F}" type="slidenum">
              <a:rPr lang="zh-TW" altLang="en-US" smtClean="0"/>
              <a:pPr>
                <a:defRPr/>
              </a:pPr>
              <a:t>44</a:t>
            </a:fld>
            <a:endParaRPr lang="zh-TW" altLang="en-US"/>
          </a:p>
        </p:txBody>
      </p:sp>
    </p:spTree>
    <p:extLst>
      <p:ext uri="{BB962C8B-B14F-4D97-AF65-F5344CB8AC3E}">
        <p14:creationId xmlns:p14="http://schemas.microsoft.com/office/powerpoint/2010/main" val="2584770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3" name="Picture 2" descr="Screen Shot 2014-03-05 at 11.41.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204864"/>
            <a:ext cx="7056784" cy="2767164"/>
          </a:xfrm>
          <a:prstGeom prst="rect">
            <a:avLst/>
          </a:prstGeom>
        </p:spPr>
      </p:pic>
      <p:sp>
        <p:nvSpPr>
          <p:cNvPr id="5" name="TextBox 4"/>
          <p:cNvSpPr txBox="1"/>
          <p:nvPr/>
        </p:nvSpPr>
        <p:spPr>
          <a:xfrm>
            <a:off x="1331640" y="5085184"/>
            <a:ext cx="6696744" cy="646331"/>
          </a:xfrm>
          <a:prstGeom prst="rect">
            <a:avLst/>
          </a:prstGeom>
          <a:noFill/>
        </p:spPr>
        <p:txBody>
          <a:bodyPr wrap="square" rtlCol="0">
            <a:spAutoFit/>
          </a:bodyPr>
          <a:lstStyle/>
          <a:p>
            <a:pPr marL="285750" indent="-285750">
              <a:buFont typeface="Wingdings" charset="2"/>
              <a:buChar char="Ø"/>
            </a:pPr>
            <a:r>
              <a:rPr lang="en-US" dirty="0" smtClean="0"/>
              <a:t>Set </a:t>
            </a:r>
            <a:r>
              <a:rPr lang="en-US" dirty="0"/>
              <a:t>different frame rate for different types of recording instead of recording at one frame rate </a:t>
            </a:r>
            <a:r>
              <a:rPr lang="en-US" dirty="0" smtClean="0"/>
              <a:t>only.</a:t>
            </a:r>
            <a:endParaRPr lang="fr-FR" dirty="0"/>
          </a:p>
        </p:txBody>
      </p:sp>
      <p:sp>
        <p:nvSpPr>
          <p:cNvPr id="11"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10" name="Content Placeholder 2"/>
          <p:cNvSpPr>
            <a:spLocks noGrp="1"/>
          </p:cNvSpPr>
          <p:nvPr>
            <p:ph idx="1"/>
          </p:nvPr>
        </p:nvSpPr>
        <p:spPr>
          <a:xfrm>
            <a:off x="1187624" y="1196752"/>
            <a:ext cx="8712968" cy="792088"/>
          </a:xfrm>
        </p:spPr>
        <p:txBody>
          <a:bodyPr/>
          <a:lstStyle/>
          <a:p>
            <a:pPr marL="0" indent="0">
              <a:buClr>
                <a:srgbClr val="C00000"/>
              </a:buClr>
              <a:buNone/>
            </a:pPr>
            <a:r>
              <a:rPr lang="en-US" sz="2400" b="1" dirty="0"/>
              <a:t>Recording Configuration</a:t>
            </a:r>
          </a:p>
          <a:p>
            <a:pPr marL="457200" indent="-457200">
              <a:buClr>
                <a:srgbClr val="C00000"/>
              </a:buClr>
              <a:buFont typeface="+mj-lt"/>
              <a:buAutoNum type="arabicPeriod"/>
            </a:pPr>
            <a:r>
              <a:rPr lang="en-US" sz="2000" u="sng" dirty="0" smtClean="0"/>
              <a:t>General Settings</a:t>
            </a:r>
            <a:endParaRPr lang="en-SG" u="sng" dirty="0"/>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45</a:t>
            </a:fld>
            <a:endParaRPr lang="zh-TW" altLang="en-US"/>
          </a:p>
        </p:txBody>
      </p:sp>
    </p:spTree>
    <p:extLst>
      <p:ext uri="{BB962C8B-B14F-4D97-AF65-F5344CB8AC3E}">
        <p14:creationId xmlns:p14="http://schemas.microsoft.com/office/powerpoint/2010/main" val="14965917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Screen Shot 2014-03-05 at 11.41.4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348880"/>
            <a:ext cx="7272808" cy="1180193"/>
          </a:xfrm>
          <a:prstGeom prst="rect">
            <a:avLst/>
          </a:prstGeom>
        </p:spPr>
      </p:pic>
      <p:sp>
        <p:nvSpPr>
          <p:cNvPr id="6" name="TextBox 5"/>
          <p:cNvSpPr txBox="1"/>
          <p:nvPr/>
        </p:nvSpPr>
        <p:spPr>
          <a:xfrm>
            <a:off x="1331640" y="4077072"/>
            <a:ext cx="6840760" cy="1754327"/>
          </a:xfrm>
          <a:prstGeom prst="rect">
            <a:avLst/>
          </a:prstGeom>
          <a:noFill/>
        </p:spPr>
        <p:txBody>
          <a:bodyPr wrap="square" rtlCol="0">
            <a:spAutoFit/>
          </a:bodyPr>
          <a:lstStyle/>
          <a:p>
            <a:pPr marL="285750" indent="-285750">
              <a:buFont typeface="Wingdings" charset="2"/>
              <a:buChar char="Ø"/>
            </a:pPr>
            <a:r>
              <a:rPr lang="fr-FR" dirty="0" err="1" smtClean="0"/>
              <a:t>Keep</a:t>
            </a:r>
            <a:r>
              <a:rPr lang="fr-FR" dirty="0" smtClean="0"/>
              <a:t> the </a:t>
            </a:r>
            <a:r>
              <a:rPr lang="fr-FR" dirty="0" err="1" smtClean="0"/>
              <a:t>previous</a:t>
            </a:r>
            <a:r>
              <a:rPr lang="fr-FR" dirty="0" smtClean="0"/>
              <a:t> </a:t>
            </a:r>
            <a:r>
              <a:rPr lang="fr-FR" dirty="0" err="1" smtClean="0"/>
              <a:t>recording</a:t>
            </a:r>
            <a:r>
              <a:rPr lang="fr-FR" dirty="0" smtClean="0"/>
              <a:t> for a </a:t>
            </a:r>
            <a:r>
              <a:rPr lang="fr-FR" dirty="0" err="1" smtClean="0"/>
              <a:t>number</a:t>
            </a:r>
            <a:r>
              <a:rPr lang="fr-FR" dirty="0" smtClean="0"/>
              <a:t> of </a:t>
            </a:r>
            <a:r>
              <a:rPr lang="fr-FR" dirty="0" err="1" smtClean="0"/>
              <a:t>days</a:t>
            </a:r>
            <a:r>
              <a:rPr lang="fr-FR" dirty="0" smtClean="0"/>
              <a:t>.</a:t>
            </a:r>
          </a:p>
          <a:p>
            <a:pPr marL="285750" indent="-285750">
              <a:buFont typeface="Wingdings" charset="2"/>
              <a:buChar char="Ø"/>
            </a:pPr>
            <a:r>
              <a:rPr lang="en-US" dirty="0"/>
              <a:t>If this option is enabled, once the hard drive is full, the </a:t>
            </a:r>
            <a:r>
              <a:rPr lang="en-US" b="1" dirty="0"/>
              <a:t>recycle</a:t>
            </a:r>
            <a:r>
              <a:rPr lang="en-US" dirty="0"/>
              <a:t> function will then start but it will ensure that the number of days of recording data defined here will stay in hard drive instead of wiping out 20GB of data at a time. </a:t>
            </a:r>
          </a:p>
          <a:p>
            <a:endParaRPr lang="fr-FR" dirty="0"/>
          </a:p>
        </p:txBody>
      </p:sp>
      <p:sp>
        <p:nvSpPr>
          <p:cNvPr id="12"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11" name="Content Placeholder 2"/>
          <p:cNvSpPr>
            <a:spLocks noGrp="1"/>
          </p:cNvSpPr>
          <p:nvPr>
            <p:ph idx="1"/>
          </p:nvPr>
        </p:nvSpPr>
        <p:spPr>
          <a:xfrm>
            <a:off x="1187624" y="1196752"/>
            <a:ext cx="8712968" cy="792088"/>
          </a:xfrm>
        </p:spPr>
        <p:txBody>
          <a:bodyPr/>
          <a:lstStyle/>
          <a:p>
            <a:pPr marL="0" indent="0">
              <a:buClr>
                <a:srgbClr val="C00000"/>
              </a:buClr>
              <a:buNone/>
            </a:pPr>
            <a:r>
              <a:rPr lang="en-US" sz="2400" b="1" dirty="0"/>
              <a:t>Recording Configuration</a:t>
            </a:r>
          </a:p>
          <a:p>
            <a:pPr marL="457200" indent="-457200">
              <a:buClr>
                <a:srgbClr val="C00000"/>
              </a:buClr>
              <a:buFont typeface="+mj-lt"/>
              <a:buAutoNum type="arabicPeriod"/>
            </a:pPr>
            <a:r>
              <a:rPr lang="en-US" sz="2000" u="sng" dirty="0" smtClean="0"/>
              <a:t>General Settings</a:t>
            </a:r>
            <a:endParaRPr lang="en-SG" u="sng" dirty="0"/>
          </a:p>
        </p:txBody>
      </p:sp>
      <p:sp>
        <p:nvSpPr>
          <p:cNvPr id="5" name="Slide Number Placeholder 4"/>
          <p:cNvSpPr>
            <a:spLocks noGrp="1"/>
          </p:cNvSpPr>
          <p:nvPr>
            <p:ph type="sldNum" sz="quarter" idx="12"/>
          </p:nvPr>
        </p:nvSpPr>
        <p:spPr/>
        <p:txBody>
          <a:bodyPr/>
          <a:lstStyle/>
          <a:p>
            <a:pPr>
              <a:defRPr/>
            </a:pPr>
            <a:fld id="{7B579C0B-DE95-402D-8A7F-AE829B77907F}" type="slidenum">
              <a:rPr lang="zh-TW" altLang="en-US" smtClean="0"/>
              <a:pPr>
                <a:defRPr/>
              </a:pPr>
              <a:t>46</a:t>
            </a:fld>
            <a:endParaRPr lang="zh-TW" altLang="en-US"/>
          </a:p>
        </p:txBody>
      </p:sp>
    </p:spTree>
    <p:extLst>
      <p:ext uri="{BB962C8B-B14F-4D97-AF65-F5344CB8AC3E}">
        <p14:creationId xmlns:p14="http://schemas.microsoft.com/office/powerpoint/2010/main" val="3702791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Screen Shot 2014-03-05 at 11.41.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4581128"/>
            <a:ext cx="7429302" cy="1512168"/>
          </a:xfrm>
          <a:prstGeom prst="rect">
            <a:avLst/>
          </a:prstGeom>
        </p:spPr>
      </p:pic>
      <p:pic>
        <p:nvPicPr>
          <p:cNvPr id="3" name="Picture 2" descr="Screen Shot 2014-03-05 at 11.41.5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2132856"/>
            <a:ext cx="7128792" cy="2108924"/>
          </a:xfrm>
          <a:prstGeom prst="rect">
            <a:avLst/>
          </a:prstGeom>
        </p:spPr>
      </p:pic>
      <p:sp>
        <p:nvSpPr>
          <p:cNvPr id="4" name="TextBox 3"/>
          <p:cNvSpPr txBox="1"/>
          <p:nvPr/>
        </p:nvSpPr>
        <p:spPr>
          <a:xfrm>
            <a:off x="1403648" y="1772816"/>
            <a:ext cx="5976664" cy="369332"/>
          </a:xfrm>
          <a:prstGeom prst="rect">
            <a:avLst/>
          </a:prstGeom>
          <a:noFill/>
        </p:spPr>
        <p:txBody>
          <a:bodyPr wrap="square" rtlCol="0">
            <a:spAutoFit/>
          </a:bodyPr>
          <a:lstStyle/>
          <a:p>
            <a:pPr marL="285750" indent="-285750">
              <a:buFont typeface="Wingdings" charset="2"/>
              <a:buChar char="Ø"/>
            </a:pPr>
            <a:r>
              <a:rPr lang="fr-FR" i="1" dirty="0" err="1" smtClean="0"/>
              <a:t>Define</a:t>
            </a:r>
            <a:r>
              <a:rPr lang="fr-FR" i="1" dirty="0" smtClean="0"/>
              <a:t> the type of </a:t>
            </a:r>
            <a:r>
              <a:rPr lang="fr-FR" i="1" dirty="0" err="1" smtClean="0"/>
              <a:t>recording</a:t>
            </a:r>
            <a:endParaRPr lang="fr-FR" i="1" dirty="0"/>
          </a:p>
        </p:txBody>
      </p:sp>
      <p:sp>
        <p:nvSpPr>
          <p:cNvPr id="6" name="TextBox 5"/>
          <p:cNvSpPr txBox="1"/>
          <p:nvPr/>
        </p:nvSpPr>
        <p:spPr>
          <a:xfrm>
            <a:off x="1475656" y="4221088"/>
            <a:ext cx="6120680" cy="369332"/>
          </a:xfrm>
          <a:prstGeom prst="rect">
            <a:avLst/>
          </a:prstGeom>
          <a:noFill/>
        </p:spPr>
        <p:txBody>
          <a:bodyPr wrap="square" rtlCol="0">
            <a:spAutoFit/>
          </a:bodyPr>
          <a:lstStyle/>
          <a:p>
            <a:pPr marL="285750" indent="-285750">
              <a:buFont typeface="Wingdings" charset="2"/>
              <a:buChar char="Ø"/>
            </a:pPr>
            <a:r>
              <a:rPr lang="fr-FR" dirty="0" err="1" smtClean="0"/>
              <a:t>Enable</a:t>
            </a:r>
            <a:r>
              <a:rPr lang="fr-FR" dirty="0" smtClean="0"/>
              <a:t>/</a:t>
            </a:r>
            <a:r>
              <a:rPr lang="fr-FR" dirty="0" err="1" smtClean="0"/>
              <a:t>disable</a:t>
            </a:r>
            <a:r>
              <a:rPr lang="fr-FR" dirty="0" smtClean="0"/>
              <a:t> audio </a:t>
            </a:r>
            <a:r>
              <a:rPr lang="fr-FR" dirty="0" err="1" smtClean="0"/>
              <a:t>recording</a:t>
            </a:r>
            <a:r>
              <a:rPr lang="fr-FR" dirty="0" smtClean="0"/>
              <a:t> on </a:t>
            </a:r>
            <a:r>
              <a:rPr lang="en-US" dirty="0" smtClean="0"/>
              <a:t>recorded</a:t>
            </a:r>
            <a:r>
              <a:rPr lang="fr-FR" dirty="0" smtClean="0"/>
              <a:t> </a:t>
            </a:r>
            <a:r>
              <a:rPr lang="fr-FR" dirty="0" err="1" smtClean="0"/>
              <a:t>videos</a:t>
            </a:r>
            <a:endParaRPr lang="fr-FR" dirty="0"/>
          </a:p>
        </p:txBody>
      </p:sp>
      <p:sp>
        <p:nvSpPr>
          <p:cNvPr id="11"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10" name="Content Placeholder 2"/>
          <p:cNvSpPr>
            <a:spLocks noGrp="1"/>
          </p:cNvSpPr>
          <p:nvPr>
            <p:ph idx="1"/>
          </p:nvPr>
        </p:nvSpPr>
        <p:spPr>
          <a:xfrm>
            <a:off x="1187624" y="1052736"/>
            <a:ext cx="8712968" cy="792088"/>
          </a:xfrm>
        </p:spPr>
        <p:txBody>
          <a:bodyPr/>
          <a:lstStyle/>
          <a:p>
            <a:pPr marL="0" indent="0">
              <a:buClr>
                <a:srgbClr val="C00000"/>
              </a:buClr>
              <a:buNone/>
            </a:pPr>
            <a:r>
              <a:rPr lang="en-US" sz="2400" b="1" dirty="0"/>
              <a:t>Recording Configuration</a:t>
            </a:r>
          </a:p>
          <a:p>
            <a:pPr marL="457200" indent="-457200">
              <a:buClr>
                <a:srgbClr val="C00000"/>
              </a:buClr>
              <a:buFont typeface="+mj-lt"/>
              <a:buAutoNum type="arabicPeriod"/>
            </a:pPr>
            <a:r>
              <a:rPr lang="en-US" sz="2000" u="sng" dirty="0" smtClean="0"/>
              <a:t>General Settings</a:t>
            </a:r>
            <a:endParaRPr lang="en-SG" u="sng" dirty="0"/>
          </a:p>
        </p:txBody>
      </p:sp>
      <p:sp>
        <p:nvSpPr>
          <p:cNvPr id="7" name="Slide Number Placeholder 6"/>
          <p:cNvSpPr>
            <a:spLocks noGrp="1"/>
          </p:cNvSpPr>
          <p:nvPr>
            <p:ph type="sldNum" sz="quarter" idx="12"/>
          </p:nvPr>
        </p:nvSpPr>
        <p:spPr/>
        <p:txBody>
          <a:bodyPr/>
          <a:lstStyle/>
          <a:p>
            <a:pPr>
              <a:defRPr/>
            </a:pPr>
            <a:fld id="{7B579C0B-DE95-402D-8A7F-AE829B77907F}" type="slidenum">
              <a:rPr lang="zh-TW" altLang="en-US" smtClean="0"/>
              <a:pPr>
                <a:defRPr/>
              </a:pPr>
              <a:t>47</a:t>
            </a:fld>
            <a:endParaRPr lang="zh-TW" altLang="en-US"/>
          </a:p>
        </p:txBody>
      </p:sp>
    </p:spTree>
    <p:extLst>
      <p:ext uri="{BB962C8B-B14F-4D97-AF65-F5344CB8AC3E}">
        <p14:creationId xmlns:p14="http://schemas.microsoft.com/office/powerpoint/2010/main" val="37027913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00" y="1196752"/>
            <a:ext cx="8686800" cy="792088"/>
          </a:xfrm>
        </p:spPr>
        <p:txBody>
          <a:bodyPr/>
          <a:lstStyle/>
          <a:p>
            <a:pPr marL="0" indent="0">
              <a:buClr>
                <a:srgbClr val="C00000"/>
              </a:buClr>
              <a:buNone/>
            </a:pPr>
            <a:r>
              <a:rPr lang="en-US" sz="2400" b="1" dirty="0"/>
              <a:t>Recording Configuration</a:t>
            </a:r>
          </a:p>
          <a:p>
            <a:pPr marL="457200" indent="-457200">
              <a:buClr>
                <a:srgbClr val="C00000"/>
              </a:buClr>
              <a:buFont typeface="+mj-lt"/>
              <a:buAutoNum type="arabicPeriod" startAt="2"/>
            </a:pPr>
            <a:r>
              <a:rPr lang="en-US" sz="2000" u="sng" dirty="0" smtClean="0"/>
              <a:t>Schedule recording Settings</a:t>
            </a:r>
          </a:p>
          <a:p>
            <a:pPr marL="0" indent="0">
              <a:buClr>
                <a:srgbClr val="C00000"/>
              </a:buClr>
              <a:buNone/>
            </a:pPr>
            <a:r>
              <a:rPr lang="en-US" sz="2000" dirty="0" smtClean="0"/>
              <a:t>    </a:t>
            </a:r>
            <a:r>
              <a:rPr lang="en-US" sz="2000" dirty="0"/>
              <a:t> </a:t>
            </a:r>
            <a:r>
              <a:rPr lang="en-US" sz="2000" dirty="0" smtClean="0"/>
              <a:t> </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4" name="Picture 3" descr="Recordingsettingperio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420888"/>
            <a:ext cx="6984776" cy="3624524"/>
          </a:xfrm>
          <a:prstGeom prst="rect">
            <a:avLst/>
          </a:prstGeom>
        </p:spPr>
      </p:pic>
      <p:sp>
        <p:nvSpPr>
          <p:cNvPr id="9" name="TextBox 8"/>
          <p:cNvSpPr txBox="1"/>
          <p:nvPr/>
        </p:nvSpPr>
        <p:spPr>
          <a:xfrm>
            <a:off x="1331640" y="1988840"/>
            <a:ext cx="7200800" cy="369332"/>
          </a:xfrm>
          <a:prstGeom prst="rect">
            <a:avLst/>
          </a:prstGeom>
          <a:noFill/>
        </p:spPr>
        <p:txBody>
          <a:bodyPr wrap="square" rtlCol="0">
            <a:spAutoFit/>
          </a:bodyPr>
          <a:lstStyle/>
          <a:p>
            <a:pPr marL="285750" indent="-285750">
              <a:buFont typeface="Wingdings" charset="2"/>
              <a:buChar char="Ø"/>
            </a:pPr>
            <a:r>
              <a:rPr lang="fr-FR" i="1" dirty="0" err="1" smtClean="0"/>
              <a:t>Define</a:t>
            </a:r>
            <a:r>
              <a:rPr lang="fr-FR" i="1" dirty="0" smtClean="0"/>
              <a:t> the time range of the </a:t>
            </a:r>
            <a:r>
              <a:rPr lang="fr-FR" i="1" dirty="0" err="1" smtClean="0"/>
              <a:t>schedule</a:t>
            </a:r>
            <a:r>
              <a:rPr lang="fr-FR" i="1" dirty="0" smtClean="0"/>
              <a:t> </a:t>
            </a:r>
            <a:r>
              <a:rPr lang="fr-FR" i="1" dirty="0" err="1" smtClean="0"/>
              <a:t>recording</a:t>
            </a:r>
            <a:r>
              <a:rPr lang="fr-FR" i="1" dirty="0" smtClean="0"/>
              <a:t> for </a:t>
            </a:r>
            <a:r>
              <a:rPr lang="fr-FR" i="1" dirty="0" err="1" smtClean="0"/>
              <a:t>each</a:t>
            </a:r>
            <a:r>
              <a:rPr lang="fr-FR" i="1" dirty="0" smtClean="0"/>
              <a:t> </a:t>
            </a:r>
            <a:r>
              <a:rPr lang="fr-FR" i="1" dirty="0" err="1" smtClean="0"/>
              <a:t>channel</a:t>
            </a:r>
            <a:endParaRPr lang="fr-FR" i="1" dirty="0"/>
          </a:p>
        </p:txBody>
      </p:sp>
      <p:cxnSp>
        <p:nvCxnSpPr>
          <p:cNvPr id="11" name="Straight Arrow Connector 10"/>
          <p:cNvCxnSpPr/>
          <p:nvPr/>
        </p:nvCxnSpPr>
        <p:spPr>
          <a:xfrm flipH="1">
            <a:off x="4644008" y="3284984"/>
            <a:ext cx="36004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220072" y="3068960"/>
            <a:ext cx="2664296" cy="369332"/>
          </a:xfrm>
          <a:prstGeom prst="rect">
            <a:avLst/>
          </a:prstGeom>
          <a:noFill/>
        </p:spPr>
        <p:txBody>
          <a:bodyPr wrap="square" rtlCol="0">
            <a:spAutoFit/>
          </a:bodyPr>
          <a:lstStyle/>
          <a:p>
            <a:r>
              <a:rPr lang="fr-FR" dirty="0" err="1" smtClean="0">
                <a:solidFill>
                  <a:srgbClr val="FF0000"/>
                </a:solidFill>
              </a:rPr>
              <a:t>Choose</a:t>
            </a:r>
            <a:r>
              <a:rPr lang="fr-FR" dirty="0" smtClean="0">
                <a:solidFill>
                  <a:srgbClr val="FF0000"/>
                </a:solidFill>
              </a:rPr>
              <a:t> a </a:t>
            </a:r>
            <a:r>
              <a:rPr lang="fr-FR" dirty="0" err="1" smtClean="0">
                <a:solidFill>
                  <a:srgbClr val="FF0000"/>
                </a:solidFill>
              </a:rPr>
              <a:t>channel</a:t>
            </a:r>
            <a:endParaRPr lang="fr-FR" dirty="0">
              <a:solidFill>
                <a:srgbClr val="FF0000"/>
              </a:solidFill>
            </a:endParaRPr>
          </a:p>
        </p:txBody>
      </p:sp>
      <p:sp>
        <p:nvSpPr>
          <p:cNvPr id="13" name="Oval 12"/>
          <p:cNvSpPr/>
          <p:nvPr/>
        </p:nvSpPr>
        <p:spPr>
          <a:xfrm>
            <a:off x="7303492" y="3861048"/>
            <a:ext cx="1733004" cy="3600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Configuration a</a:t>
            </a:r>
            <a:endParaRPr lang="fr-FR" sz="1400" dirty="0"/>
          </a:p>
        </p:txBody>
      </p:sp>
      <p:sp>
        <p:nvSpPr>
          <p:cNvPr id="14" name="Oval 13"/>
          <p:cNvSpPr/>
          <p:nvPr/>
        </p:nvSpPr>
        <p:spPr>
          <a:xfrm>
            <a:off x="7265392" y="4869160"/>
            <a:ext cx="1771104" cy="3600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Configuration b</a:t>
            </a:r>
            <a:endParaRPr lang="fr-FR" sz="1400" dirty="0"/>
          </a:p>
        </p:txBody>
      </p:sp>
      <p:sp>
        <p:nvSpPr>
          <p:cNvPr id="15" name="TextBox 14"/>
          <p:cNvSpPr txBox="1"/>
          <p:nvPr/>
        </p:nvSpPr>
        <p:spPr>
          <a:xfrm>
            <a:off x="7668344" y="4437112"/>
            <a:ext cx="504056" cy="369332"/>
          </a:xfrm>
          <a:prstGeom prst="rect">
            <a:avLst/>
          </a:prstGeom>
          <a:noFill/>
        </p:spPr>
        <p:txBody>
          <a:bodyPr wrap="square" rtlCol="0">
            <a:spAutoFit/>
          </a:bodyPr>
          <a:lstStyle/>
          <a:p>
            <a:r>
              <a:rPr lang="fr-FR" dirty="0" smtClean="0"/>
              <a:t>or</a:t>
            </a:r>
            <a:endParaRPr lang="fr-FR" dirty="0"/>
          </a:p>
        </p:txBody>
      </p:sp>
      <p:cxnSp>
        <p:nvCxnSpPr>
          <p:cNvPr id="16" name="Straight Arrow Connector 15"/>
          <p:cNvCxnSpPr/>
          <p:nvPr/>
        </p:nvCxnSpPr>
        <p:spPr>
          <a:xfrm flipH="1" flipV="1">
            <a:off x="7236296" y="3717032"/>
            <a:ext cx="432048" cy="144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7164288" y="4653136"/>
            <a:ext cx="288032" cy="2160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10" name="Slide Number Placeholder 9"/>
          <p:cNvSpPr>
            <a:spLocks noGrp="1"/>
          </p:cNvSpPr>
          <p:nvPr>
            <p:ph type="sldNum" sz="quarter" idx="12"/>
          </p:nvPr>
        </p:nvSpPr>
        <p:spPr/>
        <p:txBody>
          <a:bodyPr/>
          <a:lstStyle/>
          <a:p>
            <a:pPr>
              <a:defRPr/>
            </a:pPr>
            <a:fld id="{7B579C0B-DE95-402D-8A7F-AE829B77907F}" type="slidenum">
              <a:rPr lang="zh-TW" altLang="en-US" smtClean="0"/>
              <a:pPr>
                <a:defRPr/>
              </a:pPr>
              <a:t>48</a:t>
            </a:fld>
            <a:endParaRPr lang="zh-TW" altLang="en-US"/>
          </a:p>
        </p:txBody>
      </p:sp>
    </p:spTree>
    <p:extLst>
      <p:ext uri="{BB962C8B-B14F-4D97-AF65-F5344CB8AC3E}">
        <p14:creationId xmlns:p14="http://schemas.microsoft.com/office/powerpoint/2010/main" val="4870321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9" name="TextBox 8"/>
          <p:cNvSpPr txBox="1"/>
          <p:nvPr/>
        </p:nvSpPr>
        <p:spPr>
          <a:xfrm>
            <a:off x="1331640" y="1988840"/>
            <a:ext cx="7200800" cy="369332"/>
          </a:xfrm>
          <a:prstGeom prst="rect">
            <a:avLst/>
          </a:prstGeom>
          <a:noFill/>
        </p:spPr>
        <p:txBody>
          <a:bodyPr wrap="square" rtlCol="0">
            <a:spAutoFit/>
          </a:bodyPr>
          <a:lstStyle/>
          <a:p>
            <a:pPr marL="285750" indent="-285750">
              <a:buFont typeface="Wingdings" charset="2"/>
              <a:buChar char="Ø"/>
            </a:pPr>
            <a:r>
              <a:rPr lang="fr-FR" i="1" dirty="0" err="1" smtClean="0"/>
              <a:t>Define</a:t>
            </a:r>
            <a:r>
              <a:rPr lang="fr-FR" i="1" dirty="0" smtClean="0"/>
              <a:t> the time range of the </a:t>
            </a:r>
            <a:r>
              <a:rPr lang="fr-FR" i="1" dirty="0" err="1" smtClean="0"/>
              <a:t>schedule</a:t>
            </a:r>
            <a:r>
              <a:rPr lang="fr-FR" i="1" dirty="0" smtClean="0"/>
              <a:t> </a:t>
            </a:r>
            <a:r>
              <a:rPr lang="fr-FR" i="1" dirty="0" err="1" smtClean="0"/>
              <a:t>recording</a:t>
            </a:r>
            <a:r>
              <a:rPr lang="fr-FR" i="1" dirty="0" smtClean="0"/>
              <a:t> for </a:t>
            </a:r>
            <a:r>
              <a:rPr lang="fr-FR" i="1" dirty="0" err="1" smtClean="0"/>
              <a:t>each</a:t>
            </a:r>
            <a:r>
              <a:rPr lang="fr-FR" i="1" dirty="0" smtClean="0"/>
              <a:t> </a:t>
            </a:r>
            <a:r>
              <a:rPr lang="fr-FR" i="1" dirty="0" err="1" smtClean="0"/>
              <a:t>channel</a:t>
            </a:r>
            <a:endParaRPr lang="fr-FR" i="1" dirty="0"/>
          </a:p>
        </p:txBody>
      </p:sp>
      <p:pic>
        <p:nvPicPr>
          <p:cNvPr id="2" name="Picture 1" descr="Screen Shot 2014-03-05 at 1.37.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3933056"/>
            <a:ext cx="6264696" cy="1729091"/>
          </a:xfrm>
          <a:prstGeom prst="rect">
            <a:avLst/>
          </a:prstGeom>
        </p:spPr>
      </p:pic>
      <p:sp>
        <p:nvSpPr>
          <p:cNvPr id="4" name="TextBox 3"/>
          <p:cNvSpPr txBox="1"/>
          <p:nvPr/>
        </p:nvSpPr>
        <p:spPr>
          <a:xfrm>
            <a:off x="1475656" y="2348880"/>
            <a:ext cx="5112568" cy="369332"/>
          </a:xfrm>
          <a:prstGeom prst="rect">
            <a:avLst/>
          </a:prstGeom>
          <a:noFill/>
        </p:spPr>
        <p:txBody>
          <a:bodyPr wrap="square" rtlCol="0">
            <a:spAutoFit/>
          </a:bodyPr>
          <a:lstStyle/>
          <a:p>
            <a:r>
              <a:rPr lang="fr-FR" b="1" dirty="0" smtClean="0">
                <a:solidFill>
                  <a:srgbClr val="FF0000"/>
                </a:solidFill>
              </a:rPr>
              <a:t>Configuration a: </a:t>
            </a:r>
            <a:r>
              <a:rPr lang="fr-FR" b="1" dirty="0" smtClean="0"/>
              <a:t>Schedule table</a:t>
            </a:r>
            <a:endParaRPr lang="fr-FR" b="1" dirty="0"/>
          </a:p>
        </p:txBody>
      </p:sp>
      <p:sp>
        <p:nvSpPr>
          <p:cNvPr id="5" name="Rectangle 4"/>
          <p:cNvSpPr/>
          <p:nvPr/>
        </p:nvSpPr>
        <p:spPr>
          <a:xfrm>
            <a:off x="1403648" y="5517232"/>
            <a:ext cx="6408712" cy="461665"/>
          </a:xfrm>
          <a:prstGeom prst="rect">
            <a:avLst/>
          </a:prstGeom>
        </p:spPr>
        <p:txBody>
          <a:bodyPr wrap="square">
            <a:spAutoFit/>
          </a:bodyPr>
          <a:lstStyle/>
          <a:p>
            <a:r>
              <a:rPr lang="en-US" b="1" i="1" baseline="30000" dirty="0" smtClean="0"/>
              <a:t>P.S Each </a:t>
            </a:r>
            <a:r>
              <a:rPr lang="en-US" b="1" i="1" baseline="30000" dirty="0"/>
              <a:t>cell box represents 15 minutes of time. Click one or more boxes to omit consecutive recording.</a:t>
            </a:r>
            <a:endParaRPr lang="fr-FR" b="1" dirty="0"/>
          </a:p>
        </p:txBody>
      </p:sp>
      <p:sp>
        <p:nvSpPr>
          <p:cNvPr id="6" name="TextBox 5"/>
          <p:cNvSpPr txBox="1"/>
          <p:nvPr/>
        </p:nvSpPr>
        <p:spPr>
          <a:xfrm>
            <a:off x="1331640" y="2708920"/>
            <a:ext cx="6480720" cy="1323439"/>
          </a:xfrm>
          <a:prstGeom prst="rect">
            <a:avLst/>
          </a:prstGeom>
          <a:noFill/>
          <a:ln>
            <a:solidFill>
              <a:schemeClr val="tx1"/>
            </a:solidFill>
          </a:ln>
        </p:spPr>
        <p:txBody>
          <a:bodyPr wrap="square" rtlCol="0">
            <a:spAutoFit/>
          </a:bodyPr>
          <a:lstStyle/>
          <a:p>
            <a:r>
              <a:rPr lang="fr-FR" sz="1600" dirty="0" err="1"/>
              <a:t>Choose</a:t>
            </a:r>
            <a:r>
              <a:rPr lang="fr-FR" sz="1600" dirty="0"/>
              <a:t> first the </a:t>
            </a:r>
            <a:r>
              <a:rPr lang="fr-FR" sz="1600" dirty="0" err="1"/>
              <a:t>channel</a:t>
            </a:r>
            <a:r>
              <a:rPr lang="fr-FR" sz="1600" dirty="0"/>
              <a:t> </a:t>
            </a:r>
            <a:r>
              <a:rPr lang="fr-FR" sz="1600" dirty="0" err="1"/>
              <a:t>then</a:t>
            </a:r>
            <a:r>
              <a:rPr lang="fr-FR" sz="1600" dirty="0"/>
              <a:t> select the </a:t>
            </a:r>
            <a:r>
              <a:rPr lang="fr-FR" sz="1600" dirty="0" err="1"/>
              <a:t>prefered</a:t>
            </a:r>
            <a:r>
              <a:rPr lang="fr-FR" sz="1600" dirty="0"/>
              <a:t> time slot </a:t>
            </a:r>
            <a:r>
              <a:rPr lang="fr-FR" sz="1600" dirty="0" smtClean="0"/>
              <a:t>.</a:t>
            </a:r>
          </a:p>
          <a:p>
            <a:endParaRPr lang="fr-FR" sz="1600" dirty="0"/>
          </a:p>
          <a:p>
            <a:r>
              <a:rPr lang="fr-FR" sz="1600" dirty="0"/>
              <a:t>Click on the time slot </a:t>
            </a:r>
            <a:r>
              <a:rPr lang="fr-FR" sz="1600" dirty="0" err="1"/>
              <a:t>then</a:t>
            </a:r>
            <a:r>
              <a:rPr lang="fr-FR" sz="1600" dirty="0"/>
              <a:t> </a:t>
            </a:r>
            <a:r>
              <a:rPr lang="fr-FR" sz="1600" dirty="0" err="1"/>
              <a:t>slide</a:t>
            </a:r>
            <a:r>
              <a:rPr lang="fr-FR" sz="1600" dirty="0"/>
              <a:t> the </a:t>
            </a:r>
            <a:r>
              <a:rPr lang="fr-FR" sz="1600" dirty="0" err="1" smtClean="0"/>
              <a:t>cursor</a:t>
            </a:r>
            <a:r>
              <a:rPr lang="fr-FR" sz="1600" dirty="0"/>
              <a:t> </a:t>
            </a:r>
            <a:r>
              <a:rPr lang="fr-FR" sz="1600" dirty="0" smtClean="0"/>
              <a:t>:</a:t>
            </a:r>
          </a:p>
          <a:p>
            <a:pPr marL="0" lvl="2" indent="-457200">
              <a:buFont typeface="Courier New"/>
              <a:buChar char="o"/>
            </a:pPr>
            <a:r>
              <a:rPr lang="en-US" sz="1600" dirty="0" smtClean="0"/>
              <a:t>H</a:t>
            </a:r>
            <a:r>
              <a:rPr lang="fr-FR" sz="1600" dirty="0" err="1" smtClean="0"/>
              <a:t>orizontaly</a:t>
            </a:r>
            <a:r>
              <a:rPr lang="fr-FR" sz="1600" dirty="0" smtClean="0"/>
              <a:t> </a:t>
            </a:r>
            <a:r>
              <a:rPr lang="fr-FR" sz="1600" dirty="0"/>
              <a:t>to </a:t>
            </a:r>
            <a:r>
              <a:rPr lang="fr-FR" sz="1600" dirty="0" err="1" smtClean="0"/>
              <a:t>choose</a:t>
            </a:r>
            <a:r>
              <a:rPr lang="fr-FR" sz="1600" dirty="0" smtClean="0"/>
              <a:t> </a:t>
            </a:r>
            <a:r>
              <a:rPr lang="fr-FR" sz="1600" dirty="0"/>
              <a:t>the </a:t>
            </a:r>
            <a:r>
              <a:rPr lang="fr-FR" sz="1600" dirty="0" err="1"/>
              <a:t>recording</a:t>
            </a:r>
            <a:r>
              <a:rPr lang="fr-FR" sz="1600" dirty="0"/>
              <a:t> </a:t>
            </a:r>
            <a:r>
              <a:rPr lang="fr-FR" sz="1600" dirty="0" err="1"/>
              <a:t>hours</a:t>
            </a:r>
            <a:endParaRPr lang="fr-FR" sz="1600" dirty="0"/>
          </a:p>
          <a:p>
            <a:pPr marL="285750" lvl="2" indent="-285750">
              <a:buFont typeface="Courier New"/>
              <a:buChar char="o"/>
            </a:pPr>
            <a:r>
              <a:rPr lang="fr-FR" sz="1600" dirty="0" smtClean="0"/>
              <a:t>   </a:t>
            </a:r>
            <a:r>
              <a:rPr lang="fr-FR" sz="1600" dirty="0" err="1" smtClean="0"/>
              <a:t>Verticaly</a:t>
            </a:r>
            <a:r>
              <a:rPr lang="fr-FR" sz="1600" dirty="0" smtClean="0"/>
              <a:t> </a:t>
            </a:r>
            <a:r>
              <a:rPr lang="fr-FR" sz="1600" dirty="0"/>
              <a:t>to </a:t>
            </a:r>
            <a:r>
              <a:rPr lang="fr-FR" sz="1600" dirty="0" err="1" smtClean="0"/>
              <a:t>choose</a:t>
            </a:r>
            <a:r>
              <a:rPr lang="fr-FR" sz="1600" dirty="0" smtClean="0"/>
              <a:t> </a:t>
            </a:r>
            <a:r>
              <a:rPr lang="fr-FR" sz="1600" dirty="0"/>
              <a:t>the </a:t>
            </a:r>
            <a:r>
              <a:rPr lang="fr-FR" sz="1600" dirty="0" err="1"/>
              <a:t>recording</a:t>
            </a:r>
            <a:r>
              <a:rPr lang="fr-FR" sz="1600" dirty="0"/>
              <a:t> </a:t>
            </a:r>
            <a:r>
              <a:rPr lang="fr-FR" sz="1600" dirty="0" err="1"/>
              <a:t>days</a:t>
            </a:r>
            <a:endParaRPr lang="fr-FR" sz="1600" dirty="0"/>
          </a:p>
        </p:txBody>
      </p:sp>
      <p:sp>
        <p:nvSpPr>
          <p:cNvPr id="10" name="標題 1"/>
          <p:cNvSpPr txBox="1">
            <a:spLocks/>
          </p:cNvSpPr>
          <p:nvPr/>
        </p:nvSpPr>
        <p:spPr bwMode="auto">
          <a:xfrm>
            <a:off x="467544" y="188640"/>
            <a:ext cx="8229600" cy="93610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13" name="Content Placeholder 2"/>
          <p:cNvSpPr>
            <a:spLocks noGrp="1"/>
          </p:cNvSpPr>
          <p:nvPr>
            <p:ph idx="1"/>
          </p:nvPr>
        </p:nvSpPr>
        <p:spPr>
          <a:xfrm>
            <a:off x="1285800" y="1196752"/>
            <a:ext cx="8686800" cy="792088"/>
          </a:xfrm>
        </p:spPr>
        <p:txBody>
          <a:bodyPr/>
          <a:lstStyle/>
          <a:p>
            <a:pPr marL="0" indent="0">
              <a:buClr>
                <a:srgbClr val="C00000"/>
              </a:buClr>
              <a:buNone/>
            </a:pPr>
            <a:r>
              <a:rPr lang="en-US" sz="2400" b="1" dirty="0"/>
              <a:t>Recording Configuration</a:t>
            </a:r>
          </a:p>
          <a:p>
            <a:pPr marL="457200" indent="-457200">
              <a:buClr>
                <a:srgbClr val="C00000"/>
              </a:buClr>
              <a:buFont typeface="+mj-lt"/>
              <a:buAutoNum type="arabicPeriod" startAt="2"/>
            </a:pPr>
            <a:r>
              <a:rPr lang="en-US" sz="2000" u="sng" dirty="0" smtClean="0"/>
              <a:t>Schedule recording Settings</a:t>
            </a:r>
          </a:p>
          <a:p>
            <a:pPr marL="0" indent="0">
              <a:buClr>
                <a:srgbClr val="C00000"/>
              </a:buClr>
              <a:buNone/>
            </a:pPr>
            <a:r>
              <a:rPr lang="en-US" sz="2000" dirty="0" smtClean="0"/>
              <a:t>    </a:t>
            </a:r>
            <a:r>
              <a:rPr lang="en-US" sz="2000" dirty="0"/>
              <a:t> </a:t>
            </a:r>
            <a:r>
              <a:rPr lang="en-US" sz="2000" dirty="0" smtClean="0"/>
              <a:t> </a:t>
            </a:r>
            <a:endParaRPr lang="en-SG" dirty="0"/>
          </a:p>
        </p:txBody>
      </p:sp>
      <p:sp>
        <p:nvSpPr>
          <p:cNvPr id="14" name="Slide Number Placeholder 13"/>
          <p:cNvSpPr>
            <a:spLocks noGrp="1"/>
          </p:cNvSpPr>
          <p:nvPr>
            <p:ph type="sldNum" sz="quarter" idx="12"/>
          </p:nvPr>
        </p:nvSpPr>
        <p:spPr/>
        <p:txBody>
          <a:bodyPr/>
          <a:lstStyle/>
          <a:p>
            <a:pPr>
              <a:defRPr/>
            </a:pPr>
            <a:fld id="{7B579C0B-DE95-402D-8A7F-AE829B77907F}" type="slidenum">
              <a:rPr lang="zh-TW" altLang="en-US" smtClean="0"/>
              <a:pPr>
                <a:defRPr/>
              </a:pPr>
              <a:t>49</a:t>
            </a:fld>
            <a:endParaRPr lang="zh-TW" altLang="en-US"/>
          </a:p>
        </p:txBody>
      </p:sp>
    </p:spTree>
    <p:extLst>
      <p:ext uri="{BB962C8B-B14F-4D97-AF65-F5344CB8AC3E}">
        <p14:creationId xmlns:p14="http://schemas.microsoft.com/office/powerpoint/2010/main" val="32663961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99592" y="2204864"/>
            <a:ext cx="8085584" cy="3384376"/>
          </a:xfrm>
        </p:spPr>
        <p:txBody>
          <a:bodyPr rtlCol="0">
            <a:normAutofit/>
          </a:bodyPr>
          <a:lstStyle/>
          <a:p>
            <a:pPr>
              <a:buClr>
                <a:srgbClr val="C00000"/>
              </a:buClr>
            </a:pPr>
            <a:r>
              <a:rPr lang="en-US" sz="2400" dirty="0" smtClean="0"/>
              <a:t>The </a:t>
            </a:r>
            <a:r>
              <a:rPr lang="en-US" sz="2400" dirty="0"/>
              <a:t>NVR comes with a pre-configured static IP “192.168.101.50”. However, it is only used when there is no DHCP server presented in the network.</a:t>
            </a:r>
          </a:p>
          <a:p>
            <a:pPr>
              <a:buClr>
                <a:srgbClr val="C00000"/>
              </a:buClr>
            </a:pPr>
            <a:r>
              <a:rPr lang="en-SG" sz="2400" dirty="0"/>
              <a:t>The NVR will turn on its DHCP server function and act as the  DHCP server in the network.</a:t>
            </a:r>
          </a:p>
          <a:p>
            <a:pPr>
              <a:buClr>
                <a:srgbClr val="C00000"/>
              </a:buClr>
            </a:pPr>
            <a:r>
              <a:rPr lang="en-US" sz="2400" dirty="0"/>
              <a:t>Or it will get automatically an IP Address from the pre existing  DHCP server.</a:t>
            </a:r>
            <a:endParaRPr lang="zh-TW" altLang="en-US" sz="2400" dirty="0"/>
          </a:p>
        </p:txBody>
      </p:sp>
      <p:sp>
        <p:nvSpPr>
          <p:cNvPr id="5"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a:defRPr/>
            </a:pPr>
            <a:r>
              <a:rPr lang="en-US" altLang="zh-TW" b="1" dirty="0" smtClean="0">
                <a:effectLst>
                  <a:outerShdw blurRad="38100" dist="38100" dir="2700000" algn="tl">
                    <a:srgbClr val="000000">
                      <a:alpha val="43137"/>
                    </a:srgbClr>
                  </a:outerShdw>
                </a:effectLst>
              </a:rPr>
              <a:t> Installation</a:t>
            </a:r>
            <a:endParaRPr lang="zh-TW" altLang="en-US" dirty="0">
              <a:latin typeface="Adobe 楷体 Std R" pitchFamily="18" charset="-128"/>
              <a:ea typeface="Adobe 楷体 Std R" pitchFamily="18" charset="-128"/>
            </a:endParaRPr>
          </a:p>
        </p:txBody>
      </p:sp>
      <p:sp>
        <p:nvSpPr>
          <p:cNvPr id="6" name="TextBox 5"/>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2" name="TextBox 1"/>
          <p:cNvSpPr txBox="1"/>
          <p:nvPr/>
        </p:nvSpPr>
        <p:spPr>
          <a:xfrm>
            <a:off x="1331640" y="1484784"/>
            <a:ext cx="6984776" cy="738664"/>
          </a:xfrm>
          <a:prstGeom prst="rect">
            <a:avLst/>
          </a:prstGeom>
          <a:noFill/>
        </p:spPr>
        <p:txBody>
          <a:bodyPr wrap="square" rtlCol="0">
            <a:spAutoFit/>
          </a:bodyPr>
          <a:lstStyle/>
          <a:p>
            <a:pPr algn="ctr"/>
            <a:r>
              <a:rPr lang="en-US" sz="2400" b="1" dirty="0">
                <a:solidFill>
                  <a:srgbClr val="FF0000"/>
                </a:solidFill>
                <a:latin typeface="+mn-lt"/>
              </a:rPr>
              <a:t>SVR 800 Default network configuration</a:t>
            </a:r>
          </a:p>
          <a:p>
            <a:endParaRPr lang="en-US" dirty="0"/>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5</a:t>
            </a:fld>
            <a:endParaRPr lang="zh-TW"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9" name="TextBox 8"/>
          <p:cNvSpPr txBox="1"/>
          <p:nvPr/>
        </p:nvSpPr>
        <p:spPr>
          <a:xfrm>
            <a:off x="1331640" y="1988840"/>
            <a:ext cx="7200800" cy="369332"/>
          </a:xfrm>
          <a:prstGeom prst="rect">
            <a:avLst/>
          </a:prstGeom>
          <a:noFill/>
        </p:spPr>
        <p:txBody>
          <a:bodyPr wrap="square" rtlCol="0">
            <a:spAutoFit/>
          </a:bodyPr>
          <a:lstStyle/>
          <a:p>
            <a:pPr marL="285750" indent="-285750">
              <a:buFont typeface="Wingdings" charset="2"/>
              <a:buChar char="Ø"/>
            </a:pPr>
            <a:r>
              <a:rPr lang="fr-FR" i="1" dirty="0" err="1" smtClean="0"/>
              <a:t>Define</a:t>
            </a:r>
            <a:r>
              <a:rPr lang="fr-FR" i="1" dirty="0" smtClean="0"/>
              <a:t> the time range of the </a:t>
            </a:r>
            <a:r>
              <a:rPr lang="fr-FR" i="1" dirty="0" err="1" smtClean="0"/>
              <a:t>schedule</a:t>
            </a:r>
            <a:r>
              <a:rPr lang="fr-FR" i="1" dirty="0" smtClean="0"/>
              <a:t> </a:t>
            </a:r>
            <a:r>
              <a:rPr lang="fr-FR" i="1" dirty="0" err="1" smtClean="0"/>
              <a:t>recording</a:t>
            </a:r>
            <a:r>
              <a:rPr lang="fr-FR" i="1" dirty="0" smtClean="0"/>
              <a:t> for </a:t>
            </a:r>
            <a:r>
              <a:rPr lang="fr-FR" i="1" dirty="0" err="1" smtClean="0"/>
              <a:t>each</a:t>
            </a:r>
            <a:r>
              <a:rPr lang="fr-FR" i="1" dirty="0" smtClean="0"/>
              <a:t> </a:t>
            </a:r>
            <a:r>
              <a:rPr lang="fr-FR" i="1" dirty="0" err="1" smtClean="0"/>
              <a:t>channel</a:t>
            </a:r>
            <a:endParaRPr lang="fr-FR" i="1" dirty="0"/>
          </a:p>
        </p:txBody>
      </p:sp>
      <p:pic>
        <p:nvPicPr>
          <p:cNvPr id="2" name="Picture 1" descr="Screen Shot 2014-03-05 at 1.38.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4653136"/>
            <a:ext cx="7848872" cy="972247"/>
          </a:xfrm>
          <a:prstGeom prst="rect">
            <a:avLst/>
          </a:prstGeom>
        </p:spPr>
      </p:pic>
      <p:pic>
        <p:nvPicPr>
          <p:cNvPr id="5" name="Picture 4" descr="Screen Shot 2014-03-05 at 1.37.5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2780928"/>
            <a:ext cx="7920880" cy="1671846"/>
          </a:xfrm>
          <a:prstGeom prst="rect">
            <a:avLst/>
          </a:prstGeom>
        </p:spPr>
      </p:pic>
      <p:sp>
        <p:nvSpPr>
          <p:cNvPr id="13" name="TextBox 12"/>
          <p:cNvSpPr txBox="1"/>
          <p:nvPr/>
        </p:nvSpPr>
        <p:spPr>
          <a:xfrm>
            <a:off x="1475656" y="2420888"/>
            <a:ext cx="5112568" cy="369332"/>
          </a:xfrm>
          <a:prstGeom prst="rect">
            <a:avLst/>
          </a:prstGeom>
          <a:noFill/>
        </p:spPr>
        <p:txBody>
          <a:bodyPr wrap="square" rtlCol="0">
            <a:spAutoFit/>
          </a:bodyPr>
          <a:lstStyle/>
          <a:p>
            <a:r>
              <a:rPr lang="fr-FR" b="1" dirty="0" smtClean="0">
                <a:solidFill>
                  <a:srgbClr val="FF0000"/>
                </a:solidFill>
              </a:rPr>
              <a:t>Configuration b: </a:t>
            </a:r>
            <a:r>
              <a:rPr lang="fr-FR" b="1" dirty="0" smtClean="0"/>
              <a:t>Quick Configuration</a:t>
            </a:r>
            <a:endParaRPr lang="fr-FR" b="1" dirty="0"/>
          </a:p>
        </p:txBody>
      </p:sp>
      <p:sp>
        <p:nvSpPr>
          <p:cNvPr id="6" name="TextBox 5"/>
          <p:cNvSpPr txBox="1"/>
          <p:nvPr/>
        </p:nvSpPr>
        <p:spPr>
          <a:xfrm>
            <a:off x="1259632" y="5589240"/>
            <a:ext cx="6120680" cy="584776"/>
          </a:xfrm>
          <a:prstGeom prst="rect">
            <a:avLst/>
          </a:prstGeom>
          <a:noFill/>
        </p:spPr>
        <p:txBody>
          <a:bodyPr wrap="square" rtlCol="0">
            <a:spAutoFit/>
          </a:bodyPr>
          <a:lstStyle/>
          <a:p>
            <a:pPr marL="285750" indent="-285750">
              <a:buFont typeface="Wingdings" charset="2"/>
              <a:buChar char="ü"/>
            </a:pPr>
            <a:r>
              <a:rPr lang="fr-FR" sz="1600" b="1" dirty="0" smtClean="0"/>
              <a:t>Copy the configuration to all the </a:t>
            </a:r>
            <a:r>
              <a:rPr lang="fr-FR" sz="1600" b="1" dirty="0" err="1" smtClean="0"/>
              <a:t>channels</a:t>
            </a:r>
            <a:r>
              <a:rPr lang="fr-FR" sz="1600" b="1" dirty="0" smtClean="0"/>
              <a:t> or </a:t>
            </a:r>
            <a:r>
              <a:rPr lang="fr-FR" sz="1600" b="1" dirty="0" err="1" smtClean="0"/>
              <a:t>apply</a:t>
            </a:r>
            <a:r>
              <a:rPr lang="fr-FR" sz="1600" b="1" dirty="0" smtClean="0"/>
              <a:t> </a:t>
            </a:r>
            <a:r>
              <a:rPr lang="fr-FR" sz="1600" b="1" dirty="0" err="1" smtClean="0"/>
              <a:t>it</a:t>
            </a:r>
            <a:r>
              <a:rPr lang="fr-FR" sz="1600" b="1" dirty="0" smtClean="0"/>
              <a:t> to </a:t>
            </a:r>
            <a:r>
              <a:rPr lang="fr-FR" sz="1600" b="1" dirty="0" err="1" smtClean="0"/>
              <a:t>specific</a:t>
            </a:r>
            <a:r>
              <a:rPr lang="fr-FR" sz="1600" b="1" dirty="0" smtClean="0"/>
              <a:t> </a:t>
            </a:r>
            <a:r>
              <a:rPr lang="fr-FR" sz="1600" b="1" dirty="0" err="1" smtClean="0"/>
              <a:t>ones</a:t>
            </a:r>
            <a:endParaRPr lang="fr-FR" sz="1600" b="1" dirty="0"/>
          </a:p>
        </p:txBody>
      </p:sp>
      <p:sp>
        <p:nvSpPr>
          <p:cNvPr id="11" name="Content Placeholder 2"/>
          <p:cNvSpPr>
            <a:spLocks noGrp="1"/>
          </p:cNvSpPr>
          <p:nvPr>
            <p:ph idx="1"/>
          </p:nvPr>
        </p:nvSpPr>
        <p:spPr>
          <a:xfrm>
            <a:off x="1285800" y="1196752"/>
            <a:ext cx="8686800" cy="792088"/>
          </a:xfrm>
        </p:spPr>
        <p:txBody>
          <a:bodyPr/>
          <a:lstStyle/>
          <a:p>
            <a:pPr marL="0" indent="0">
              <a:buClr>
                <a:srgbClr val="C00000"/>
              </a:buClr>
              <a:buNone/>
            </a:pPr>
            <a:r>
              <a:rPr lang="en-US" sz="2400" b="1" dirty="0"/>
              <a:t>Recording Configuration</a:t>
            </a:r>
          </a:p>
          <a:p>
            <a:pPr marL="457200" indent="-457200">
              <a:buClr>
                <a:srgbClr val="C00000"/>
              </a:buClr>
              <a:buFont typeface="+mj-lt"/>
              <a:buAutoNum type="arabicPeriod" startAt="2"/>
            </a:pPr>
            <a:r>
              <a:rPr lang="en-US" sz="2000" u="sng" dirty="0" smtClean="0"/>
              <a:t>Schedule recording Settings</a:t>
            </a:r>
          </a:p>
          <a:p>
            <a:pPr marL="0" indent="0">
              <a:buClr>
                <a:srgbClr val="C00000"/>
              </a:buClr>
              <a:buNone/>
            </a:pPr>
            <a:r>
              <a:rPr lang="en-US" sz="2000" dirty="0" smtClean="0"/>
              <a:t>    </a:t>
            </a:r>
            <a:r>
              <a:rPr lang="en-US" sz="2000" dirty="0"/>
              <a:t> </a:t>
            </a:r>
            <a:r>
              <a:rPr lang="en-US" sz="2000" dirty="0" smtClean="0"/>
              <a:t> </a:t>
            </a:r>
            <a:endParaRPr lang="en-SG" dirty="0"/>
          </a:p>
        </p:txBody>
      </p:sp>
      <p:sp>
        <p:nvSpPr>
          <p:cNvPr id="12" name="標題 1"/>
          <p:cNvSpPr txBox="1">
            <a:spLocks/>
          </p:cNvSpPr>
          <p:nvPr/>
        </p:nvSpPr>
        <p:spPr bwMode="auto">
          <a:xfrm>
            <a:off x="467544" y="188640"/>
            <a:ext cx="8229600" cy="93610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7" name="Slide Number Placeholder 6"/>
          <p:cNvSpPr>
            <a:spLocks noGrp="1"/>
          </p:cNvSpPr>
          <p:nvPr>
            <p:ph type="sldNum" sz="quarter" idx="12"/>
          </p:nvPr>
        </p:nvSpPr>
        <p:spPr/>
        <p:txBody>
          <a:bodyPr/>
          <a:lstStyle/>
          <a:p>
            <a:pPr>
              <a:defRPr/>
            </a:pPr>
            <a:fld id="{7B579C0B-DE95-402D-8A7F-AE829B77907F}" type="slidenum">
              <a:rPr lang="zh-TW" altLang="en-US" smtClean="0"/>
              <a:pPr>
                <a:defRPr/>
              </a:pPr>
              <a:t>50</a:t>
            </a:fld>
            <a:endParaRPr lang="zh-TW" altLang="en-US"/>
          </a:p>
        </p:txBody>
      </p:sp>
    </p:spTree>
    <p:extLst>
      <p:ext uri="{BB962C8B-B14F-4D97-AF65-F5344CB8AC3E}">
        <p14:creationId xmlns:p14="http://schemas.microsoft.com/office/powerpoint/2010/main" val="32366931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692696"/>
            <a:ext cx="7859216" cy="1066130"/>
          </a:xfrm>
        </p:spPr>
        <p:txBody>
          <a:bodyPr/>
          <a:lstStyle/>
          <a:p>
            <a:r>
              <a:rPr lang="en-US" altLang="zh-TW" b="1" dirty="0">
                <a:ln w="10541" cmpd="sng">
                  <a:solidFill>
                    <a:schemeClr val="accent1">
                      <a:shade val="88000"/>
                      <a:satMod val="110000"/>
                    </a:schemeClr>
                  </a:solidFill>
                  <a:prstDash val="solid"/>
                </a:ln>
                <a:solidFill>
                  <a:srgbClr val="FF0000"/>
                </a:solidFill>
              </a:rPr>
              <a:t>PLAN</a:t>
            </a:r>
            <a:endParaRPr lang="zh-TW"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Box 3"/>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Chevron 4"/>
          <p:cNvSpPr/>
          <p:nvPr/>
        </p:nvSpPr>
        <p:spPr>
          <a:xfrm>
            <a:off x="3347864" y="1700808"/>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Installation</a:t>
            </a:r>
          </a:p>
          <a:p>
            <a:pPr algn="ctr"/>
            <a:endParaRPr lang="en-US" dirty="0">
              <a:solidFill>
                <a:schemeClr val="tx1"/>
              </a:solidFill>
            </a:endParaRPr>
          </a:p>
        </p:txBody>
      </p:sp>
      <p:sp>
        <p:nvSpPr>
          <p:cNvPr id="6" name="Chevron 5"/>
          <p:cNvSpPr/>
          <p:nvPr/>
        </p:nvSpPr>
        <p:spPr>
          <a:xfrm>
            <a:off x="3347864" y="2636912"/>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400" dirty="0" smtClean="0"/>
              <a:t>Configuration</a:t>
            </a:r>
            <a:endParaRPr lang="en-US" sz="2400" dirty="0"/>
          </a:p>
          <a:p>
            <a:pPr algn="ctr"/>
            <a:endParaRPr lang="en-SG" dirty="0"/>
          </a:p>
          <a:p>
            <a:pPr algn="ctr"/>
            <a:endParaRPr lang="en-US" dirty="0">
              <a:solidFill>
                <a:schemeClr val="tx1"/>
              </a:solidFill>
            </a:endParaRPr>
          </a:p>
        </p:txBody>
      </p:sp>
      <p:sp>
        <p:nvSpPr>
          <p:cNvPr id="7" name="Chevron 6"/>
          <p:cNvSpPr/>
          <p:nvPr/>
        </p:nvSpPr>
        <p:spPr>
          <a:xfrm>
            <a:off x="3347864" y="3645024"/>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Main View</a:t>
            </a:r>
            <a:endParaRPr lang="en-SG" sz="2400" dirty="0"/>
          </a:p>
          <a:p>
            <a:pPr algn="ctr"/>
            <a:endParaRPr lang="en-US" dirty="0">
              <a:solidFill>
                <a:schemeClr val="tx1"/>
              </a:solidFill>
            </a:endParaRPr>
          </a:p>
        </p:txBody>
      </p:sp>
      <p:sp>
        <p:nvSpPr>
          <p:cNvPr id="8" name="Chevron 7"/>
          <p:cNvSpPr/>
          <p:nvPr/>
        </p:nvSpPr>
        <p:spPr>
          <a:xfrm>
            <a:off x="3347864" y="4653136"/>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System Options</a:t>
            </a:r>
            <a:endParaRPr lang="en-SG" sz="2400" dirty="0"/>
          </a:p>
          <a:p>
            <a:pPr algn="ctr"/>
            <a:endParaRPr lang="en-US" dirty="0">
              <a:solidFill>
                <a:schemeClr val="tx1"/>
              </a:solidFill>
            </a:endParaRPr>
          </a:p>
        </p:txBody>
      </p:sp>
      <p:pic>
        <p:nvPicPr>
          <p:cNvPr id="9" name="Picture 2" descr="svr-800 side 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717032"/>
            <a:ext cx="1132710"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p:cNvSpPr txBox="1">
            <a:spLocks/>
          </p:cNvSpPr>
          <p:nvPr/>
        </p:nvSpPr>
        <p:spPr bwMode="auto">
          <a:xfrm>
            <a:off x="2051720" y="116632"/>
            <a:ext cx="6984776" cy="69331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eaLnBrk="1" fontAlgn="auto" hangingPunct="1">
              <a:spcAft>
                <a:spcPts val="0"/>
              </a:spcAft>
              <a:defRPr/>
            </a:pPr>
            <a:r>
              <a:rPr lang="en-US" altLang="zh-TW" b="1" dirty="0" smtClean="0">
                <a:effectLst>
                  <a:outerShdw blurRad="38100" dist="38100" dir="2700000" algn="tl">
                    <a:srgbClr val="C0C0C0"/>
                  </a:outerShdw>
                </a:effectLst>
                <a:latin typeface="Verdana" pitchFamily="34" charset="0"/>
              </a:rPr>
              <a:t>Training Course </a:t>
            </a:r>
            <a:r>
              <a:rPr lang="en-US" altLang="zh-TW" sz="4000" b="1" dirty="0" smtClean="0">
                <a:effectLst>
                  <a:outerShdw blurRad="38100" dist="38100" dir="2700000" algn="tl">
                    <a:srgbClr val="C0C0C0"/>
                  </a:outerShdw>
                </a:effectLst>
                <a:latin typeface="Verdana" pitchFamily="34" charset="0"/>
              </a:rPr>
              <a:t>SVR800</a:t>
            </a:r>
            <a:endParaRPr lang="zh-TW" altLang="en-US" sz="4000" dirty="0"/>
          </a:p>
        </p:txBody>
      </p:sp>
      <p:sp>
        <p:nvSpPr>
          <p:cNvPr id="3" name="Rounded Rectangular Callout 2"/>
          <p:cNvSpPr/>
          <p:nvPr/>
        </p:nvSpPr>
        <p:spPr>
          <a:xfrm>
            <a:off x="5868144" y="3068960"/>
            <a:ext cx="3275856" cy="2664296"/>
          </a:xfrm>
          <a:prstGeom prst="wedgeRoundRectCallout">
            <a:avLst>
              <a:gd name="adj1" fmla="val -59601"/>
              <a:gd name="adj2" fmla="val -23104"/>
              <a:gd name="adj3" fmla="val 16667"/>
            </a:avLst>
          </a:prstGeom>
          <a:gradFill flip="none" rotWithShape="1">
            <a:gsLst>
              <a:gs pos="0">
                <a:schemeClr val="accent2"/>
              </a:gs>
              <a:gs pos="100000">
                <a:srgbClr val="FFFFFF"/>
              </a:gs>
            </a:gsLst>
            <a:lin ang="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2" name="Chevron 11"/>
          <p:cNvSpPr/>
          <p:nvPr/>
        </p:nvSpPr>
        <p:spPr>
          <a:xfrm>
            <a:off x="6156176" y="3212976"/>
            <a:ext cx="2808312"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Live View</a:t>
            </a:r>
            <a:endParaRPr lang="en-US" sz="2200" dirty="0"/>
          </a:p>
          <a:p>
            <a:pPr algn="ctr"/>
            <a:endParaRPr lang="en-SG" dirty="0"/>
          </a:p>
          <a:p>
            <a:pPr algn="ctr"/>
            <a:endParaRPr lang="en-US" dirty="0">
              <a:solidFill>
                <a:schemeClr val="tx1"/>
              </a:solidFill>
            </a:endParaRPr>
          </a:p>
        </p:txBody>
      </p:sp>
      <p:sp>
        <p:nvSpPr>
          <p:cNvPr id="13" name="Chevron 12"/>
          <p:cNvSpPr/>
          <p:nvPr/>
        </p:nvSpPr>
        <p:spPr>
          <a:xfrm>
            <a:off x="6159872" y="4077072"/>
            <a:ext cx="2804616"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Playback</a:t>
            </a:r>
            <a:endParaRPr lang="en-US" sz="2200" dirty="0"/>
          </a:p>
          <a:p>
            <a:pPr algn="ctr"/>
            <a:endParaRPr lang="en-SG" dirty="0"/>
          </a:p>
          <a:p>
            <a:pPr algn="ctr"/>
            <a:endParaRPr lang="en-US" dirty="0">
              <a:solidFill>
                <a:schemeClr val="tx1"/>
              </a:solidFill>
            </a:endParaRPr>
          </a:p>
        </p:txBody>
      </p:sp>
      <p:sp>
        <p:nvSpPr>
          <p:cNvPr id="14" name="Chevron 13"/>
          <p:cNvSpPr/>
          <p:nvPr/>
        </p:nvSpPr>
        <p:spPr>
          <a:xfrm>
            <a:off x="6084168" y="4869160"/>
            <a:ext cx="2808312"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Events</a:t>
            </a:r>
            <a:endParaRPr lang="en-US" sz="2200" dirty="0"/>
          </a:p>
          <a:p>
            <a:pPr algn="ctr"/>
            <a:endParaRPr lang="en-SG" dirty="0"/>
          </a:p>
          <a:p>
            <a:pPr algn="ctr"/>
            <a:endParaRPr lang="en-US" dirty="0">
              <a:solidFill>
                <a:schemeClr val="tx1"/>
              </a:solidFill>
            </a:endParaRPr>
          </a:p>
        </p:txBody>
      </p:sp>
      <p:pic>
        <p:nvPicPr>
          <p:cNvPr id="18" name="Picture 2" descr="svr-800 side 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429000"/>
            <a:ext cx="485447" cy="216024"/>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6"/>
          </p:nvPr>
        </p:nvSpPr>
        <p:spPr/>
        <p:txBody>
          <a:bodyPr/>
          <a:lstStyle/>
          <a:p>
            <a:pPr>
              <a:defRPr/>
            </a:pPr>
            <a:fld id="{0EB516E3-A9F6-410B-BE5E-1982A4D77EE6}" type="slidenum">
              <a:rPr lang="zh-TW" altLang="en-US" smtClean="0"/>
              <a:pPr>
                <a:defRPr/>
              </a:pPr>
              <a:t>51</a:t>
            </a:fld>
            <a:endParaRPr lang="zh-TW" altLang="en-US"/>
          </a:p>
        </p:txBody>
      </p:sp>
    </p:spTree>
    <p:extLst>
      <p:ext uri="{BB962C8B-B14F-4D97-AF65-F5344CB8AC3E}">
        <p14:creationId xmlns:p14="http://schemas.microsoft.com/office/powerpoint/2010/main" val="53721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340768"/>
            <a:ext cx="2016224" cy="864096"/>
          </a:xfrm>
        </p:spPr>
        <p:txBody>
          <a:bodyPr>
            <a:noAutofit/>
          </a:bodyPr>
          <a:lstStyle/>
          <a:p>
            <a:pPr marL="457200" indent="-457200">
              <a:buClr>
                <a:srgbClr val="C00000"/>
              </a:buClr>
              <a:buFont typeface="+mj-lt"/>
              <a:buAutoNum type="arabicPeriod"/>
            </a:pPr>
            <a:r>
              <a:rPr lang="en-US" sz="2400" b="1" dirty="0"/>
              <a:t>Live view</a:t>
            </a:r>
          </a:p>
          <a:p>
            <a:pPr marL="457200" indent="-457200">
              <a:buClr>
                <a:srgbClr val="C00000"/>
              </a:buClr>
              <a:buFont typeface="+mj-lt"/>
              <a:buAutoNum type="alphaLcPeriod"/>
            </a:pPr>
            <a:r>
              <a:rPr lang="en-US" sz="2000" dirty="0" smtClean="0"/>
              <a:t>   </a:t>
            </a:r>
            <a:r>
              <a:rPr lang="en-US" sz="2000" u="sng" dirty="0" smtClean="0"/>
              <a:t>Main </a:t>
            </a:r>
            <a:r>
              <a:rPr lang="en-US" sz="2000" u="sng" dirty="0"/>
              <a:t>View</a:t>
            </a:r>
          </a:p>
          <a:p>
            <a:pPr marL="0" indent="0">
              <a:buClr>
                <a:srgbClr val="C00000"/>
              </a:buClr>
              <a:buNone/>
            </a:pPr>
            <a:r>
              <a:rPr lang="en-US" sz="2000" dirty="0" smtClean="0"/>
              <a:t>    </a:t>
            </a:r>
            <a:r>
              <a:rPr lang="en-US" sz="2000" dirty="0"/>
              <a:t> </a:t>
            </a:r>
            <a:r>
              <a:rPr lang="en-US" sz="2000" dirty="0" smtClean="0"/>
              <a:t> </a:t>
            </a:r>
            <a:endParaRPr lang="en-SG" dirty="0"/>
          </a:p>
        </p:txBody>
      </p:sp>
      <p:sp>
        <p:nvSpPr>
          <p:cNvPr id="7"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3"/>
              <a:defRPr/>
            </a:pPr>
            <a:r>
              <a:rPr lang="en-US" altLang="zh-TW" b="1" dirty="0" smtClean="0">
                <a:effectLst>
                  <a:outerShdw blurRad="38100" dist="38100" dir="2700000" algn="tl">
                    <a:srgbClr val="000000">
                      <a:alpha val="43137"/>
                    </a:srgbClr>
                  </a:outerShdw>
                </a:effectLst>
              </a:rPr>
              <a:t> Main view</a:t>
            </a:r>
            <a:endParaRPr lang="zh-TW" altLang="en-US" dirty="0">
              <a:latin typeface="Adobe 楷体 Std R" pitchFamily="18" charset="-128"/>
              <a:ea typeface="Adobe 楷体 Std R" pitchFamily="18" charset="-128"/>
            </a:endParaRPr>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10" name="Picture 9" descr="C:\Users\Mariame\Documents\SVR800\New folder\amain.png"/>
          <p:cNvPicPr/>
          <p:nvPr/>
        </p:nvPicPr>
        <p:blipFill rotWithShape="1">
          <a:blip r:embed="rId3" cstate="print">
            <a:extLst>
              <a:ext uri="{28A0092B-C50C-407E-A947-70E740481C1C}">
                <a14:useLocalDpi xmlns:a14="http://schemas.microsoft.com/office/drawing/2010/main" val="0"/>
              </a:ext>
            </a:extLst>
          </a:blip>
          <a:srcRect l="-498" b="1305"/>
          <a:stretch/>
        </p:blipFill>
        <p:spPr bwMode="auto">
          <a:xfrm>
            <a:off x="1115616" y="2132856"/>
            <a:ext cx="7128792" cy="3528392"/>
          </a:xfrm>
          <a:prstGeom prst="rect">
            <a:avLst/>
          </a:prstGeom>
          <a:noFill/>
          <a:ln>
            <a:solidFill>
              <a:srgbClr val="000000"/>
            </a:solidFill>
          </a:ln>
          <a:extLst>
            <a:ext uri="{53640926-AAD7-44D8-BBD7-CCE9431645EC}">
              <a14:shadowObscured xmlns:a14="http://schemas.microsoft.com/office/drawing/2010/main"/>
            </a:ext>
          </a:extLst>
        </p:spPr>
      </p:pic>
      <p:sp>
        <p:nvSpPr>
          <p:cNvPr id="11" name="Rectangle 10"/>
          <p:cNvSpPr/>
          <p:nvPr/>
        </p:nvSpPr>
        <p:spPr>
          <a:xfrm>
            <a:off x="1043608" y="2492896"/>
            <a:ext cx="432048" cy="28803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6372200" y="2348880"/>
            <a:ext cx="1008112"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7452320" y="2276872"/>
            <a:ext cx="360040" cy="21602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7884368" y="2348880"/>
            <a:ext cx="144016"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8028384" y="2348880"/>
            <a:ext cx="288032"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7092280" y="2492896"/>
            <a:ext cx="1152128" cy="115212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extBox 1"/>
          <p:cNvSpPr txBox="1"/>
          <p:nvPr/>
        </p:nvSpPr>
        <p:spPr>
          <a:xfrm>
            <a:off x="1259632" y="5589240"/>
            <a:ext cx="6912768" cy="646331"/>
          </a:xfrm>
          <a:prstGeom prst="rect">
            <a:avLst/>
          </a:prstGeom>
          <a:noFill/>
        </p:spPr>
        <p:txBody>
          <a:bodyPr wrap="square" rtlCol="0">
            <a:spAutoFit/>
          </a:bodyPr>
          <a:lstStyle/>
          <a:p>
            <a:r>
              <a:rPr lang="fr-FR" dirty="0" smtClean="0"/>
              <a:t>The main </a:t>
            </a:r>
            <a:r>
              <a:rPr lang="fr-FR" dirty="0" err="1" smtClean="0"/>
              <a:t>view</a:t>
            </a:r>
            <a:r>
              <a:rPr lang="fr-FR" dirty="0" smtClean="0"/>
              <a:t> </a:t>
            </a:r>
            <a:r>
              <a:rPr lang="fr-FR" dirty="0" err="1" smtClean="0"/>
              <a:t>provides</a:t>
            </a:r>
            <a:r>
              <a:rPr lang="fr-FR" dirty="0" smtClean="0"/>
              <a:t> a </a:t>
            </a:r>
            <a:r>
              <a:rPr lang="fr-FR" dirty="0"/>
              <a:t>l</a:t>
            </a:r>
            <a:r>
              <a:rPr lang="fr-FR" dirty="0" smtClean="0"/>
              <a:t>ive streaming of </a:t>
            </a:r>
            <a:r>
              <a:rPr lang="fr-FR" dirty="0" err="1" smtClean="0"/>
              <a:t>each</a:t>
            </a:r>
            <a:r>
              <a:rPr lang="fr-FR" dirty="0" smtClean="0"/>
              <a:t> </a:t>
            </a:r>
            <a:r>
              <a:rPr lang="fr-FR" dirty="0" err="1" smtClean="0"/>
              <a:t>channel</a:t>
            </a:r>
            <a:r>
              <a:rPr lang="fr-FR" dirty="0" smtClean="0"/>
              <a:t> and </a:t>
            </a:r>
            <a:r>
              <a:rPr lang="fr-FR" dirty="0" err="1" smtClean="0"/>
              <a:t>several</a:t>
            </a:r>
            <a:r>
              <a:rPr lang="fr-FR" dirty="0" smtClean="0"/>
              <a:t> interactive </a:t>
            </a:r>
            <a:r>
              <a:rPr lang="fr-FR" dirty="0" err="1" smtClean="0"/>
              <a:t>functions</a:t>
            </a:r>
            <a:endParaRPr lang="fr-FR" dirty="0"/>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52</a:t>
            </a:fld>
            <a:endParaRPr lang="zh-TW" altLang="en-US"/>
          </a:p>
        </p:txBody>
      </p:sp>
    </p:spTree>
    <p:extLst>
      <p:ext uri="{BB962C8B-B14F-4D97-AF65-F5344CB8AC3E}">
        <p14:creationId xmlns:p14="http://schemas.microsoft.com/office/powerpoint/2010/main" val="3679069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Main view</a:t>
            </a:r>
            <a:endParaRPr lang="zh-TW" altLang="en-US" dirty="0">
              <a:latin typeface="Adobe 楷体 Std R" pitchFamily="18" charset="-128"/>
              <a:ea typeface="Adobe 楷体 Std R" pitchFamily="18" charset="-128"/>
            </a:endParaRPr>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TextBox 4"/>
          <p:cNvSpPr txBox="1"/>
          <p:nvPr/>
        </p:nvSpPr>
        <p:spPr>
          <a:xfrm>
            <a:off x="827584" y="2708920"/>
            <a:ext cx="6048672" cy="2800767"/>
          </a:xfrm>
          <a:prstGeom prst="rect">
            <a:avLst/>
          </a:prstGeom>
          <a:noFill/>
        </p:spPr>
        <p:txBody>
          <a:bodyPr wrap="square" rtlCol="0">
            <a:spAutoFit/>
          </a:bodyPr>
          <a:lstStyle/>
          <a:p>
            <a:pPr marL="285750" indent="-285750">
              <a:buClr>
                <a:schemeClr val="tx1"/>
              </a:buClr>
              <a:buFont typeface="Arial"/>
              <a:buChar char="•"/>
            </a:pPr>
            <a:r>
              <a:rPr lang="fr-FR" i="1" dirty="0" smtClean="0"/>
              <a:t>Date and Time display</a:t>
            </a:r>
          </a:p>
          <a:p>
            <a:pPr marL="342900" indent="-342900">
              <a:buClr>
                <a:srgbClr val="FF0000"/>
              </a:buClr>
              <a:buFont typeface="+mj-lt"/>
              <a:buAutoNum type="arabicPeriod"/>
            </a:pPr>
            <a:endParaRPr lang="en-SG" sz="1200" dirty="0" smtClean="0"/>
          </a:p>
          <a:p>
            <a:pPr marL="342900" indent="-342900">
              <a:buFont typeface="+mj-lt"/>
              <a:buAutoNum type="arabicPeriod"/>
            </a:pPr>
            <a:endParaRPr lang="en-SG" sz="1200" dirty="0"/>
          </a:p>
          <a:p>
            <a:pPr marL="342900" indent="-342900">
              <a:buFont typeface="+mj-lt"/>
              <a:buAutoNum type="arabicPeriod"/>
            </a:pPr>
            <a:endParaRPr lang="en-SG" sz="1200" dirty="0" smtClean="0"/>
          </a:p>
          <a:p>
            <a:pPr marL="342900" indent="-342900">
              <a:buFont typeface="+mj-lt"/>
              <a:buAutoNum type="arabicPeriod"/>
            </a:pPr>
            <a:endParaRPr lang="en-SG" sz="1200" dirty="0"/>
          </a:p>
          <a:p>
            <a:r>
              <a:rPr lang="en-SG" sz="1200" dirty="0" smtClean="0"/>
              <a:t>        </a:t>
            </a:r>
            <a:r>
              <a:rPr lang="en-SG" sz="1400" dirty="0" smtClean="0"/>
              <a:t>The </a:t>
            </a:r>
            <a:r>
              <a:rPr lang="en-SG" sz="1400" dirty="0"/>
              <a:t>date and Time are defined by the user on the settings </a:t>
            </a:r>
            <a:r>
              <a:rPr lang="en-SG" sz="1400" dirty="0" smtClean="0"/>
              <a:t>section</a:t>
            </a:r>
            <a:r>
              <a:rPr lang="en-SG" sz="1400" dirty="0"/>
              <a:t>.</a:t>
            </a:r>
          </a:p>
          <a:p>
            <a:endParaRPr lang="en-SG" sz="1200" dirty="0" smtClean="0"/>
          </a:p>
          <a:p>
            <a:r>
              <a:rPr lang="en-SG" sz="1200" dirty="0" smtClean="0"/>
              <a:t>  </a:t>
            </a:r>
            <a:endParaRPr lang="en-US" sz="1200" dirty="0"/>
          </a:p>
          <a:p>
            <a:pPr marL="285750" lvl="0" indent="-285750">
              <a:buClr>
                <a:schemeClr val="tx1"/>
              </a:buClr>
              <a:buFont typeface="Arial"/>
              <a:buChar char="•"/>
            </a:pPr>
            <a:r>
              <a:rPr lang="en-SG" i="1" dirty="0"/>
              <a:t>User’s </a:t>
            </a:r>
            <a:r>
              <a:rPr lang="en-SG" i="1" dirty="0" smtClean="0"/>
              <a:t>configuration</a:t>
            </a:r>
          </a:p>
          <a:p>
            <a:pPr lvl="0">
              <a:buClr>
                <a:srgbClr val="FF0000"/>
              </a:buClr>
            </a:pPr>
            <a:endParaRPr lang="en-SG" u="sng" dirty="0"/>
          </a:p>
          <a:p>
            <a:pPr lvl="0">
              <a:buClr>
                <a:srgbClr val="FF0000"/>
              </a:buClr>
            </a:pPr>
            <a:r>
              <a:rPr lang="en-SG" u="sng" dirty="0" smtClean="0"/>
              <a:t> </a:t>
            </a:r>
            <a:endParaRPr lang="en-SG" u="sng" dirty="0"/>
          </a:p>
          <a:p>
            <a:pPr lvl="0"/>
            <a:r>
              <a:rPr lang="en-SG" dirty="0" smtClean="0"/>
              <a:t> </a:t>
            </a:r>
            <a:r>
              <a:rPr lang="en-SG" dirty="0" smtClean="0">
                <a:solidFill>
                  <a:srgbClr val="FF0000"/>
                </a:solidFill>
              </a:rPr>
              <a:t>      </a:t>
            </a:r>
            <a:endParaRPr lang="fr-FR" dirty="0" smtClean="0"/>
          </a:p>
        </p:txBody>
      </p:sp>
      <p:pic>
        <p:nvPicPr>
          <p:cNvPr id="14" name="Picture 13" descr="C:\Users\Mariame\Documents\SVR800\New folder\Date.png"/>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212976"/>
            <a:ext cx="1971675" cy="438150"/>
          </a:xfrm>
          <a:prstGeom prst="rect">
            <a:avLst/>
          </a:prstGeom>
          <a:noFill/>
          <a:ln>
            <a:noFill/>
          </a:ln>
        </p:spPr>
      </p:pic>
      <p:pic>
        <p:nvPicPr>
          <p:cNvPr id="15" name="Picture 14" descr="C:\Users\Mariame\Documents\SVR800\New\Admin.png"/>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725144"/>
            <a:ext cx="838200" cy="476250"/>
          </a:xfrm>
          <a:prstGeom prst="rect">
            <a:avLst/>
          </a:prstGeom>
          <a:noFill/>
          <a:ln>
            <a:noFill/>
          </a:ln>
        </p:spPr>
      </p:pic>
      <p:pic>
        <p:nvPicPr>
          <p:cNvPr id="6" name="Picture 5" descr="admi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8304" y="4581128"/>
            <a:ext cx="1200400" cy="1362359"/>
          </a:xfrm>
          <a:prstGeom prst="rect">
            <a:avLst/>
          </a:prstGeom>
          <a:ln>
            <a:solidFill>
              <a:srgbClr val="000000"/>
            </a:solidFill>
          </a:ln>
        </p:spPr>
      </p:pic>
      <p:sp>
        <p:nvSpPr>
          <p:cNvPr id="9" name="Rectangle 8"/>
          <p:cNvSpPr/>
          <p:nvPr/>
        </p:nvSpPr>
        <p:spPr>
          <a:xfrm>
            <a:off x="1259632" y="5229200"/>
            <a:ext cx="4572000" cy="738664"/>
          </a:xfrm>
          <a:prstGeom prst="rect">
            <a:avLst/>
          </a:prstGeom>
        </p:spPr>
        <p:txBody>
          <a:bodyPr>
            <a:spAutoFit/>
          </a:bodyPr>
          <a:lstStyle/>
          <a:p>
            <a:pPr lvl="0"/>
            <a:r>
              <a:rPr lang="en-SG" sz="1400" dirty="0"/>
              <a:t> It displays the name of the current user. If you click on the user’s name, the context menu will display  the </a:t>
            </a:r>
            <a:r>
              <a:rPr lang="en-SG" sz="1400" dirty="0" smtClean="0"/>
              <a:t>current functions</a:t>
            </a:r>
            <a:endParaRPr lang="en-SG" sz="1400" dirty="0"/>
          </a:p>
        </p:txBody>
      </p:sp>
      <p:sp>
        <p:nvSpPr>
          <p:cNvPr id="12" name="Right Arrow 11"/>
          <p:cNvSpPr/>
          <p:nvPr/>
        </p:nvSpPr>
        <p:spPr>
          <a:xfrm>
            <a:off x="5868144" y="5373216"/>
            <a:ext cx="1080120" cy="43204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16" name="Picture 15" descr="Screen Shot 2014-03-07 at 5.05.55 PM.png"/>
          <p:cNvPicPr>
            <a:picLocks noChangeAspect="1"/>
          </p:cNvPicPr>
          <p:nvPr/>
        </p:nvPicPr>
        <p:blipFill rotWithShape="1">
          <a:blip r:embed="rId6">
            <a:extLst>
              <a:ext uri="{28A0092B-C50C-407E-A947-70E740481C1C}">
                <a14:useLocalDpi xmlns:a14="http://schemas.microsoft.com/office/drawing/2010/main" val="0"/>
              </a:ext>
            </a:extLst>
          </a:blip>
          <a:srcRect l="6320" t="11079" r="12548" b="6954"/>
          <a:stretch/>
        </p:blipFill>
        <p:spPr>
          <a:xfrm>
            <a:off x="7812360" y="1484784"/>
            <a:ext cx="546100" cy="635000"/>
          </a:xfrm>
          <a:prstGeom prst="rect">
            <a:avLst/>
          </a:prstGeom>
          <a:ln>
            <a:solidFill>
              <a:srgbClr val="000000"/>
            </a:solidFill>
          </a:ln>
        </p:spPr>
      </p:pic>
      <p:sp>
        <p:nvSpPr>
          <p:cNvPr id="18" name="Content Placeholder 2"/>
          <p:cNvSpPr>
            <a:spLocks noGrp="1"/>
          </p:cNvSpPr>
          <p:nvPr>
            <p:ph idx="1"/>
          </p:nvPr>
        </p:nvSpPr>
        <p:spPr>
          <a:xfrm>
            <a:off x="1043608" y="1340768"/>
            <a:ext cx="2016224" cy="864096"/>
          </a:xfrm>
        </p:spPr>
        <p:txBody>
          <a:bodyPr>
            <a:noAutofit/>
          </a:bodyPr>
          <a:lstStyle/>
          <a:p>
            <a:pPr marL="457200" indent="-457200">
              <a:buClr>
                <a:srgbClr val="C00000"/>
              </a:buClr>
              <a:buFont typeface="+mj-lt"/>
              <a:buAutoNum type="arabicPeriod"/>
            </a:pPr>
            <a:r>
              <a:rPr lang="en-US" sz="2400" b="1" dirty="0"/>
              <a:t>Live view</a:t>
            </a:r>
          </a:p>
          <a:p>
            <a:pPr marL="457200" indent="-457200">
              <a:buClr>
                <a:srgbClr val="C00000"/>
              </a:buClr>
              <a:buFont typeface="+mj-lt"/>
              <a:buAutoNum type="alphaLcPeriod"/>
            </a:pPr>
            <a:r>
              <a:rPr lang="en-US" sz="2000" dirty="0" smtClean="0"/>
              <a:t>   </a:t>
            </a:r>
            <a:r>
              <a:rPr lang="en-US" sz="2000" u="sng" dirty="0" smtClean="0"/>
              <a:t>Main </a:t>
            </a:r>
            <a:r>
              <a:rPr lang="en-US" sz="2000" u="sng" dirty="0"/>
              <a:t>View</a:t>
            </a:r>
          </a:p>
          <a:p>
            <a:pPr marL="0" indent="0">
              <a:buClr>
                <a:srgbClr val="C00000"/>
              </a:buClr>
              <a:buNone/>
            </a:pPr>
            <a:r>
              <a:rPr lang="en-US" sz="2000" dirty="0" smtClean="0"/>
              <a:t>    </a:t>
            </a:r>
            <a:r>
              <a:rPr lang="en-US" sz="2000" dirty="0"/>
              <a:t> </a:t>
            </a:r>
            <a:r>
              <a:rPr lang="en-US" sz="2000" dirty="0" smtClean="0"/>
              <a:t> </a:t>
            </a:r>
            <a:endParaRPr lang="en-SG" dirty="0"/>
          </a:p>
        </p:txBody>
      </p:sp>
      <p:sp>
        <p:nvSpPr>
          <p:cNvPr id="19" name="Slide Number Placeholder 18"/>
          <p:cNvSpPr>
            <a:spLocks noGrp="1"/>
          </p:cNvSpPr>
          <p:nvPr>
            <p:ph type="sldNum" sz="quarter" idx="12"/>
          </p:nvPr>
        </p:nvSpPr>
        <p:spPr/>
        <p:txBody>
          <a:bodyPr/>
          <a:lstStyle/>
          <a:p>
            <a:pPr>
              <a:defRPr/>
            </a:pPr>
            <a:fld id="{7B579C0B-DE95-402D-8A7F-AE829B77907F}" type="slidenum">
              <a:rPr lang="zh-TW" altLang="en-US" smtClean="0"/>
              <a:pPr>
                <a:defRPr/>
              </a:pPr>
              <a:t>53</a:t>
            </a:fld>
            <a:endParaRPr lang="zh-TW" altLang="en-US"/>
          </a:p>
        </p:txBody>
      </p:sp>
    </p:spTree>
    <p:extLst>
      <p:ext uri="{BB962C8B-B14F-4D97-AF65-F5344CB8AC3E}">
        <p14:creationId xmlns:p14="http://schemas.microsoft.com/office/powerpoint/2010/main" val="10661321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Main view</a:t>
            </a:r>
            <a:endParaRPr lang="zh-TW" altLang="en-US" dirty="0">
              <a:latin typeface="Adobe 楷体 Std R" pitchFamily="18" charset="-128"/>
              <a:ea typeface="Adobe 楷体 Std R" pitchFamily="18" charset="-128"/>
            </a:endParaRPr>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4" name="Picture 3" descr="Screen Shot 2014-03-07 at 5.05.55 PM.png"/>
          <p:cNvPicPr>
            <a:picLocks noChangeAspect="1"/>
          </p:cNvPicPr>
          <p:nvPr/>
        </p:nvPicPr>
        <p:blipFill rotWithShape="1">
          <a:blip r:embed="rId3">
            <a:extLst>
              <a:ext uri="{28A0092B-C50C-407E-A947-70E740481C1C}">
                <a14:useLocalDpi xmlns:a14="http://schemas.microsoft.com/office/drawing/2010/main" val="0"/>
              </a:ext>
            </a:extLst>
          </a:blip>
          <a:srcRect l="6320" t="11079" r="12548" b="6954"/>
          <a:stretch/>
        </p:blipFill>
        <p:spPr>
          <a:xfrm>
            <a:off x="7596336" y="1556792"/>
            <a:ext cx="546100" cy="635000"/>
          </a:xfrm>
          <a:prstGeom prst="rect">
            <a:avLst/>
          </a:prstGeom>
          <a:ln>
            <a:solidFill>
              <a:srgbClr val="000000"/>
            </a:solidFill>
          </a:ln>
        </p:spPr>
      </p:pic>
      <p:sp>
        <p:nvSpPr>
          <p:cNvPr id="5" name="TextBox 4"/>
          <p:cNvSpPr txBox="1"/>
          <p:nvPr/>
        </p:nvSpPr>
        <p:spPr>
          <a:xfrm>
            <a:off x="683568" y="2060848"/>
            <a:ext cx="8064896" cy="2462213"/>
          </a:xfrm>
          <a:prstGeom prst="rect">
            <a:avLst/>
          </a:prstGeom>
          <a:noFill/>
        </p:spPr>
        <p:txBody>
          <a:bodyPr wrap="square" rtlCol="0">
            <a:spAutoFit/>
          </a:bodyPr>
          <a:lstStyle/>
          <a:p>
            <a:pPr lvl="0"/>
            <a:endParaRPr lang="en-SG" dirty="0">
              <a:solidFill>
                <a:srgbClr val="FF0000"/>
              </a:solidFill>
            </a:endParaRPr>
          </a:p>
          <a:p>
            <a:pPr marL="285750" indent="-285750">
              <a:buClr>
                <a:schemeClr val="tx1"/>
              </a:buClr>
              <a:buFont typeface="Arial"/>
              <a:buChar char="•"/>
            </a:pPr>
            <a:r>
              <a:rPr lang="fr-FR" i="1" dirty="0"/>
              <a:t>Hardware </a:t>
            </a:r>
            <a:r>
              <a:rPr lang="fr-FR" i="1" dirty="0" err="1"/>
              <a:t>events</a:t>
            </a:r>
            <a:r>
              <a:rPr lang="fr-FR" i="1" dirty="0"/>
              <a:t> notification</a:t>
            </a:r>
          </a:p>
          <a:p>
            <a:r>
              <a:rPr lang="fr-FR" dirty="0" smtClean="0"/>
              <a:t>             </a:t>
            </a:r>
          </a:p>
          <a:p>
            <a:endParaRPr lang="fr-FR" dirty="0" smtClean="0"/>
          </a:p>
          <a:p>
            <a:r>
              <a:rPr lang="fr-FR" sz="1400" dirty="0" smtClean="0"/>
              <a:t>User </a:t>
            </a:r>
            <a:r>
              <a:rPr lang="fr-FR" sz="1400" dirty="0" err="1" smtClean="0"/>
              <a:t>receives</a:t>
            </a:r>
            <a:r>
              <a:rPr lang="fr-FR" sz="1400" dirty="0" smtClean="0"/>
              <a:t> notifications if a warning </a:t>
            </a:r>
            <a:r>
              <a:rPr lang="fr-FR" sz="1400" dirty="0" err="1" smtClean="0"/>
              <a:t>sound</a:t>
            </a:r>
            <a:r>
              <a:rPr lang="fr-FR" sz="1400" dirty="0" smtClean="0"/>
              <a:t> </a:t>
            </a:r>
            <a:r>
              <a:rPr lang="fr-FR" sz="1400" dirty="0" err="1" smtClean="0"/>
              <a:t>is</a:t>
            </a:r>
            <a:r>
              <a:rPr lang="fr-FR" sz="1400" dirty="0" smtClean="0"/>
              <a:t> </a:t>
            </a:r>
            <a:r>
              <a:rPr lang="fr-FR" sz="1400" dirty="0" err="1" smtClean="0"/>
              <a:t>triggered</a:t>
            </a:r>
            <a:r>
              <a:rPr lang="fr-FR" sz="1400" dirty="0" smtClean="0"/>
              <a:t> </a:t>
            </a:r>
            <a:r>
              <a:rPr lang="en-SG" sz="1400" dirty="0"/>
              <a:t>or if the hard </a:t>
            </a:r>
            <a:r>
              <a:rPr lang="en-SG" sz="1400" dirty="0" smtClean="0"/>
              <a:t>disk </a:t>
            </a:r>
            <a:r>
              <a:rPr lang="en-SG" sz="1400" dirty="0"/>
              <a:t>drive of the NVR failed in recording data</a:t>
            </a:r>
            <a:r>
              <a:rPr lang="en-SG" dirty="0" smtClean="0"/>
              <a:t>.</a:t>
            </a:r>
          </a:p>
          <a:p>
            <a:endParaRPr lang="fr-FR" dirty="0"/>
          </a:p>
          <a:p>
            <a:pPr marL="285750" indent="-285750">
              <a:buClr>
                <a:schemeClr val="tx1"/>
              </a:buClr>
              <a:buFont typeface="Arial"/>
              <a:buChar char="•"/>
            </a:pPr>
            <a:r>
              <a:rPr lang="fr-FR" i="1" dirty="0" smtClean="0"/>
              <a:t>Channel </a:t>
            </a:r>
            <a:r>
              <a:rPr lang="fr-FR" i="1" dirty="0" err="1"/>
              <a:t>status</a:t>
            </a:r>
            <a:endParaRPr lang="fr-FR" i="1" dirty="0"/>
          </a:p>
          <a:p>
            <a:r>
              <a:rPr lang="fr-FR" sz="1400" dirty="0" smtClean="0"/>
              <a:t>Click on the icone, a </a:t>
            </a:r>
            <a:r>
              <a:rPr lang="en-SG" sz="1400" dirty="0" smtClean="0"/>
              <a:t>page </a:t>
            </a:r>
            <a:r>
              <a:rPr lang="en-SG" sz="1400" dirty="0"/>
              <a:t>tab will display the current status of the channels added to the NVR.</a:t>
            </a:r>
            <a:endParaRPr lang="en-US" sz="1400" dirty="0"/>
          </a:p>
        </p:txBody>
      </p:sp>
      <p:pic>
        <p:nvPicPr>
          <p:cNvPr id="9" name="Picture 8" descr="C:\Users\Mariame\Documents\SVR800\New folder\Event bubble.png"/>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780928"/>
            <a:ext cx="360040" cy="360040"/>
          </a:xfrm>
          <a:prstGeom prst="rect">
            <a:avLst/>
          </a:prstGeom>
          <a:noFill/>
          <a:ln>
            <a:noFill/>
          </a:ln>
        </p:spPr>
      </p:pic>
      <p:pic>
        <p:nvPicPr>
          <p:cNvPr id="10" name="Picture 9" descr="C:\Users\Mariame\Documents\SVR800\New\Cameras status.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4581128"/>
            <a:ext cx="6264695" cy="1368152"/>
          </a:xfrm>
          <a:prstGeom prst="rect">
            <a:avLst/>
          </a:prstGeom>
          <a:noFill/>
          <a:ln>
            <a:noFill/>
          </a:ln>
        </p:spPr>
      </p:pic>
      <p:sp>
        <p:nvSpPr>
          <p:cNvPr id="11" name="Rectangle 10"/>
          <p:cNvSpPr/>
          <p:nvPr/>
        </p:nvSpPr>
        <p:spPr>
          <a:xfrm>
            <a:off x="5076056" y="4581128"/>
            <a:ext cx="1224136" cy="21602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Content Placeholder 2"/>
          <p:cNvSpPr>
            <a:spLocks noGrp="1"/>
          </p:cNvSpPr>
          <p:nvPr>
            <p:ph idx="1"/>
          </p:nvPr>
        </p:nvSpPr>
        <p:spPr>
          <a:xfrm>
            <a:off x="1043608" y="1340768"/>
            <a:ext cx="2016224" cy="864096"/>
          </a:xfrm>
        </p:spPr>
        <p:txBody>
          <a:bodyPr>
            <a:noAutofit/>
          </a:bodyPr>
          <a:lstStyle/>
          <a:p>
            <a:pPr marL="457200" indent="-457200">
              <a:buClr>
                <a:srgbClr val="C00000"/>
              </a:buClr>
              <a:buFont typeface="+mj-lt"/>
              <a:buAutoNum type="arabicPeriod"/>
            </a:pPr>
            <a:r>
              <a:rPr lang="en-US" sz="2400" b="1" dirty="0"/>
              <a:t>Live view</a:t>
            </a:r>
          </a:p>
          <a:p>
            <a:pPr marL="457200" indent="-457200">
              <a:buClr>
                <a:srgbClr val="C00000"/>
              </a:buClr>
              <a:buFont typeface="+mj-lt"/>
              <a:buAutoNum type="alphaLcPeriod"/>
            </a:pPr>
            <a:r>
              <a:rPr lang="en-US" sz="2000" dirty="0" smtClean="0"/>
              <a:t>   </a:t>
            </a:r>
            <a:r>
              <a:rPr lang="en-US" sz="2000" u="sng" dirty="0" smtClean="0"/>
              <a:t>Main </a:t>
            </a:r>
            <a:r>
              <a:rPr lang="en-US" sz="2000" u="sng" dirty="0"/>
              <a:t>View</a:t>
            </a:r>
          </a:p>
          <a:p>
            <a:pPr marL="0" indent="0">
              <a:buClr>
                <a:srgbClr val="C00000"/>
              </a:buClr>
              <a:buNone/>
            </a:pPr>
            <a:r>
              <a:rPr lang="en-US" sz="2000" dirty="0" smtClean="0"/>
              <a:t>    </a:t>
            </a:r>
            <a:r>
              <a:rPr lang="en-US" sz="2000" dirty="0"/>
              <a:t> </a:t>
            </a:r>
            <a:r>
              <a:rPr lang="en-US" sz="2000" dirty="0" smtClean="0"/>
              <a:t> </a:t>
            </a:r>
            <a:endParaRPr lang="en-SG" dirty="0"/>
          </a:p>
        </p:txBody>
      </p:sp>
      <p:sp>
        <p:nvSpPr>
          <p:cNvPr id="14" name="Slide Number Placeholder 13"/>
          <p:cNvSpPr>
            <a:spLocks noGrp="1"/>
          </p:cNvSpPr>
          <p:nvPr>
            <p:ph type="sldNum" sz="quarter" idx="12"/>
          </p:nvPr>
        </p:nvSpPr>
        <p:spPr/>
        <p:txBody>
          <a:bodyPr/>
          <a:lstStyle/>
          <a:p>
            <a:pPr>
              <a:defRPr/>
            </a:pPr>
            <a:fld id="{7B579C0B-DE95-402D-8A7F-AE829B77907F}" type="slidenum">
              <a:rPr lang="zh-TW" altLang="en-US" smtClean="0"/>
              <a:pPr>
                <a:defRPr/>
              </a:pPr>
              <a:t>54</a:t>
            </a:fld>
            <a:endParaRPr lang="zh-TW" altLang="en-US"/>
          </a:p>
        </p:txBody>
      </p:sp>
    </p:spTree>
    <p:extLst>
      <p:ext uri="{BB962C8B-B14F-4D97-AF65-F5344CB8AC3E}">
        <p14:creationId xmlns:p14="http://schemas.microsoft.com/office/powerpoint/2010/main" val="39517424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6" name="Picture 5" descr="C:\Users\Mariame\Documents\SVR800\New folder\VideoFrameFina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916832"/>
            <a:ext cx="7272808" cy="3528392"/>
          </a:xfrm>
          <a:prstGeom prst="rect">
            <a:avLst/>
          </a:prstGeom>
          <a:noFill/>
          <a:ln>
            <a:noFill/>
          </a:ln>
        </p:spPr>
      </p:pic>
      <p:sp>
        <p:nvSpPr>
          <p:cNvPr id="2" name="TextBox 1"/>
          <p:cNvSpPr txBox="1"/>
          <p:nvPr/>
        </p:nvSpPr>
        <p:spPr>
          <a:xfrm>
            <a:off x="1043608" y="5445224"/>
            <a:ext cx="7704856" cy="492443"/>
          </a:xfrm>
          <a:prstGeom prst="rect">
            <a:avLst/>
          </a:prstGeom>
          <a:noFill/>
        </p:spPr>
        <p:txBody>
          <a:bodyPr wrap="square" rtlCol="0">
            <a:spAutoFit/>
          </a:bodyPr>
          <a:lstStyle/>
          <a:p>
            <a:r>
              <a:rPr lang="fr-FR" sz="1400" dirty="0" smtClean="0">
                <a:solidFill>
                  <a:srgbClr val="FF0000"/>
                </a:solidFill>
              </a:rPr>
              <a:t>P.S.</a:t>
            </a:r>
            <a:r>
              <a:rPr lang="fr-FR" sz="1400" dirty="0" smtClean="0"/>
              <a:t> - </a:t>
            </a:r>
            <a:r>
              <a:rPr lang="fr-FR" sz="1200" b="1" i="1" dirty="0" smtClean="0"/>
              <a:t>PTZ </a:t>
            </a:r>
            <a:r>
              <a:rPr lang="fr-FR" sz="1200" b="1" i="1" dirty="0" err="1" smtClean="0"/>
              <a:t>function</a:t>
            </a:r>
            <a:r>
              <a:rPr lang="fr-FR" sz="1200" b="1" i="1" dirty="0" smtClean="0"/>
              <a:t> </a:t>
            </a:r>
            <a:r>
              <a:rPr lang="fr-FR" sz="1200" i="1" dirty="0" err="1" smtClean="0"/>
              <a:t>is</a:t>
            </a:r>
            <a:r>
              <a:rPr lang="fr-FR" sz="1200" i="1" dirty="0" smtClean="0"/>
              <a:t> </a:t>
            </a:r>
            <a:r>
              <a:rPr lang="fr-FR" sz="1200" i="1" dirty="0" err="1" smtClean="0"/>
              <a:t>available</a:t>
            </a:r>
            <a:r>
              <a:rPr lang="fr-FR" sz="1200" i="1" dirty="0" smtClean="0"/>
              <a:t> </a:t>
            </a:r>
            <a:r>
              <a:rPr lang="en-SG" sz="1200" i="1" dirty="0"/>
              <a:t>by clicking </a:t>
            </a:r>
            <a:r>
              <a:rPr lang="en-SG" sz="1200" i="1" dirty="0" smtClean="0"/>
              <a:t>on </a:t>
            </a:r>
            <a:r>
              <a:rPr lang="en-SG" sz="1200" i="1" dirty="0"/>
              <a:t>the left button of the mouse </a:t>
            </a:r>
            <a:r>
              <a:rPr lang="en-SG" sz="1200" i="1" dirty="0" smtClean="0"/>
              <a:t>at the channel’s live view.</a:t>
            </a:r>
          </a:p>
          <a:p>
            <a:r>
              <a:rPr lang="en-SG" sz="1200" i="1" dirty="0"/>
              <a:t> </a:t>
            </a:r>
            <a:r>
              <a:rPr lang="en-SG" sz="1200" i="1" dirty="0" smtClean="0"/>
              <a:t>      </a:t>
            </a:r>
            <a:r>
              <a:rPr lang="en-SG" sz="1200" b="1" i="1" dirty="0" smtClean="0"/>
              <a:t>  -</a:t>
            </a:r>
            <a:r>
              <a:rPr lang="fr-FR" sz="1200" i="1" dirty="0" smtClean="0"/>
              <a:t>To </a:t>
            </a:r>
            <a:r>
              <a:rPr lang="fr-FR" sz="1200" i="1" dirty="0" err="1" smtClean="0"/>
              <a:t>enable</a:t>
            </a:r>
            <a:r>
              <a:rPr lang="fr-FR" sz="1200" i="1" dirty="0" smtClean="0"/>
              <a:t> </a:t>
            </a:r>
            <a:r>
              <a:rPr lang="fr-FR" sz="1200" b="1" i="1" dirty="0" smtClean="0"/>
              <a:t>Zoom </a:t>
            </a:r>
            <a:r>
              <a:rPr lang="fr-FR" sz="1200" b="1" i="1" dirty="0" err="1" smtClean="0"/>
              <a:t>function</a:t>
            </a:r>
            <a:r>
              <a:rPr lang="fr-FR" sz="1200" i="1" dirty="0"/>
              <a:t>,</a:t>
            </a:r>
            <a:r>
              <a:rPr lang="fr-FR" sz="1200" i="1" dirty="0" smtClean="0"/>
              <a:t> </a:t>
            </a:r>
            <a:r>
              <a:rPr lang="fr-FR" sz="1200" i="1" dirty="0"/>
              <a:t>d</a:t>
            </a:r>
            <a:r>
              <a:rPr lang="fr-FR" sz="1200" i="1" dirty="0" smtClean="0"/>
              <a:t>ouble click on the </a:t>
            </a:r>
            <a:r>
              <a:rPr lang="fr-FR" sz="1200" i="1" dirty="0" err="1" smtClean="0"/>
              <a:t>left</a:t>
            </a:r>
            <a:r>
              <a:rPr lang="fr-FR" sz="1200" i="1" dirty="0" smtClean="0"/>
              <a:t> </a:t>
            </a:r>
            <a:r>
              <a:rPr lang="fr-FR" sz="1200" i="1" dirty="0" err="1" smtClean="0"/>
              <a:t>button</a:t>
            </a:r>
            <a:r>
              <a:rPr lang="fr-FR" sz="1200" i="1" dirty="0" smtClean="0"/>
              <a:t> of the mouse.</a:t>
            </a:r>
            <a:endParaRPr lang="fr-FR" sz="1200" i="1" dirty="0"/>
          </a:p>
        </p:txBody>
      </p:sp>
      <p:sp>
        <p:nvSpPr>
          <p:cNvPr id="10"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Main view</a:t>
            </a:r>
            <a:endParaRPr lang="zh-TW" altLang="en-US" dirty="0">
              <a:latin typeface="Adobe 楷体 Std R" pitchFamily="18" charset="-128"/>
              <a:ea typeface="Adobe 楷体 Std R" pitchFamily="18" charset="-128"/>
            </a:endParaRPr>
          </a:p>
        </p:txBody>
      </p:sp>
      <p:sp>
        <p:nvSpPr>
          <p:cNvPr id="11" name="Content Placeholder 2"/>
          <p:cNvSpPr txBox="1">
            <a:spLocks/>
          </p:cNvSpPr>
          <p:nvPr/>
        </p:nvSpPr>
        <p:spPr bwMode="auto">
          <a:xfrm>
            <a:off x="1259632" y="1052736"/>
            <a:ext cx="8686800"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Clr>
                <a:srgbClr val="C00000"/>
              </a:buClr>
              <a:buFont typeface="+mj-lt"/>
              <a:buAutoNum type="arabicPeriod"/>
            </a:pPr>
            <a:r>
              <a:rPr lang="en-US" sz="2400" b="1" dirty="0" smtClean="0"/>
              <a:t>Live view</a:t>
            </a:r>
          </a:p>
          <a:p>
            <a:pPr marL="457200" indent="-457200">
              <a:buClr>
                <a:srgbClr val="C00000"/>
              </a:buClr>
              <a:buFont typeface="+mj-lt"/>
              <a:buAutoNum type="alphaLcPeriod" startAt="2"/>
            </a:pPr>
            <a:r>
              <a:rPr lang="en-US" sz="2000" u="sng" dirty="0" smtClean="0"/>
              <a:t>Video Frame</a:t>
            </a:r>
          </a:p>
          <a:p>
            <a:pPr marL="0" indent="0">
              <a:buClr>
                <a:srgbClr val="C00000"/>
              </a:buClr>
              <a:buFont typeface="Arial" charset="0"/>
              <a:buNone/>
            </a:pPr>
            <a:r>
              <a:rPr lang="en-US" sz="2000" dirty="0" smtClean="0"/>
              <a:t>      </a:t>
            </a:r>
            <a:endParaRPr lang="en-SG" dirty="0"/>
          </a:p>
        </p:txBody>
      </p:sp>
      <p:sp>
        <p:nvSpPr>
          <p:cNvPr id="12" name="Rectangle 11"/>
          <p:cNvSpPr/>
          <p:nvPr/>
        </p:nvSpPr>
        <p:spPr>
          <a:xfrm>
            <a:off x="3995936" y="3573016"/>
            <a:ext cx="3024336" cy="28803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7020272" y="4077072"/>
            <a:ext cx="1296144" cy="216024"/>
          </a:xfrm>
          <a:prstGeom prst="rect">
            <a:avLst/>
          </a:prstGeom>
          <a:noFill/>
          <a:ln>
            <a:solidFill>
              <a:srgbClr val="FF0000"/>
            </a:solidFill>
          </a:ln>
          <a:effectLst>
            <a:glow rad="101600">
              <a:schemeClr val="accent2">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Slide Number Placeholder 4"/>
          <p:cNvSpPr>
            <a:spLocks noGrp="1"/>
          </p:cNvSpPr>
          <p:nvPr>
            <p:ph type="sldNum" sz="quarter" idx="12"/>
          </p:nvPr>
        </p:nvSpPr>
        <p:spPr/>
        <p:txBody>
          <a:bodyPr/>
          <a:lstStyle/>
          <a:p>
            <a:pPr>
              <a:defRPr/>
            </a:pPr>
            <a:fld id="{7B579C0B-DE95-402D-8A7F-AE829B77907F}" type="slidenum">
              <a:rPr lang="zh-TW" altLang="en-US" smtClean="0"/>
              <a:pPr>
                <a:defRPr/>
              </a:pPr>
              <a:t>55</a:t>
            </a:fld>
            <a:endParaRPr lang="zh-TW" altLang="en-US"/>
          </a:p>
        </p:txBody>
      </p:sp>
    </p:spTree>
    <p:extLst>
      <p:ext uri="{BB962C8B-B14F-4D97-AF65-F5344CB8AC3E}">
        <p14:creationId xmlns:p14="http://schemas.microsoft.com/office/powerpoint/2010/main" val="2646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a:defRPr/>
            </a:pPr>
            <a:r>
              <a:rPr lang="en-US" altLang="zh-TW" b="1" dirty="0" smtClean="0">
                <a:effectLst>
                  <a:outerShdw blurRad="38100" dist="38100" dir="2700000" algn="tl">
                    <a:srgbClr val="000000">
                      <a:alpha val="43137"/>
                    </a:srgbClr>
                  </a:outerShdw>
                </a:effectLst>
              </a:rPr>
              <a:t> Main view</a:t>
            </a:r>
            <a:endParaRPr lang="zh-TW" altLang="en-US" dirty="0">
              <a:latin typeface="Adobe 楷体 Std R" pitchFamily="18" charset="-128"/>
              <a:ea typeface="Adobe 楷体 Std R" pitchFamily="18" charset="-128"/>
            </a:endParaRPr>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9" name="Picture 8" descr="C:\Users\Mariame\Documents\SVR800\Screenshot\First one.png"/>
          <p:cNvPicPr/>
          <p:nvPr/>
        </p:nvPicPr>
        <p:blipFill>
          <a:blip r:embed="rId3">
            <a:extLst>
              <a:ext uri="{28A0092B-C50C-407E-A947-70E740481C1C}">
                <a14:useLocalDpi xmlns:a14="http://schemas.microsoft.com/office/drawing/2010/main" val="0"/>
              </a:ext>
            </a:extLst>
          </a:blip>
          <a:srcRect/>
          <a:stretch>
            <a:fillRect/>
          </a:stretch>
        </p:blipFill>
        <p:spPr bwMode="auto">
          <a:xfrm>
            <a:off x="755576" y="2348880"/>
            <a:ext cx="4679826" cy="2664296"/>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5292080" y="1844824"/>
            <a:ext cx="847090" cy="389890"/>
          </a:xfrm>
          <a:prstGeom prst="rect">
            <a:avLst/>
          </a:prstGeom>
        </p:spPr>
      </p:pic>
      <p:sp>
        <p:nvSpPr>
          <p:cNvPr id="2" name="Rectangle 1"/>
          <p:cNvSpPr/>
          <p:nvPr/>
        </p:nvSpPr>
        <p:spPr>
          <a:xfrm>
            <a:off x="5220072" y="2276872"/>
            <a:ext cx="4392488" cy="307777"/>
          </a:xfrm>
          <a:prstGeom prst="rect">
            <a:avLst/>
          </a:prstGeom>
        </p:spPr>
        <p:txBody>
          <a:bodyPr wrap="square">
            <a:spAutoFit/>
          </a:bodyPr>
          <a:lstStyle/>
          <a:p>
            <a:r>
              <a:rPr lang="en-SG" sz="1400" dirty="0" smtClean="0"/>
              <a:t> Enable </a:t>
            </a:r>
            <a:r>
              <a:rPr lang="en-SG" sz="1400" dirty="0"/>
              <a:t>digital zoom function on the </a:t>
            </a:r>
            <a:r>
              <a:rPr lang="en-SG" sz="1400" dirty="0" smtClean="0"/>
              <a:t>video</a:t>
            </a:r>
            <a:r>
              <a:rPr lang="en-US" sz="1400" dirty="0" smtClean="0"/>
              <a:t> </a:t>
            </a:r>
            <a:endParaRPr lang="fr-FR" sz="1400" dirty="0"/>
          </a:p>
        </p:txBody>
      </p:sp>
      <p:pic>
        <p:nvPicPr>
          <p:cNvPr id="10" name="Picture 9"/>
          <p:cNvPicPr/>
          <p:nvPr/>
        </p:nvPicPr>
        <p:blipFill>
          <a:blip r:embed="rId5"/>
          <a:stretch>
            <a:fillRect/>
          </a:stretch>
        </p:blipFill>
        <p:spPr>
          <a:xfrm>
            <a:off x="5292080" y="2636912"/>
            <a:ext cx="961390" cy="532765"/>
          </a:xfrm>
          <a:prstGeom prst="rect">
            <a:avLst/>
          </a:prstGeom>
        </p:spPr>
      </p:pic>
      <p:sp>
        <p:nvSpPr>
          <p:cNvPr id="4" name="TextBox 3"/>
          <p:cNvSpPr txBox="1"/>
          <p:nvPr/>
        </p:nvSpPr>
        <p:spPr>
          <a:xfrm>
            <a:off x="5364088" y="3140968"/>
            <a:ext cx="1622008" cy="584776"/>
          </a:xfrm>
          <a:prstGeom prst="rect">
            <a:avLst/>
          </a:prstGeom>
          <a:noFill/>
        </p:spPr>
        <p:txBody>
          <a:bodyPr wrap="none" rtlCol="0">
            <a:spAutoFit/>
          </a:bodyPr>
          <a:lstStyle/>
          <a:p>
            <a:r>
              <a:rPr lang="en-SG" sz="1400" dirty="0" smtClean="0"/>
              <a:t>Snapshot function</a:t>
            </a:r>
            <a:endParaRPr lang="en-US" sz="1400" dirty="0"/>
          </a:p>
          <a:p>
            <a:endParaRPr lang="fr-FR" dirty="0"/>
          </a:p>
        </p:txBody>
      </p:sp>
      <p:pic>
        <p:nvPicPr>
          <p:cNvPr id="11" name="Picture 10"/>
          <p:cNvPicPr/>
          <p:nvPr/>
        </p:nvPicPr>
        <p:blipFill>
          <a:blip r:embed="rId6"/>
          <a:stretch>
            <a:fillRect/>
          </a:stretch>
        </p:blipFill>
        <p:spPr>
          <a:xfrm>
            <a:off x="5364088" y="3573016"/>
            <a:ext cx="875665" cy="456565"/>
          </a:xfrm>
          <a:prstGeom prst="rect">
            <a:avLst/>
          </a:prstGeom>
        </p:spPr>
      </p:pic>
      <p:sp>
        <p:nvSpPr>
          <p:cNvPr id="5" name="Rectangle 4"/>
          <p:cNvSpPr/>
          <p:nvPr/>
        </p:nvSpPr>
        <p:spPr>
          <a:xfrm>
            <a:off x="5364088" y="4077072"/>
            <a:ext cx="3960440" cy="523220"/>
          </a:xfrm>
          <a:prstGeom prst="rect">
            <a:avLst/>
          </a:prstGeom>
        </p:spPr>
        <p:txBody>
          <a:bodyPr wrap="square">
            <a:spAutoFit/>
          </a:bodyPr>
          <a:lstStyle/>
          <a:p>
            <a:r>
              <a:rPr lang="en-SG" sz="1400" dirty="0"/>
              <a:t>T</a:t>
            </a:r>
            <a:r>
              <a:rPr lang="en-SG" sz="1400" dirty="0" smtClean="0"/>
              <a:t>hree </a:t>
            </a:r>
            <a:r>
              <a:rPr lang="en-SG" sz="1400" dirty="0"/>
              <a:t>continuous snapshots. Each snapshot represents a frame.</a:t>
            </a:r>
            <a:r>
              <a:rPr lang="en-US" sz="1400" dirty="0"/>
              <a:t> </a:t>
            </a:r>
            <a:r>
              <a:rPr lang="en-US" sz="1400" b="1" dirty="0" smtClean="0"/>
              <a:t>1Snapshot/Frame</a:t>
            </a:r>
            <a:endParaRPr lang="fr-FR" sz="1400" b="1" dirty="0"/>
          </a:p>
        </p:txBody>
      </p:sp>
      <p:pic>
        <p:nvPicPr>
          <p:cNvPr id="12" name="Picture 11"/>
          <p:cNvPicPr/>
          <p:nvPr/>
        </p:nvPicPr>
        <p:blipFill>
          <a:blip r:embed="rId7"/>
          <a:stretch>
            <a:fillRect/>
          </a:stretch>
        </p:blipFill>
        <p:spPr>
          <a:xfrm>
            <a:off x="5364088" y="4653136"/>
            <a:ext cx="837565" cy="418465"/>
          </a:xfrm>
          <a:prstGeom prst="rect">
            <a:avLst/>
          </a:prstGeom>
        </p:spPr>
      </p:pic>
      <p:sp>
        <p:nvSpPr>
          <p:cNvPr id="13" name="TextBox 12"/>
          <p:cNvSpPr txBox="1"/>
          <p:nvPr/>
        </p:nvSpPr>
        <p:spPr>
          <a:xfrm>
            <a:off x="5364088" y="5085184"/>
            <a:ext cx="3779912" cy="892552"/>
          </a:xfrm>
          <a:prstGeom prst="rect">
            <a:avLst/>
          </a:prstGeom>
          <a:noFill/>
        </p:spPr>
        <p:txBody>
          <a:bodyPr wrap="square" rtlCol="0">
            <a:spAutoFit/>
          </a:bodyPr>
          <a:lstStyle/>
          <a:p>
            <a:r>
              <a:rPr lang="en-SG" sz="1400" dirty="0" smtClean="0"/>
              <a:t>Send audio sound </a:t>
            </a:r>
            <a:r>
              <a:rPr lang="en-SG" sz="1400" dirty="0"/>
              <a:t>from </a:t>
            </a:r>
            <a:r>
              <a:rPr lang="en-SG" sz="1400" dirty="0" smtClean="0"/>
              <a:t>the microphone </a:t>
            </a:r>
            <a:r>
              <a:rPr lang="en-SG" sz="1400" dirty="0"/>
              <a:t>to the </a:t>
            </a:r>
            <a:r>
              <a:rPr lang="en-SG" sz="1400" dirty="0" smtClean="0"/>
              <a:t>audio output </a:t>
            </a:r>
            <a:r>
              <a:rPr lang="en-SG" sz="1400" dirty="0"/>
              <a:t>of the camera. </a:t>
            </a:r>
            <a:endParaRPr lang="en-SG" sz="1400" dirty="0" smtClean="0"/>
          </a:p>
          <a:p>
            <a:r>
              <a:rPr lang="en-SG" sz="1200" i="1" dirty="0" smtClean="0">
                <a:solidFill>
                  <a:srgbClr val="FF0000"/>
                </a:solidFill>
              </a:rPr>
              <a:t>P.SThis </a:t>
            </a:r>
            <a:r>
              <a:rPr lang="en-SG" sz="1200" i="1" dirty="0">
                <a:solidFill>
                  <a:srgbClr val="FF0000"/>
                </a:solidFill>
              </a:rPr>
              <a:t>function can only work if the camera supports audio input/ouput function</a:t>
            </a:r>
            <a:r>
              <a:rPr lang="en-SG" sz="1200" dirty="0">
                <a:solidFill>
                  <a:srgbClr val="FF0000"/>
                </a:solidFill>
              </a:rPr>
              <a:t>. </a:t>
            </a:r>
            <a:endParaRPr lang="fr-FR" sz="1200" dirty="0">
              <a:solidFill>
                <a:srgbClr val="FF0000"/>
              </a:solidFill>
            </a:endParaRPr>
          </a:p>
        </p:txBody>
      </p:sp>
      <p:sp>
        <p:nvSpPr>
          <p:cNvPr id="15" name="Folded Corner 14"/>
          <p:cNvSpPr/>
          <p:nvPr/>
        </p:nvSpPr>
        <p:spPr>
          <a:xfrm>
            <a:off x="5220072" y="1628800"/>
            <a:ext cx="3816424" cy="4392488"/>
          </a:xfrm>
          <a:prstGeom prst="foldedCorner">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Content Placeholder 2"/>
          <p:cNvSpPr txBox="1">
            <a:spLocks/>
          </p:cNvSpPr>
          <p:nvPr/>
        </p:nvSpPr>
        <p:spPr bwMode="auto">
          <a:xfrm>
            <a:off x="1259632" y="1052736"/>
            <a:ext cx="8686800"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Clr>
                <a:srgbClr val="C00000"/>
              </a:buClr>
              <a:buFont typeface="+mj-lt"/>
              <a:buAutoNum type="arabicPeriod"/>
            </a:pPr>
            <a:r>
              <a:rPr lang="en-US" sz="2400" b="1" dirty="0" smtClean="0"/>
              <a:t>Live view</a:t>
            </a:r>
          </a:p>
          <a:p>
            <a:pPr marL="457200" indent="-457200">
              <a:buClr>
                <a:srgbClr val="C00000"/>
              </a:buClr>
              <a:buFont typeface="+mj-lt"/>
              <a:buAutoNum type="alphaLcPeriod" startAt="3"/>
            </a:pPr>
            <a:r>
              <a:rPr lang="en-US" sz="2000" u="sng" dirty="0" smtClean="0"/>
              <a:t>Camera’s Menu</a:t>
            </a:r>
          </a:p>
          <a:p>
            <a:pPr marL="0" indent="0">
              <a:buClr>
                <a:srgbClr val="C00000"/>
              </a:buClr>
              <a:buFont typeface="Arial" charset="0"/>
              <a:buNone/>
            </a:pPr>
            <a:r>
              <a:rPr lang="en-US" sz="2000" dirty="0" smtClean="0"/>
              <a:t>      </a:t>
            </a:r>
            <a:endParaRPr lang="en-SG" dirty="0"/>
          </a:p>
        </p:txBody>
      </p:sp>
      <p:sp>
        <p:nvSpPr>
          <p:cNvPr id="17" name="Slide Number Placeholder 16"/>
          <p:cNvSpPr>
            <a:spLocks noGrp="1"/>
          </p:cNvSpPr>
          <p:nvPr>
            <p:ph type="sldNum" sz="quarter" idx="12"/>
          </p:nvPr>
        </p:nvSpPr>
        <p:spPr/>
        <p:txBody>
          <a:bodyPr/>
          <a:lstStyle/>
          <a:p>
            <a:pPr>
              <a:defRPr/>
            </a:pPr>
            <a:fld id="{7B579C0B-DE95-402D-8A7F-AE829B77907F}" type="slidenum">
              <a:rPr lang="zh-TW" altLang="en-US" smtClean="0"/>
              <a:pPr>
                <a:defRPr/>
              </a:pPr>
              <a:t>56</a:t>
            </a:fld>
            <a:endParaRPr lang="zh-TW" altLang="en-US"/>
          </a:p>
        </p:txBody>
      </p:sp>
    </p:spTree>
    <p:extLst>
      <p:ext uri="{BB962C8B-B14F-4D97-AF65-F5344CB8AC3E}">
        <p14:creationId xmlns:p14="http://schemas.microsoft.com/office/powerpoint/2010/main" val="10499272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16" name="Picture 15" descr="C:\Users\Mariame\Documents\SVR800\Screenshot\ Screen Shot 2013-08-13 at 下午4.06.46.png"/>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492896"/>
            <a:ext cx="2428875" cy="2676525"/>
          </a:xfrm>
          <a:prstGeom prst="rect">
            <a:avLst/>
          </a:prstGeom>
          <a:noFill/>
          <a:ln>
            <a:noFill/>
          </a:ln>
        </p:spPr>
      </p:pic>
      <p:sp>
        <p:nvSpPr>
          <p:cNvPr id="14" name="TextBox 13"/>
          <p:cNvSpPr txBox="1"/>
          <p:nvPr/>
        </p:nvSpPr>
        <p:spPr>
          <a:xfrm>
            <a:off x="1187624" y="1988840"/>
            <a:ext cx="1646605" cy="338554"/>
          </a:xfrm>
          <a:prstGeom prst="rect">
            <a:avLst/>
          </a:prstGeom>
          <a:noFill/>
        </p:spPr>
        <p:txBody>
          <a:bodyPr wrap="none" rtlCol="0">
            <a:spAutoFit/>
          </a:bodyPr>
          <a:lstStyle/>
          <a:p>
            <a:pPr marL="285750" indent="-285750">
              <a:buClr>
                <a:schemeClr val="tx1"/>
              </a:buClr>
              <a:buFont typeface="Arial"/>
              <a:buChar char="•"/>
            </a:pPr>
            <a:r>
              <a:rPr lang="fr-FR" sz="1600" i="1" dirty="0" smtClean="0"/>
              <a:t>Lens Control</a:t>
            </a:r>
            <a:endParaRPr lang="fr-FR" sz="1600" i="1" dirty="0"/>
          </a:p>
        </p:txBody>
      </p:sp>
      <p:sp>
        <p:nvSpPr>
          <p:cNvPr id="17" name="TextBox 16"/>
          <p:cNvSpPr txBox="1"/>
          <p:nvPr/>
        </p:nvSpPr>
        <p:spPr>
          <a:xfrm>
            <a:off x="1115616" y="5229200"/>
            <a:ext cx="3888432" cy="738664"/>
          </a:xfrm>
          <a:prstGeom prst="rect">
            <a:avLst/>
          </a:prstGeom>
          <a:noFill/>
        </p:spPr>
        <p:txBody>
          <a:bodyPr wrap="square" rtlCol="0">
            <a:spAutoFit/>
          </a:bodyPr>
          <a:lstStyle/>
          <a:p>
            <a:r>
              <a:rPr lang="en-SG" sz="1400" dirty="0"/>
              <a:t>C</a:t>
            </a:r>
            <a:r>
              <a:rPr lang="en-SG" sz="1400" dirty="0" smtClean="0"/>
              <a:t>hange </a:t>
            </a:r>
            <a:r>
              <a:rPr lang="en-SG" sz="1400" dirty="0"/>
              <a:t>the Focus and Iris settings of the </a:t>
            </a:r>
            <a:r>
              <a:rPr lang="en-SG" sz="1400" dirty="0" smtClean="0"/>
              <a:t>camera.</a:t>
            </a:r>
          </a:p>
          <a:p>
            <a:r>
              <a:rPr lang="en-SG" sz="1400" dirty="0" smtClean="0"/>
              <a:t> </a:t>
            </a:r>
            <a:endParaRPr lang="fr-FR" sz="1400" dirty="0"/>
          </a:p>
        </p:txBody>
      </p:sp>
      <p:sp>
        <p:nvSpPr>
          <p:cNvPr id="19" name="TextBox 18"/>
          <p:cNvSpPr txBox="1"/>
          <p:nvPr/>
        </p:nvSpPr>
        <p:spPr>
          <a:xfrm>
            <a:off x="5364088" y="1988840"/>
            <a:ext cx="2880320" cy="338554"/>
          </a:xfrm>
          <a:prstGeom prst="rect">
            <a:avLst/>
          </a:prstGeom>
          <a:noFill/>
        </p:spPr>
        <p:txBody>
          <a:bodyPr wrap="square" rtlCol="0">
            <a:spAutoFit/>
          </a:bodyPr>
          <a:lstStyle/>
          <a:p>
            <a:pPr marL="285750" indent="-285750">
              <a:buClr>
                <a:schemeClr val="tx1"/>
              </a:buClr>
              <a:buFont typeface="Arial"/>
              <a:buChar char="•"/>
            </a:pPr>
            <a:r>
              <a:rPr lang="fr-FR" sz="1600" i="1" dirty="0" err="1"/>
              <a:t>Preset</a:t>
            </a:r>
            <a:r>
              <a:rPr lang="fr-FR" sz="1600" i="1" dirty="0"/>
              <a:t> Point </a:t>
            </a:r>
            <a:r>
              <a:rPr lang="fr-FR" sz="1600" i="1" dirty="0" err="1"/>
              <a:t>Controls</a:t>
            </a:r>
            <a:endParaRPr lang="fr-FR" sz="1600" i="1" dirty="0"/>
          </a:p>
        </p:txBody>
      </p:sp>
      <p:pic>
        <p:nvPicPr>
          <p:cNvPr id="20" name="Picture 19" descr="C:\Users\Mariame\Documents\SVR800\Screenshot\ Screen Shot 2013-08-13 at 下午4.06.53.png"/>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492896"/>
            <a:ext cx="2448272" cy="2592287"/>
          </a:xfrm>
          <a:prstGeom prst="rect">
            <a:avLst/>
          </a:prstGeom>
          <a:noFill/>
          <a:ln>
            <a:noFill/>
          </a:ln>
        </p:spPr>
      </p:pic>
      <p:sp>
        <p:nvSpPr>
          <p:cNvPr id="21" name="Rectangle 20"/>
          <p:cNvSpPr/>
          <p:nvPr/>
        </p:nvSpPr>
        <p:spPr>
          <a:xfrm>
            <a:off x="5220072" y="5157192"/>
            <a:ext cx="3816424" cy="1169551"/>
          </a:xfrm>
          <a:prstGeom prst="rect">
            <a:avLst/>
          </a:prstGeom>
        </p:spPr>
        <p:txBody>
          <a:bodyPr wrap="square">
            <a:spAutoFit/>
          </a:bodyPr>
          <a:lstStyle/>
          <a:p>
            <a:r>
              <a:rPr lang="en-SG" sz="1400" dirty="0"/>
              <a:t>S</a:t>
            </a:r>
            <a:r>
              <a:rPr lang="en-SG" sz="1400" dirty="0" smtClean="0"/>
              <a:t>ave </a:t>
            </a:r>
            <a:r>
              <a:rPr lang="en-SG" sz="1400" dirty="0"/>
              <a:t>the current position of the camera and </a:t>
            </a:r>
            <a:r>
              <a:rPr lang="en-SG" sz="1400" dirty="0" smtClean="0"/>
              <a:t>its </a:t>
            </a:r>
            <a:r>
              <a:rPr lang="en-SG" sz="1400" dirty="0"/>
              <a:t>preset </a:t>
            </a:r>
            <a:r>
              <a:rPr lang="en-SG" sz="1400" dirty="0" smtClean="0"/>
              <a:t>point</a:t>
            </a:r>
            <a:r>
              <a:rPr lang="en-US" sz="1400" dirty="0" smtClean="0"/>
              <a:t>. It helps to </a:t>
            </a:r>
            <a:r>
              <a:rPr lang="en-SG" sz="1400" dirty="0"/>
              <a:t>avoid moving manually the camera to </a:t>
            </a:r>
            <a:r>
              <a:rPr lang="en-SG" sz="1400" dirty="0" smtClean="0"/>
              <a:t>each desired </a:t>
            </a:r>
            <a:r>
              <a:rPr lang="en-SG" sz="1400" dirty="0"/>
              <a:t>points.  </a:t>
            </a:r>
            <a:br>
              <a:rPr lang="en-SG" sz="1400" dirty="0"/>
            </a:br>
            <a:endParaRPr lang="en-US" sz="1400" dirty="0"/>
          </a:p>
          <a:p>
            <a:endParaRPr lang="fr-FR" sz="1400" dirty="0"/>
          </a:p>
        </p:txBody>
      </p:sp>
      <p:sp>
        <p:nvSpPr>
          <p:cNvPr id="11"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Main view</a:t>
            </a:r>
            <a:endParaRPr lang="zh-TW" altLang="en-US" dirty="0">
              <a:latin typeface="Adobe 楷体 Std R" pitchFamily="18" charset="-128"/>
              <a:ea typeface="Adobe 楷体 Std R" pitchFamily="18" charset="-128"/>
            </a:endParaRPr>
          </a:p>
        </p:txBody>
      </p:sp>
      <p:sp>
        <p:nvSpPr>
          <p:cNvPr id="13" name="Content Placeholder 2"/>
          <p:cNvSpPr txBox="1">
            <a:spLocks/>
          </p:cNvSpPr>
          <p:nvPr/>
        </p:nvSpPr>
        <p:spPr bwMode="auto">
          <a:xfrm>
            <a:off x="1259632" y="1052736"/>
            <a:ext cx="8686800"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Clr>
                <a:srgbClr val="C00000"/>
              </a:buClr>
              <a:buFont typeface="+mj-lt"/>
              <a:buAutoNum type="arabicPeriod"/>
            </a:pPr>
            <a:r>
              <a:rPr lang="en-US" sz="2400" b="1" dirty="0" smtClean="0"/>
              <a:t>Live view</a:t>
            </a:r>
          </a:p>
          <a:p>
            <a:pPr marL="457200" indent="-457200">
              <a:buClr>
                <a:srgbClr val="C00000"/>
              </a:buClr>
              <a:buFont typeface="+mj-lt"/>
              <a:buAutoNum type="alphaLcPeriod" startAt="3"/>
            </a:pPr>
            <a:r>
              <a:rPr lang="en-US" sz="2000" u="sng" dirty="0" smtClean="0"/>
              <a:t>Camera’s Menu</a:t>
            </a:r>
          </a:p>
          <a:p>
            <a:pPr marL="0" indent="0">
              <a:buClr>
                <a:srgbClr val="C00000"/>
              </a:buClr>
              <a:buFont typeface="Arial" charset="0"/>
              <a:buNone/>
            </a:pPr>
            <a:r>
              <a:rPr lang="en-US" sz="2000" dirty="0" smtClean="0"/>
              <a:t>      </a:t>
            </a:r>
            <a:endParaRPr lang="en-SG" dirty="0"/>
          </a:p>
        </p:txBody>
      </p:sp>
      <p:sp>
        <p:nvSpPr>
          <p:cNvPr id="4" name="TextBox 3"/>
          <p:cNvSpPr txBox="1"/>
          <p:nvPr/>
        </p:nvSpPr>
        <p:spPr>
          <a:xfrm>
            <a:off x="1187624" y="5661248"/>
            <a:ext cx="3960440" cy="800219"/>
          </a:xfrm>
          <a:prstGeom prst="rect">
            <a:avLst/>
          </a:prstGeom>
          <a:noFill/>
        </p:spPr>
        <p:txBody>
          <a:bodyPr wrap="square" rtlCol="0">
            <a:spAutoFit/>
          </a:bodyPr>
          <a:lstStyle/>
          <a:p>
            <a:r>
              <a:rPr lang="en-SG" sz="1400" b="1" i="1" dirty="0">
                <a:solidFill>
                  <a:srgbClr val="FF0000"/>
                </a:solidFill>
              </a:rPr>
              <a:t>The function is only enabled if the camera supports the function</a:t>
            </a:r>
            <a:r>
              <a:rPr lang="en-US" sz="1400" b="1" i="1" dirty="0">
                <a:solidFill>
                  <a:srgbClr val="FF0000"/>
                </a:solidFill>
              </a:rPr>
              <a:t> </a:t>
            </a:r>
            <a:r>
              <a:rPr lang="en-US" sz="1400" b="1" i="1" dirty="0" smtClean="0">
                <a:solidFill>
                  <a:srgbClr val="FF0000"/>
                </a:solidFill>
              </a:rPr>
              <a:t>.</a:t>
            </a:r>
            <a:endParaRPr lang="fr-FR" sz="1400" b="1" i="1" dirty="0">
              <a:solidFill>
                <a:srgbClr val="FF0000"/>
              </a:solidFill>
            </a:endParaRPr>
          </a:p>
          <a:p>
            <a:endParaRPr lang="fr-FR" dirty="0"/>
          </a:p>
        </p:txBody>
      </p:sp>
      <p:sp>
        <p:nvSpPr>
          <p:cNvPr id="5" name="Slide Number Placeholder 4"/>
          <p:cNvSpPr>
            <a:spLocks noGrp="1"/>
          </p:cNvSpPr>
          <p:nvPr>
            <p:ph type="sldNum" sz="quarter" idx="12"/>
          </p:nvPr>
        </p:nvSpPr>
        <p:spPr/>
        <p:txBody>
          <a:bodyPr/>
          <a:lstStyle/>
          <a:p>
            <a:pPr>
              <a:defRPr/>
            </a:pPr>
            <a:fld id="{7B579C0B-DE95-402D-8A7F-AE829B77907F}" type="slidenum">
              <a:rPr lang="zh-TW" altLang="en-US" smtClean="0"/>
              <a:pPr>
                <a:defRPr/>
              </a:pPr>
              <a:t>57</a:t>
            </a:fld>
            <a:endParaRPr lang="zh-TW" altLang="en-US"/>
          </a:p>
        </p:txBody>
      </p:sp>
    </p:spTree>
    <p:extLst>
      <p:ext uri="{BB962C8B-B14F-4D97-AF65-F5344CB8AC3E}">
        <p14:creationId xmlns:p14="http://schemas.microsoft.com/office/powerpoint/2010/main" val="41904959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14" name="TextBox 13"/>
          <p:cNvSpPr txBox="1"/>
          <p:nvPr/>
        </p:nvSpPr>
        <p:spPr>
          <a:xfrm>
            <a:off x="1187624" y="1988840"/>
            <a:ext cx="2082621" cy="338554"/>
          </a:xfrm>
          <a:prstGeom prst="rect">
            <a:avLst/>
          </a:prstGeom>
          <a:noFill/>
        </p:spPr>
        <p:txBody>
          <a:bodyPr wrap="none" rtlCol="0">
            <a:spAutoFit/>
          </a:bodyPr>
          <a:lstStyle/>
          <a:p>
            <a:pPr marL="342900" indent="-342900">
              <a:buClr>
                <a:schemeClr val="tx1"/>
              </a:buClr>
              <a:buFont typeface="Arial"/>
              <a:buChar char="•"/>
            </a:pPr>
            <a:r>
              <a:rPr lang="fr-FR" sz="1600" i="1" dirty="0"/>
              <a:t>Change </a:t>
            </a:r>
            <a:r>
              <a:rPr lang="fr-FR" sz="1600" i="1" dirty="0" smtClean="0"/>
              <a:t>Channel</a:t>
            </a:r>
            <a:endParaRPr lang="fr-FR" sz="1600" i="1" dirty="0"/>
          </a:p>
        </p:txBody>
      </p:sp>
      <p:sp>
        <p:nvSpPr>
          <p:cNvPr id="17" name="TextBox 16"/>
          <p:cNvSpPr txBox="1"/>
          <p:nvPr/>
        </p:nvSpPr>
        <p:spPr>
          <a:xfrm>
            <a:off x="1115616" y="5229200"/>
            <a:ext cx="3888432" cy="1169551"/>
          </a:xfrm>
          <a:prstGeom prst="rect">
            <a:avLst/>
          </a:prstGeom>
          <a:noFill/>
        </p:spPr>
        <p:txBody>
          <a:bodyPr wrap="square" rtlCol="0">
            <a:spAutoFit/>
          </a:bodyPr>
          <a:lstStyle/>
          <a:p>
            <a:r>
              <a:rPr lang="fr-FR" sz="1400" dirty="0" smtClean="0"/>
              <a:t>It </a:t>
            </a:r>
            <a:r>
              <a:rPr lang="fr-FR" sz="1400" dirty="0" err="1" smtClean="0"/>
              <a:t>is</a:t>
            </a:r>
            <a:r>
              <a:rPr lang="fr-FR" sz="1400" dirty="0" smtClean="0"/>
              <a:t> a </a:t>
            </a:r>
            <a:r>
              <a:rPr lang="fr-FR" sz="1400" dirty="0" err="1" smtClean="0"/>
              <a:t>shortcut</a:t>
            </a:r>
            <a:r>
              <a:rPr lang="fr-FR" sz="1400" dirty="0" smtClean="0"/>
              <a:t> </a:t>
            </a:r>
            <a:r>
              <a:rPr lang="en-SG" sz="1400" dirty="0" smtClean="0"/>
              <a:t>to </a:t>
            </a:r>
            <a:r>
              <a:rPr lang="en-SG" sz="1400" dirty="0"/>
              <a:t>configure the channel but more advanced functions are available at the NVR </a:t>
            </a:r>
            <a:r>
              <a:rPr lang="en-SG" sz="1400" dirty="0" smtClean="0"/>
              <a:t>settings page.</a:t>
            </a:r>
            <a:endParaRPr lang="en-US" sz="1400" dirty="0"/>
          </a:p>
          <a:p>
            <a:endParaRPr lang="fr-FR" sz="1400" i="1" dirty="0">
              <a:solidFill>
                <a:srgbClr val="FF0000"/>
              </a:solidFill>
            </a:endParaRPr>
          </a:p>
          <a:p>
            <a:r>
              <a:rPr lang="en-SG" sz="1400" dirty="0" smtClean="0"/>
              <a:t> </a:t>
            </a:r>
            <a:endParaRPr lang="fr-FR" sz="1400" dirty="0"/>
          </a:p>
        </p:txBody>
      </p:sp>
      <p:sp>
        <p:nvSpPr>
          <p:cNvPr id="19" name="TextBox 18"/>
          <p:cNvSpPr txBox="1"/>
          <p:nvPr/>
        </p:nvSpPr>
        <p:spPr>
          <a:xfrm>
            <a:off x="5364088" y="1988840"/>
            <a:ext cx="2880320" cy="338554"/>
          </a:xfrm>
          <a:prstGeom prst="rect">
            <a:avLst/>
          </a:prstGeom>
          <a:noFill/>
        </p:spPr>
        <p:txBody>
          <a:bodyPr wrap="square" rtlCol="0">
            <a:spAutoFit/>
          </a:bodyPr>
          <a:lstStyle/>
          <a:p>
            <a:pPr marL="342900" indent="-342900">
              <a:buClr>
                <a:schemeClr val="tx1"/>
              </a:buClr>
              <a:buFont typeface="Arial"/>
              <a:buChar char="•"/>
            </a:pPr>
            <a:r>
              <a:rPr lang="fr-FR" sz="1600" i="1" dirty="0" err="1"/>
              <a:t>Enhancements</a:t>
            </a:r>
            <a:endParaRPr lang="fr-FR" sz="1600" i="1" dirty="0"/>
          </a:p>
        </p:txBody>
      </p:sp>
      <p:sp>
        <p:nvSpPr>
          <p:cNvPr id="21" name="Rectangle 20"/>
          <p:cNvSpPr/>
          <p:nvPr/>
        </p:nvSpPr>
        <p:spPr>
          <a:xfrm>
            <a:off x="5220072" y="5157192"/>
            <a:ext cx="3816424" cy="954107"/>
          </a:xfrm>
          <a:prstGeom prst="rect">
            <a:avLst/>
          </a:prstGeom>
        </p:spPr>
        <p:txBody>
          <a:bodyPr wrap="square">
            <a:spAutoFit/>
          </a:bodyPr>
          <a:lstStyle/>
          <a:p>
            <a:r>
              <a:rPr lang="en-SG" sz="1400" dirty="0" smtClean="0"/>
              <a:t>Set </a:t>
            </a:r>
            <a:r>
              <a:rPr lang="en-SG" sz="1400" dirty="0"/>
              <a:t>the brightness and contrast on the live view of the channel</a:t>
            </a:r>
            <a:r>
              <a:rPr lang="en-US" sz="1400" dirty="0"/>
              <a:t> </a:t>
            </a:r>
            <a:r>
              <a:rPr lang="en-SG" sz="1400" dirty="0" smtClean="0"/>
              <a:t>.  </a:t>
            </a:r>
            <a:r>
              <a:rPr lang="en-SG" sz="1400" dirty="0"/>
              <a:t/>
            </a:r>
            <a:br>
              <a:rPr lang="en-SG" sz="1400" dirty="0"/>
            </a:br>
            <a:endParaRPr lang="en-US" sz="1400" dirty="0"/>
          </a:p>
          <a:p>
            <a:endParaRPr lang="fr-FR" sz="1400" dirty="0"/>
          </a:p>
        </p:txBody>
      </p:sp>
      <p:pic>
        <p:nvPicPr>
          <p:cNvPr id="11" name="Picture 10" descr="C:\Users\Mariame\Documents\SVR800\Screenshot\ Screen Shot 2013-08-13 at 下午4.07.09.png"/>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420888"/>
            <a:ext cx="2520280" cy="2808312"/>
          </a:xfrm>
          <a:prstGeom prst="rect">
            <a:avLst/>
          </a:prstGeom>
          <a:noFill/>
          <a:ln>
            <a:noFill/>
          </a:ln>
        </p:spPr>
      </p:pic>
      <p:pic>
        <p:nvPicPr>
          <p:cNvPr id="12" name="Picture 11" descr="C:\Users\Mariame\Documents\SVR800\Screenshot\ Screen Shot 2013-08-13 at 下午4.07.17.png"/>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420888"/>
            <a:ext cx="2385442" cy="2671192"/>
          </a:xfrm>
          <a:prstGeom prst="rect">
            <a:avLst/>
          </a:prstGeom>
          <a:noFill/>
          <a:ln>
            <a:noFill/>
          </a:ln>
        </p:spPr>
      </p:pic>
      <p:sp>
        <p:nvSpPr>
          <p:cNvPr id="13"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Main view</a:t>
            </a:r>
            <a:endParaRPr lang="zh-TW" altLang="en-US" dirty="0">
              <a:latin typeface="Adobe 楷体 Std R" pitchFamily="18" charset="-128"/>
              <a:ea typeface="Adobe 楷体 Std R" pitchFamily="18" charset="-128"/>
            </a:endParaRPr>
          </a:p>
        </p:txBody>
      </p:sp>
      <p:sp>
        <p:nvSpPr>
          <p:cNvPr id="15" name="Content Placeholder 2"/>
          <p:cNvSpPr txBox="1">
            <a:spLocks/>
          </p:cNvSpPr>
          <p:nvPr/>
        </p:nvSpPr>
        <p:spPr bwMode="auto">
          <a:xfrm>
            <a:off x="1259632" y="1052736"/>
            <a:ext cx="8686800"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Clr>
                <a:srgbClr val="C00000"/>
              </a:buClr>
              <a:buFont typeface="+mj-lt"/>
              <a:buAutoNum type="arabicPeriod"/>
            </a:pPr>
            <a:r>
              <a:rPr lang="en-US" sz="2400" b="1" dirty="0" smtClean="0"/>
              <a:t>Live view</a:t>
            </a:r>
          </a:p>
          <a:p>
            <a:pPr marL="457200" indent="-457200">
              <a:buClr>
                <a:srgbClr val="C00000"/>
              </a:buClr>
              <a:buFont typeface="+mj-lt"/>
              <a:buAutoNum type="alphaLcPeriod" startAt="3"/>
            </a:pPr>
            <a:r>
              <a:rPr lang="en-US" sz="2000" u="sng" dirty="0" smtClean="0"/>
              <a:t>Camera’s Menu</a:t>
            </a:r>
          </a:p>
          <a:p>
            <a:pPr marL="0" indent="0">
              <a:buClr>
                <a:srgbClr val="C00000"/>
              </a:buClr>
              <a:buFont typeface="Arial" charset="0"/>
              <a:buNone/>
            </a:pPr>
            <a:r>
              <a:rPr lang="en-US" sz="2000" dirty="0" smtClean="0"/>
              <a:t>      </a:t>
            </a:r>
            <a:endParaRPr lang="en-SG" dirty="0"/>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58</a:t>
            </a:fld>
            <a:endParaRPr lang="zh-TW" altLang="en-US"/>
          </a:p>
        </p:txBody>
      </p:sp>
    </p:spTree>
    <p:extLst>
      <p:ext uri="{BB962C8B-B14F-4D97-AF65-F5344CB8AC3E}">
        <p14:creationId xmlns:p14="http://schemas.microsoft.com/office/powerpoint/2010/main" val="16409118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00" y="1196752"/>
            <a:ext cx="8686800" cy="648072"/>
          </a:xfrm>
        </p:spPr>
        <p:txBody>
          <a:bodyPr/>
          <a:lstStyle/>
          <a:p>
            <a:pPr marL="457200" indent="-457200">
              <a:buClr>
                <a:srgbClr val="C00000"/>
              </a:buClr>
              <a:buFont typeface="+mj-lt"/>
              <a:buAutoNum type="arabicPeriod"/>
            </a:pPr>
            <a:r>
              <a:rPr kumimoji="1" lang="en-US" sz="2400" b="1" dirty="0"/>
              <a:t>Live view</a:t>
            </a:r>
          </a:p>
          <a:p>
            <a:pPr marL="457200" indent="-457200">
              <a:buClr>
                <a:srgbClr val="C00000"/>
              </a:buClr>
              <a:buFont typeface="+mj-lt"/>
              <a:buAutoNum type="alphaLcPeriod" startAt="4"/>
            </a:pPr>
            <a:r>
              <a:rPr kumimoji="1" lang="en-US" sz="2000" u="sng" dirty="0"/>
              <a:t>List View</a:t>
            </a:r>
          </a:p>
          <a:p>
            <a:pPr marL="0" indent="0">
              <a:buClr>
                <a:srgbClr val="C00000"/>
              </a:buClr>
              <a:buNone/>
            </a:pPr>
            <a:r>
              <a:rPr lang="en-US" sz="2000" dirty="0" smtClean="0"/>
              <a:t>    </a:t>
            </a:r>
            <a:r>
              <a:rPr lang="en-US" sz="2000" dirty="0"/>
              <a:t> </a:t>
            </a:r>
            <a:r>
              <a:rPr lang="en-US" sz="2000" dirty="0" smtClean="0"/>
              <a:t> </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17" name="TextBox 16"/>
          <p:cNvSpPr txBox="1"/>
          <p:nvPr/>
        </p:nvSpPr>
        <p:spPr>
          <a:xfrm>
            <a:off x="1115616" y="5229200"/>
            <a:ext cx="3888432" cy="954107"/>
          </a:xfrm>
          <a:prstGeom prst="rect">
            <a:avLst/>
          </a:prstGeom>
          <a:noFill/>
        </p:spPr>
        <p:txBody>
          <a:bodyPr wrap="square" rtlCol="0">
            <a:spAutoFit/>
          </a:bodyPr>
          <a:lstStyle/>
          <a:p>
            <a:r>
              <a:rPr lang="fr-FR" sz="1400" dirty="0" smtClean="0"/>
              <a:t>Displays the </a:t>
            </a:r>
            <a:r>
              <a:rPr lang="fr-FR" sz="1400" dirty="0" err="1" smtClean="0"/>
              <a:t>list</a:t>
            </a:r>
            <a:r>
              <a:rPr lang="fr-FR" sz="1400" dirty="0" smtClean="0"/>
              <a:t> of </a:t>
            </a:r>
            <a:r>
              <a:rPr lang="fr-FR" sz="1400" dirty="0" err="1" smtClean="0"/>
              <a:t>channels</a:t>
            </a:r>
            <a:r>
              <a:rPr lang="fr-FR" sz="1400" dirty="0" smtClean="0"/>
              <a:t> </a:t>
            </a:r>
            <a:r>
              <a:rPr lang="fr-FR" sz="1400" dirty="0" err="1" smtClean="0"/>
              <a:t>added</a:t>
            </a:r>
            <a:r>
              <a:rPr lang="fr-FR" sz="1400" dirty="0" smtClean="0"/>
              <a:t> to the camera</a:t>
            </a:r>
            <a:endParaRPr lang="en-US" sz="1400" dirty="0"/>
          </a:p>
          <a:p>
            <a:endParaRPr lang="fr-FR" sz="1400" i="1" dirty="0">
              <a:solidFill>
                <a:srgbClr val="FF0000"/>
              </a:solidFill>
            </a:endParaRPr>
          </a:p>
          <a:p>
            <a:r>
              <a:rPr lang="en-SG" sz="1400" dirty="0" smtClean="0"/>
              <a:t> </a:t>
            </a:r>
            <a:endParaRPr lang="fr-FR" sz="1400" dirty="0"/>
          </a:p>
        </p:txBody>
      </p:sp>
      <p:pic>
        <p:nvPicPr>
          <p:cNvPr id="13" name="Picture 12" descr="C:\Users\Mariame\Documents\SVR800\New folder\listview.png"/>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88840"/>
            <a:ext cx="2581275" cy="2876550"/>
          </a:xfrm>
          <a:prstGeom prst="rect">
            <a:avLst/>
          </a:prstGeom>
          <a:noFill/>
          <a:ln>
            <a:noFill/>
          </a:ln>
        </p:spPr>
      </p:pic>
      <p:pic>
        <p:nvPicPr>
          <p:cNvPr id="15" name="Picture 14" descr="C:\Users\Mariame\Documents\SVR800\New folder\Channel's status.PNG"/>
          <p:cNvPicPr/>
          <p:nvPr/>
        </p:nvPicPr>
        <p:blipFill rotWithShape="1">
          <a:blip r:embed="rId4">
            <a:extLst>
              <a:ext uri="{28A0092B-C50C-407E-A947-70E740481C1C}">
                <a14:useLocalDpi xmlns:a14="http://schemas.microsoft.com/office/drawing/2010/main" val="0"/>
              </a:ext>
            </a:extLst>
          </a:blip>
          <a:srcRect l="1467" t="2924" r="1759" b="4094"/>
          <a:stretch/>
        </p:blipFill>
        <p:spPr bwMode="auto">
          <a:xfrm>
            <a:off x="5148064" y="2348880"/>
            <a:ext cx="3143250" cy="1514475"/>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5004048" y="4077072"/>
            <a:ext cx="4032448" cy="1384995"/>
          </a:xfrm>
          <a:prstGeom prst="rect">
            <a:avLst/>
          </a:prstGeom>
          <a:ln>
            <a:solidFill>
              <a:schemeClr val="tx1"/>
            </a:solidFill>
          </a:ln>
        </p:spPr>
        <p:txBody>
          <a:bodyPr wrap="square">
            <a:spAutoFit/>
          </a:bodyPr>
          <a:lstStyle/>
          <a:p>
            <a:r>
              <a:rPr lang="en-SG" sz="1400" dirty="0"/>
              <a:t>The channel’s status is defined by 3 colours:</a:t>
            </a:r>
            <a:endParaRPr lang="en-US" sz="1400" dirty="0"/>
          </a:p>
          <a:p>
            <a:pPr lvl="0"/>
            <a:r>
              <a:rPr lang="en-SG" sz="1400" dirty="0">
                <a:solidFill>
                  <a:srgbClr val="FF0000"/>
                </a:solidFill>
              </a:rPr>
              <a:t>Red</a:t>
            </a:r>
            <a:r>
              <a:rPr lang="en-SG" sz="1400" dirty="0"/>
              <a:t>:  The channel is recording and the live view is available</a:t>
            </a:r>
            <a:endParaRPr lang="en-US" sz="1400" dirty="0"/>
          </a:p>
          <a:p>
            <a:pPr lvl="0"/>
            <a:r>
              <a:rPr lang="en-SG" sz="1400" dirty="0">
                <a:solidFill>
                  <a:schemeClr val="accent1"/>
                </a:solidFill>
              </a:rPr>
              <a:t>Blue</a:t>
            </a:r>
            <a:r>
              <a:rPr lang="en-SG" sz="1400" dirty="0"/>
              <a:t>:  The channel is connected and live view is available</a:t>
            </a:r>
            <a:endParaRPr lang="en-US" sz="1400" dirty="0"/>
          </a:p>
          <a:p>
            <a:pPr lvl="0"/>
            <a:r>
              <a:rPr lang="en-SG" sz="1400" dirty="0">
                <a:solidFill>
                  <a:schemeClr val="bg1">
                    <a:lumMod val="50000"/>
                  </a:schemeClr>
                </a:solidFill>
              </a:rPr>
              <a:t>Grey</a:t>
            </a:r>
            <a:r>
              <a:rPr lang="en-SG" sz="1400" dirty="0"/>
              <a:t>: The camera is disconnected</a:t>
            </a:r>
            <a:endParaRPr lang="en-US" sz="1400" dirty="0"/>
          </a:p>
        </p:txBody>
      </p:sp>
      <p:sp>
        <p:nvSpPr>
          <p:cNvPr id="20" name="TextBox 19"/>
          <p:cNvSpPr txBox="1"/>
          <p:nvPr/>
        </p:nvSpPr>
        <p:spPr>
          <a:xfrm>
            <a:off x="5220072" y="1916832"/>
            <a:ext cx="2880320" cy="338554"/>
          </a:xfrm>
          <a:prstGeom prst="rect">
            <a:avLst/>
          </a:prstGeom>
          <a:noFill/>
        </p:spPr>
        <p:txBody>
          <a:bodyPr wrap="square" rtlCol="0">
            <a:spAutoFit/>
          </a:bodyPr>
          <a:lstStyle/>
          <a:p>
            <a:pPr marL="342900" indent="-342900">
              <a:buClr>
                <a:schemeClr val="tx1"/>
              </a:buClr>
              <a:buFont typeface="Arial"/>
              <a:buChar char="•"/>
            </a:pPr>
            <a:r>
              <a:rPr lang="fr-FR" sz="1600" i="1" dirty="0" err="1"/>
              <a:t>Channels</a:t>
            </a:r>
            <a:r>
              <a:rPr lang="fr-FR" sz="1600" i="1" dirty="0"/>
              <a:t> </a:t>
            </a:r>
            <a:r>
              <a:rPr lang="fr-FR" sz="1600" i="1" dirty="0" err="1"/>
              <a:t>list</a:t>
            </a:r>
            <a:endParaRPr lang="fr-FR" sz="1600" i="1" dirty="0"/>
          </a:p>
        </p:txBody>
      </p:sp>
      <p:sp>
        <p:nvSpPr>
          <p:cNvPr id="10"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Main view</a:t>
            </a:r>
            <a:endParaRPr lang="zh-TW" altLang="en-US" dirty="0">
              <a:latin typeface="Adobe 楷体 Std R" pitchFamily="18" charset="-128"/>
              <a:ea typeface="Adobe 楷体 Std R" pitchFamily="18" charset="-128"/>
            </a:endParaRPr>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59</a:t>
            </a:fld>
            <a:endParaRPr lang="zh-TW" altLang="en-US"/>
          </a:p>
        </p:txBody>
      </p:sp>
    </p:spTree>
    <p:extLst>
      <p:ext uri="{BB962C8B-B14F-4D97-AF65-F5344CB8AC3E}">
        <p14:creationId xmlns:p14="http://schemas.microsoft.com/office/powerpoint/2010/main" val="3184310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55576" y="2708920"/>
            <a:ext cx="3970784" cy="1944215"/>
          </a:xfrm>
        </p:spPr>
        <p:txBody>
          <a:bodyPr rtlCol="0">
            <a:normAutofit fontScale="92500" lnSpcReduction="20000"/>
          </a:bodyPr>
          <a:lstStyle/>
          <a:p>
            <a:pPr>
              <a:buClr>
                <a:srgbClr val="C00000"/>
              </a:buClr>
            </a:pPr>
            <a:r>
              <a:rPr lang="en-US" sz="2600" dirty="0"/>
              <a:t>Install first </a:t>
            </a:r>
            <a:r>
              <a:rPr lang="en-US" sz="2600" dirty="0" smtClean="0"/>
              <a:t>“NVR device Search” </a:t>
            </a:r>
            <a:r>
              <a:rPr lang="en-US" sz="2600" dirty="0"/>
              <a:t>utility software</a:t>
            </a:r>
            <a:r>
              <a:rPr lang="en-US" sz="2600" dirty="0" smtClean="0"/>
              <a:t>. </a:t>
            </a:r>
          </a:p>
          <a:p>
            <a:pPr>
              <a:buClr>
                <a:srgbClr val="C00000"/>
              </a:buClr>
            </a:pPr>
            <a:r>
              <a:rPr lang="en-US" sz="2600" dirty="0" smtClean="0"/>
              <a:t>Then find </a:t>
            </a:r>
            <a:r>
              <a:rPr lang="en-US" sz="2600" dirty="0"/>
              <a:t>the IP address of the SVR that matches the SVR’s MAC </a:t>
            </a:r>
            <a:r>
              <a:rPr lang="en-US" sz="2600" dirty="0" smtClean="0"/>
              <a:t>address on the displayed list.</a:t>
            </a:r>
          </a:p>
          <a:p>
            <a:pPr>
              <a:buClr>
                <a:srgbClr val="C00000"/>
              </a:buClr>
              <a:buFont typeface="Arial"/>
              <a:buChar char="•"/>
            </a:pPr>
            <a:endParaRPr lang="zh-TW" altLang="en-US" dirty="0"/>
          </a:p>
        </p:txBody>
      </p:sp>
      <p:sp>
        <p:nvSpPr>
          <p:cNvPr id="6" name="TextBox 5"/>
          <p:cNvSpPr txBox="1"/>
          <p:nvPr/>
        </p:nvSpPr>
        <p:spPr>
          <a:xfrm>
            <a:off x="899592" y="1700808"/>
            <a:ext cx="3600400" cy="830997"/>
          </a:xfrm>
          <a:prstGeom prst="rect">
            <a:avLst/>
          </a:prstGeom>
          <a:noFill/>
        </p:spPr>
        <p:txBody>
          <a:bodyPr wrap="square" rtlCol="0">
            <a:spAutoFit/>
          </a:bodyPr>
          <a:lstStyle/>
          <a:p>
            <a:r>
              <a:rPr lang="en-US" sz="2400" b="1" dirty="0" smtClean="0">
                <a:latin typeface="+mn-lt"/>
              </a:rPr>
              <a:t>How </a:t>
            </a:r>
            <a:r>
              <a:rPr lang="en-US" sz="2400" b="1" dirty="0">
                <a:latin typeface="+mn-lt"/>
              </a:rPr>
              <a:t>to find the IP address of </a:t>
            </a:r>
            <a:r>
              <a:rPr lang="en-US" sz="2400" b="1" dirty="0" smtClean="0">
                <a:latin typeface="+mn-lt"/>
              </a:rPr>
              <a:t> the </a:t>
            </a:r>
            <a:r>
              <a:rPr lang="en-US" sz="2400" b="1" dirty="0">
                <a:latin typeface="+mn-lt"/>
              </a:rPr>
              <a:t>SVR?</a:t>
            </a:r>
            <a:endParaRPr lang="en-SG" sz="2400" b="1" dirty="0">
              <a:latin typeface="+mn-lt"/>
            </a:endParaRPr>
          </a:p>
        </p:txBody>
      </p:sp>
      <p:pic>
        <p:nvPicPr>
          <p:cNvPr id="7" name="Picture 2" descr="C:\Users\Mariame\Documents\Work Tools\SVR800 NewTrainning\snapshot\Capture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102" y="1628800"/>
            <a:ext cx="4327898" cy="308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624" y="5157192"/>
            <a:ext cx="6696744" cy="923330"/>
          </a:xfrm>
          <a:prstGeom prst="rect">
            <a:avLst/>
          </a:prstGeom>
          <a:noFill/>
        </p:spPr>
        <p:txBody>
          <a:bodyPr wrap="square" rtlCol="0">
            <a:spAutoFit/>
          </a:bodyPr>
          <a:lstStyle/>
          <a:p>
            <a:pPr>
              <a:buClr>
                <a:srgbClr val="C00000"/>
              </a:buClr>
              <a:buFont typeface="Arial"/>
              <a:buChar char="•"/>
            </a:pPr>
            <a:r>
              <a:rPr lang="en-US" dirty="0">
                <a:solidFill>
                  <a:srgbClr val="FF0000"/>
                </a:solidFill>
              </a:rPr>
              <a:t>P.S </a:t>
            </a:r>
            <a:r>
              <a:rPr lang="en-US" i="1" dirty="0" smtClean="0">
                <a:solidFill>
                  <a:srgbClr val="FF0000"/>
                </a:solidFill>
              </a:rPr>
              <a:t>If there </a:t>
            </a:r>
            <a:r>
              <a:rPr lang="en-US" i="1" dirty="0">
                <a:solidFill>
                  <a:srgbClr val="FF0000"/>
                </a:solidFill>
              </a:rPr>
              <a:t>is no DHCP server available </a:t>
            </a:r>
            <a:r>
              <a:rPr lang="en-US" i="1" dirty="0" smtClean="0">
                <a:solidFill>
                  <a:srgbClr val="FF0000"/>
                </a:solidFill>
              </a:rPr>
              <a:t>on the </a:t>
            </a:r>
            <a:r>
              <a:rPr lang="en-US" i="1" dirty="0">
                <a:solidFill>
                  <a:srgbClr val="FF0000"/>
                </a:solidFill>
              </a:rPr>
              <a:t>Network.</a:t>
            </a:r>
          </a:p>
          <a:p>
            <a:pPr marL="0" indent="0">
              <a:buClr>
                <a:srgbClr val="C00000"/>
              </a:buClr>
              <a:buNone/>
            </a:pPr>
            <a:r>
              <a:rPr lang="en-US" i="1" dirty="0">
                <a:solidFill>
                  <a:srgbClr val="FF0000"/>
                </a:solidFill>
              </a:rPr>
              <a:t>       </a:t>
            </a:r>
            <a:r>
              <a:rPr lang="en-US" i="1" dirty="0" smtClean="0">
                <a:solidFill>
                  <a:srgbClr val="FF0000"/>
                </a:solidFill>
              </a:rPr>
              <a:t>  SVR’s </a:t>
            </a:r>
            <a:r>
              <a:rPr lang="en-US" i="1" dirty="0">
                <a:solidFill>
                  <a:srgbClr val="FF0000"/>
                </a:solidFill>
              </a:rPr>
              <a:t>IP address will be  “192.168.101.50”</a:t>
            </a:r>
            <a:endParaRPr lang="en-SG" i="1" dirty="0">
              <a:solidFill>
                <a:srgbClr val="FF0000"/>
              </a:solidFill>
            </a:endParaRPr>
          </a:p>
          <a:p>
            <a:endParaRPr lang="fr-FR" dirty="0"/>
          </a:p>
        </p:txBody>
      </p:sp>
      <p:sp>
        <p:nvSpPr>
          <p:cNvPr id="8"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a:defRPr/>
            </a:pPr>
            <a:r>
              <a:rPr lang="en-US" altLang="zh-TW" b="1" dirty="0" smtClean="0">
                <a:effectLst>
                  <a:outerShdw blurRad="38100" dist="38100" dir="2700000" algn="tl">
                    <a:srgbClr val="000000">
                      <a:alpha val="43137"/>
                    </a:srgbClr>
                  </a:outerShdw>
                </a:effectLst>
              </a:rPr>
              <a:t> Installation</a:t>
            </a:r>
            <a:endParaRPr lang="zh-TW" altLang="en-US" dirty="0">
              <a:latin typeface="Adobe 楷体 Std R" pitchFamily="18" charset="-128"/>
              <a:ea typeface="Adobe 楷体 Std R" pitchFamily="18" charset="-128"/>
            </a:endParaRPr>
          </a:p>
        </p:txBody>
      </p:sp>
      <p:sp>
        <p:nvSpPr>
          <p:cNvPr id="9" name="TextBox 8"/>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cxnSp>
        <p:nvCxnSpPr>
          <p:cNvPr id="5" name="Straight Arrow Connector 4"/>
          <p:cNvCxnSpPr/>
          <p:nvPr/>
        </p:nvCxnSpPr>
        <p:spPr>
          <a:xfrm flipV="1">
            <a:off x="4427984" y="2636912"/>
            <a:ext cx="936104" cy="9361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6</a:t>
            </a:fld>
            <a:endParaRPr lang="zh-TW" altLang="en-US"/>
          </a:p>
        </p:txBody>
      </p:sp>
    </p:spTree>
    <p:extLst>
      <p:ext uri="{BB962C8B-B14F-4D97-AF65-F5344CB8AC3E}">
        <p14:creationId xmlns:p14="http://schemas.microsoft.com/office/powerpoint/2010/main" val="21436780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17" name="TextBox 16"/>
          <p:cNvSpPr txBox="1"/>
          <p:nvPr/>
        </p:nvSpPr>
        <p:spPr>
          <a:xfrm>
            <a:off x="1115616" y="2924944"/>
            <a:ext cx="3816424" cy="1600438"/>
          </a:xfrm>
          <a:prstGeom prst="rect">
            <a:avLst/>
          </a:prstGeom>
          <a:noFill/>
        </p:spPr>
        <p:txBody>
          <a:bodyPr wrap="square" rtlCol="0">
            <a:spAutoFit/>
          </a:bodyPr>
          <a:lstStyle/>
          <a:p>
            <a:r>
              <a:rPr lang="en-SG" sz="1400" dirty="0" smtClean="0"/>
              <a:t>It can </a:t>
            </a:r>
            <a:r>
              <a:rPr lang="en-SG" sz="1400" dirty="0"/>
              <a:t>display 1, 4, 9, or 16 cameras at once.</a:t>
            </a:r>
            <a:endParaRPr lang="en-US" sz="1400" dirty="0"/>
          </a:p>
          <a:p>
            <a:endParaRPr lang="en-SG" sz="1400" dirty="0" smtClean="0"/>
          </a:p>
          <a:p>
            <a:r>
              <a:rPr lang="en-SG" sz="1400" dirty="0" smtClean="0"/>
              <a:t>Every </a:t>
            </a:r>
            <a:r>
              <a:rPr lang="en-SG" sz="1400" dirty="0"/>
              <a:t>time you click on an “ n” pattern icon, the live video of the next “n” cameras will be displayed.</a:t>
            </a:r>
            <a:endParaRPr lang="en-US" sz="1400" dirty="0"/>
          </a:p>
          <a:p>
            <a:endParaRPr lang="fr-FR" sz="1400" i="1" dirty="0">
              <a:solidFill>
                <a:srgbClr val="FF0000"/>
              </a:solidFill>
            </a:endParaRPr>
          </a:p>
          <a:p>
            <a:r>
              <a:rPr lang="en-SG" sz="1400" dirty="0" smtClean="0"/>
              <a:t> </a:t>
            </a:r>
            <a:endParaRPr lang="fr-FR" sz="1400" dirty="0"/>
          </a:p>
        </p:txBody>
      </p:sp>
      <p:sp>
        <p:nvSpPr>
          <p:cNvPr id="2" name="Rectangle 1"/>
          <p:cNvSpPr/>
          <p:nvPr/>
        </p:nvSpPr>
        <p:spPr>
          <a:xfrm>
            <a:off x="5148064" y="2924944"/>
            <a:ext cx="4572000" cy="307777"/>
          </a:xfrm>
          <a:prstGeom prst="rect">
            <a:avLst/>
          </a:prstGeom>
        </p:spPr>
        <p:txBody>
          <a:bodyPr>
            <a:spAutoFit/>
          </a:bodyPr>
          <a:lstStyle/>
          <a:p>
            <a:r>
              <a:rPr lang="fr-FR" sz="1400" dirty="0" smtClean="0"/>
              <a:t>     To </a:t>
            </a:r>
            <a:r>
              <a:rPr lang="fr-FR" sz="1400" dirty="0" err="1" smtClean="0"/>
              <a:t>save</a:t>
            </a:r>
            <a:r>
              <a:rPr lang="fr-FR" sz="1400" dirty="0" smtClean="0"/>
              <a:t> a </a:t>
            </a:r>
            <a:r>
              <a:rPr lang="fr-FR" sz="1400" dirty="0" err="1" smtClean="0"/>
              <a:t>name</a:t>
            </a:r>
            <a:r>
              <a:rPr lang="fr-FR" sz="1400" dirty="0" smtClean="0"/>
              <a:t> the </a:t>
            </a:r>
            <a:r>
              <a:rPr lang="fr-FR" sz="1400" dirty="0" err="1" smtClean="0"/>
              <a:t>current</a:t>
            </a:r>
            <a:r>
              <a:rPr lang="fr-FR" sz="1400" dirty="0" smtClean="0"/>
              <a:t> </a:t>
            </a:r>
            <a:r>
              <a:rPr lang="fr-FR" sz="1400" dirty="0" err="1" smtClean="0"/>
              <a:t>view</a:t>
            </a:r>
            <a:r>
              <a:rPr lang="fr-FR" sz="1400" dirty="0" smtClean="0"/>
              <a:t>.</a:t>
            </a:r>
            <a:endParaRPr lang="en-US" sz="1400" dirty="0"/>
          </a:p>
        </p:txBody>
      </p:sp>
      <p:pic>
        <p:nvPicPr>
          <p:cNvPr id="11" name="Picture 10" descr="C:\Users\Mariame\Documents\SVR800\New\pattern.png"/>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92896"/>
            <a:ext cx="2495550" cy="409575"/>
          </a:xfrm>
          <a:prstGeom prst="rect">
            <a:avLst/>
          </a:prstGeom>
          <a:noFill/>
          <a:ln>
            <a:noFill/>
          </a:ln>
        </p:spPr>
      </p:pic>
      <p:sp>
        <p:nvSpPr>
          <p:cNvPr id="12" name="TextBox 11"/>
          <p:cNvSpPr txBox="1"/>
          <p:nvPr/>
        </p:nvSpPr>
        <p:spPr>
          <a:xfrm>
            <a:off x="1187624" y="2132856"/>
            <a:ext cx="2880320" cy="338554"/>
          </a:xfrm>
          <a:prstGeom prst="rect">
            <a:avLst/>
          </a:prstGeom>
          <a:noFill/>
        </p:spPr>
        <p:txBody>
          <a:bodyPr wrap="square" rtlCol="0">
            <a:spAutoFit/>
          </a:bodyPr>
          <a:lstStyle/>
          <a:p>
            <a:pPr marL="342900" indent="-342900">
              <a:buClr>
                <a:schemeClr val="tx1"/>
              </a:buClr>
              <a:buFont typeface="Arial"/>
              <a:buChar char="•"/>
            </a:pPr>
            <a:r>
              <a:rPr lang="fr-FR" sz="1600" i="1" dirty="0" err="1"/>
              <a:t>Sequence</a:t>
            </a:r>
            <a:r>
              <a:rPr lang="fr-FR" sz="1600" i="1" dirty="0"/>
              <a:t> </a:t>
            </a:r>
            <a:r>
              <a:rPr lang="fr-FR" sz="1600" i="1" dirty="0" err="1" smtClean="0"/>
              <a:t>functions</a:t>
            </a:r>
            <a:endParaRPr lang="fr-FR" sz="1600" i="1" dirty="0"/>
          </a:p>
        </p:txBody>
      </p:sp>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077072"/>
            <a:ext cx="1162050" cy="1200150"/>
          </a:xfrm>
          <a:prstGeom prst="rect">
            <a:avLst/>
          </a:prstGeom>
          <a:noFill/>
          <a:ln>
            <a:noFill/>
          </a:ln>
        </p:spPr>
      </p:pic>
      <p:sp>
        <p:nvSpPr>
          <p:cNvPr id="4" name="TextBox 3"/>
          <p:cNvSpPr txBox="1"/>
          <p:nvPr/>
        </p:nvSpPr>
        <p:spPr>
          <a:xfrm>
            <a:off x="1115616" y="5445224"/>
            <a:ext cx="4320480" cy="738664"/>
          </a:xfrm>
          <a:prstGeom prst="rect">
            <a:avLst/>
          </a:prstGeom>
          <a:noFill/>
        </p:spPr>
        <p:txBody>
          <a:bodyPr wrap="square" rtlCol="0">
            <a:spAutoFit/>
          </a:bodyPr>
          <a:lstStyle/>
          <a:p>
            <a:r>
              <a:rPr lang="fr-FR" sz="1400" dirty="0" smtClean="0"/>
              <a:t>The </a:t>
            </a:r>
            <a:r>
              <a:rPr lang="fr-FR" sz="1400" dirty="0" err="1" smtClean="0"/>
              <a:t>sequence</a:t>
            </a:r>
            <a:r>
              <a:rPr lang="fr-FR" sz="1400" dirty="0" smtClean="0"/>
              <a:t> mode </a:t>
            </a:r>
            <a:r>
              <a:rPr lang="en-SG" sz="1400" dirty="0" smtClean="0"/>
              <a:t>will </a:t>
            </a:r>
            <a:r>
              <a:rPr lang="en-SG" sz="1400" dirty="0"/>
              <a:t>automatically switch between a single or a group of cameras every a certain period of time. </a:t>
            </a:r>
            <a:r>
              <a:rPr lang="en-SG" sz="1400" dirty="0" smtClean="0"/>
              <a:t>The period is defined by user.</a:t>
            </a:r>
            <a:endParaRPr lang="fr-FR" sz="1400" dirty="0"/>
          </a:p>
        </p:txBody>
      </p:sp>
      <p:pic>
        <p:nvPicPr>
          <p:cNvPr id="19" name="Picture 18" descr="C:\Users\Mariame\Documents\SVR800\New\Saveview.png"/>
          <p:cNvPicPr/>
          <p:nvPr/>
        </p:nvPicPr>
        <p:blipFill>
          <a:blip r:embed="rId5">
            <a:extLst>
              <a:ext uri="{28A0092B-C50C-407E-A947-70E740481C1C}">
                <a14:useLocalDpi xmlns:a14="http://schemas.microsoft.com/office/drawing/2010/main" val="0"/>
              </a:ext>
            </a:extLst>
          </a:blip>
          <a:srcRect/>
          <a:stretch>
            <a:fillRect/>
          </a:stretch>
        </p:blipFill>
        <p:spPr bwMode="auto">
          <a:xfrm>
            <a:off x="5508104" y="2492896"/>
            <a:ext cx="1228725" cy="361950"/>
          </a:xfrm>
          <a:prstGeom prst="rect">
            <a:avLst/>
          </a:prstGeom>
          <a:noFill/>
          <a:ln>
            <a:noFill/>
          </a:ln>
        </p:spPr>
      </p:pic>
      <p:pic>
        <p:nvPicPr>
          <p:cNvPr id="20" name="Picture 19" descr="C:\Users\Mariame\Documents\SVR800\New\editsavedview.png"/>
          <p:cNvPicPr/>
          <p:nvPr/>
        </p:nvPicPr>
        <p:blipFill>
          <a:blip r:embed="rId6">
            <a:extLst>
              <a:ext uri="{28A0092B-C50C-407E-A947-70E740481C1C}">
                <a14:useLocalDpi xmlns:a14="http://schemas.microsoft.com/office/drawing/2010/main" val="0"/>
              </a:ext>
            </a:extLst>
          </a:blip>
          <a:srcRect/>
          <a:stretch>
            <a:fillRect/>
          </a:stretch>
        </p:blipFill>
        <p:spPr bwMode="auto">
          <a:xfrm>
            <a:off x="5508104" y="3284984"/>
            <a:ext cx="2505075" cy="2028825"/>
          </a:xfrm>
          <a:prstGeom prst="rect">
            <a:avLst/>
          </a:prstGeom>
          <a:noFill/>
          <a:ln>
            <a:noFill/>
          </a:ln>
        </p:spPr>
      </p:pic>
      <p:sp>
        <p:nvSpPr>
          <p:cNvPr id="5" name="TextBox 4"/>
          <p:cNvSpPr txBox="1"/>
          <p:nvPr/>
        </p:nvSpPr>
        <p:spPr>
          <a:xfrm>
            <a:off x="5364088" y="5445224"/>
            <a:ext cx="3384376" cy="307777"/>
          </a:xfrm>
          <a:prstGeom prst="rect">
            <a:avLst/>
          </a:prstGeom>
          <a:noFill/>
        </p:spPr>
        <p:txBody>
          <a:bodyPr wrap="square" rtlCol="0">
            <a:spAutoFit/>
          </a:bodyPr>
          <a:lstStyle/>
          <a:p>
            <a:r>
              <a:rPr lang="fr-FR" sz="1400" dirty="0" smtClean="0"/>
              <a:t>Display the </a:t>
            </a:r>
            <a:r>
              <a:rPr lang="fr-FR" sz="1400" dirty="0" err="1" smtClean="0"/>
              <a:t>views</a:t>
            </a:r>
            <a:r>
              <a:rPr lang="fr-FR" sz="1400" dirty="0" smtClean="0"/>
              <a:t> </a:t>
            </a:r>
            <a:r>
              <a:rPr lang="fr-FR" sz="1400" dirty="0" err="1" smtClean="0"/>
              <a:t>already</a:t>
            </a:r>
            <a:r>
              <a:rPr lang="fr-FR" sz="1400" dirty="0" smtClean="0"/>
              <a:t> </a:t>
            </a:r>
            <a:r>
              <a:rPr lang="fr-FR" sz="1400" dirty="0" err="1" smtClean="0"/>
              <a:t>saved</a:t>
            </a:r>
            <a:r>
              <a:rPr lang="fr-FR" sz="1400" dirty="0" smtClean="0"/>
              <a:t>.</a:t>
            </a:r>
            <a:endParaRPr lang="fr-FR" sz="1400" dirty="0"/>
          </a:p>
        </p:txBody>
      </p:sp>
      <p:sp>
        <p:nvSpPr>
          <p:cNvPr id="15"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Main view</a:t>
            </a:r>
            <a:endParaRPr lang="zh-TW" altLang="en-US" dirty="0">
              <a:latin typeface="Adobe 楷体 Std R" pitchFamily="18" charset="-128"/>
              <a:ea typeface="Adobe 楷体 Std R" pitchFamily="18" charset="-128"/>
            </a:endParaRPr>
          </a:p>
        </p:txBody>
      </p:sp>
      <p:sp>
        <p:nvSpPr>
          <p:cNvPr id="16" name="Content Placeholder 2"/>
          <p:cNvSpPr>
            <a:spLocks noGrp="1"/>
          </p:cNvSpPr>
          <p:nvPr>
            <p:ph idx="1"/>
          </p:nvPr>
        </p:nvSpPr>
        <p:spPr>
          <a:xfrm>
            <a:off x="1285800" y="1196752"/>
            <a:ext cx="8686800" cy="648072"/>
          </a:xfrm>
        </p:spPr>
        <p:txBody>
          <a:bodyPr/>
          <a:lstStyle/>
          <a:p>
            <a:pPr marL="457200" indent="-457200">
              <a:buClr>
                <a:srgbClr val="C00000"/>
              </a:buClr>
              <a:buFont typeface="+mj-lt"/>
              <a:buAutoNum type="arabicPeriod"/>
            </a:pPr>
            <a:r>
              <a:rPr kumimoji="1" lang="en-US" sz="2400" b="1" dirty="0"/>
              <a:t>Live view</a:t>
            </a:r>
          </a:p>
          <a:p>
            <a:pPr marL="457200" indent="-457200">
              <a:buClr>
                <a:srgbClr val="C00000"/>
              </a:buClr>
              <a:buFont typeface="+mj-lt"/>
              <a:buAutoNum type="alphaLcPeriod" startAt="4"/>
            </a:pPr>
            <a:r>
              <a:rPr kumimoji="1" lang="en-US" sz="2000" u="sng" dirty="0"/>
              <a:t>List View</a:t>
            </a:r>
          </a:p>
          <a:p>
            <a:pPr marL="0" indent="0">
              <a:buClr>
                <a:srgbClr val="C00000"/>
              </a:buClr>
              <a:buNone/>
            </a:pPr>
            <a:r>
              <a:rPr lang="en-US" sz="2000" dirty="0" smtClean="0"/>
              <a:t>    </a:t>
            </a:r>
            <a:r>
              <a:rPr lang="en-US" sz="2000" dirty="0"/>
              <a:t> </a:t>
            </a:r>
            <a:r>
              <a:rPr lang="en-US" sz="2000" dirty="0" smtClean="0"/>
              <a:t> </a:t>
            </a:r>
            <a:endParaRPr lang="en-SG" dirty="0"/>
          </a:p>
        </p:txBody>
      </p:sp>
      <p:sp>
        <p:nvSpPr>
          <p:cNvPr id="9" name="Slide Number Placeholder 8"/>
          <p:cNvSpPr>
            <a:spLocks noGrp="1"/>
          </p:cNvSpPr>
          <p:nvPr>
            <p:ph type="sldNum" sz="quarter" idx="12"/>
          </p:nvPr>
        </p:nvSpPr>
        <p:spPr/>
        <p:txBody>
          <a:bodyPr/>
          <a:lstStyle/>
          <a:p>
            <a:pPr>
              <a:defRPr/>
            </a:pPr>
            <a:fld id="{7B579C0B-DE95-402D-8A7F-AE829B77907F}" type="slidenum">
              <a:rPr lang="zh-TW" altLang="en-US" smtClean="0"/>
              <a:pPr>
                <a:defRPr/>
              </a:pPr>
              <a:t>60</a:t>
            </a:fld>
            <a:endParaRPr lang="zh-TW" altLang="en-US"/>
          </a:p>
        </p:txBody>
      </p:sp>
    </p:spTree>
    <p:extLst>
      <p:ext uri="{BB962C8B-B14F-4D97-AF65-F5344CB8AC3E}">
        <p14:creationId xmlns:p14="http://schemas.microsoft.com/office/powerpoint/2010/main" val="13489657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IMG_8960.JPG"/>
          <p:cNvPicPr>
            <a:picLocks noChangeAspect="1"/>
          </p:cNvPicPr>
          <p:nvPr/>
        </p:nvPicPr>
        <p:blipFill rotWithShape="1">
          <a:blip r:embed="rId3" cstate="print">
            <a:extLst>
              <a:ext uri="{28A0092B-C50C-407E-A947-70E740481C1C}">
                <a14:useLocalDpi xmlns:a14="http://schemas.microsoft.com/office/drawing/2010/main" val="0"/>
              </a:ext>
            </a:extLst>
          </a:blip>
          <a:srcRect t="18148" r="1388" b="3149"/>
          <a:stretch/>
        </p:blipFill>
        <p:spPr>
          <a:xfrm>
            <a:off x="1259632" y="1988840"/>
            <a:ext cx="7344816" cy="3960440"/>
          </a:xfrm>
          <a:prstGeom prst="rect">
            <a:avLst/>
          </a:prstGeom>
        </p:spPr>
      </p:pic>
      <p:sp>
        <p:nvSpPr>
          <p:cNvPr id="6" name="Rectangle 5"/>
          <p:cNvSpPr/>
          <p:nvPr/>
        </p:nvSpPr>
        <p:spPr>
          <a:xfrm>
            <a:off x="1115616" y="2492896"/>
            <a:ext cx="432048" cy="3600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Main view</a:t>
            </a:r>
            <a:endParaRPr lang="zh-TW" altLang="en-US" dirty="0">
              <a:latin typeface="Adobe 楷体 Std R" pitchFamily="18" charset="-128"/>
              <a:ea typeface="Adobe 楷体 Std R" pitchFamily="18" charset="-128"/>
            </a:endParaRPr>
          </a:p>
        </p:txBody>
      </p:sp>
      <p:sp>
        <p:nvSpPr>
          <p:cNvPr id="10" name="Content Placeholder 2"/>
          <p:cNvSpPr>
            <a:spLocks noGrp="1"/>
          </p:cNvSpPr>
          <p:nvPr>
            <p:ph idx="1"/>
          </p:nvPr>
        </p:nvSpPr>
        <p:spPr>
          <a:xfrm>
            <a:off x="1285800" y="1196752"/>
            <a:ext cx="8686800" cy="648072"/>
          </a:xfrm>
        </p:spPr>
        <p:txBody>
          <a:bodyPr/>
          <a:lstStyle/>
          <a:p>
            <a:pPr marL="457200" indent="-457200">
              <a:buClr>
                <a:srgbClr val="C00000"/>
              </a:buClr>
              <a:buFont typeface="+mj-lt"/>
              <a:buAutoNum type="arabicPeriod"/>
            </a:pPr>
            <a:r>
              <a:rPr kumimoji="1" lang="en-US" sz="2400" b="1" dirty="0"/>
              <a:t>Live view</a:t>
            </a:r>
          </a:p>
          <a:p>
            <a:pPr marL="457200" indent="-457200">
              <a:buClr>
                <a:srgbClr val="C00000"/>
              </a:buClr>
              <a:buFont typeface="+mj-lt"/>
              <a:buAutoNum type="alphaLcPeriod" startAt="5"/>
            </a:pPr>
            <a:r>
              <a:rPr kumimoji="1" lang="en-US" sz="2000" u="sng" dirty="0" smtClean="0"/>
              <a:t>Local UI</a:t>
            </a:r>
            <a:endParaRPr kumimoji="1" lang="en-US" sz="2000" u="sng" dirty="0"/>
          </a:p>
          <a:p>
            <a:pPr marL="0" indent="0">
              <a:buClr>
                <a:srgbClr val="C00000"/>
              </a:buClr>
              <a:buNone/>
            </a:pPr>
            <a:r>
              <a:rPr lang="en-US" sz="2000" dirty="0" smtClean="0"/>
              <a:t>    </a:t>
            </a:r>
            <a:r>
              <a:rPr lang="en-US" sz="2000" dirty="0"/>
              <a:t> </a:t>
            </a:r>
            <a:r>
              <a:rPr lang="en-US" sz="2000" dirty="0" smtClean="0"/>
              <a:t> </a:t>
            </a:r>
            <a:endParaRPr lang="en-SG" dirty="0"/>
          </a:p>
        </p:txBody>
      </p:sp>
      <p:sp>
        <p:nvSpPr>
          <p:cNvPr id="5" name="Slide Number Placeholder 4"/>
          <p:cNvSpPr>
            <a:spLocks noGrp="1"/>
          </p:cNvSpPr>
          <p:nvPr>
            <p:ph type="sldNum" sz="quarter" idx="12"/>
          </p:nvPr>
        </p:nvSpPr>
        <p:spPr/>
        <p:txBody>
          <a:bodyPr/>
          <a:lstStyle/>
          <a:p>
            <a:pPr>
              <a:defRPr/>
            </a:pPr>
            <a:fld id="{7B579C0B-DE95-402D-8A7F-AE829B77907F}" type="slidenum">
              <a:rPr lang="zh-TW" altLang="en-US" smtClean="0"/>
              <a:pPr>
                <a:defRPr/>
              </a:pPr>
              <a:t>61</a:t>
            </a:fld>
            <a:endParaRPr lang="zh-TW" altLang="en-US"/>
          </a:p>
        </p:txBody>
      </p:sp>
    </p:spTree>
    <p:extLst>
      <p:ext uri="{BB962C8B-B14F-4D97-AF65-F5344CB8AC3E}">
        <p14:creationId xmlns:p14="http://schemas.microsoft.com/office/powerpoint/2010/main" val="19900025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692696"/>
            <a:ext cx="7859216" cy="1066130"/>
          </a:xfrm>
        </p:spPr>
        <p:txBody>
          <a:bodyPr/>
          <a:lstStyle/>
          <a:p>
            <a:r>
              <a:rPr lang="en-US" altLang="zh-TW" b="1" dirty="0">
                <a:ln w="10541" cmpd="sng">
                  <a:solidFill>
                    <a:schemeClr val="accent1">
                      <a:shade val="88000"/>
                      <a:satMod val="110000"/>
                    </a:schemeClr>
                  </a:solidFill>
                  <a:prstDash val="solid"/>
                </a:ln>
                <a:solidFill>
                  <a:srgbClr val="FF0000"/>
                </a:solidFill>
              </a:rPr>
              <a:t>PLAN</a:t>
            </a:r>
            <a:endParaRPr lang="zh-TW"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Box 3"/>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Chevron 4"/>
          <p:cNvSpPr/>
          <p:nvPr/>
        </p:nvSpPr>
        <p:spPr>
          <a:xfrm>
            <a:off x="3347864" y="1700808"/>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Installation</a:t>
            </a:r>
          </a:p>
          <a:p>
            <a:pPr algn="ctr"/>
            <a:endParaRPr lang="en-US" dirty="0">
              <a:solidFill>
                <a:schemeClr val="tx1"/>
              </a:solidFill>
            </a:endParaRPr>
          </a:p>
        </p:txBody>
      </p:sp>
      <p:sp>
        <p:nvSpPr>
          <p:cNvPr id="6" name="Chevron 5"/>
          <p:cNvSpPr/>
          <p:nvPr/>
        </p:nvSpPr>
        <p:spPr>
          <a:xfrm>
            <a:off x="3347864" y="2636912"/>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400" dirty="0" smtClean="0"/>
              <a:t>Configuration</a:t>
            </a:r>
            <a:endParaRPr lang="en-US" sz="2400" dirty="0"/>
          </a:p>
          <a:p>
            <a:pPr algn="ctr"/>
            <a:endParaRPr lang="en-SG" dirty="0"/>
          </a:p>
          <a:p>
            <a:pPr algn="ctr"/>
            <a:endParaRPr lang="en-US" dirty="0">
              <a:solidFill>
                <a:schemeClr val="tx1"/>
              </a:solidFill>
            </a:endParaRPr>
          </a:p>
        </p:txBody>
      </p:sp>
      <p:sp>
        <p:nvSpPr>
          <p:cNvPr id="7" name="Chevron 6"/>
          <p:cNvSpPr/>
          <p:nvPr/>
        </p:nvSpPr>
        <p:spPr>
          <a:xfrm>
            <a:off x="3347864" y="3645024"/>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Main View</a:t>
            </a:r>
            <a:endParaRPr lang="en-SG" sz="2400" dirty="0"/>
          </a:p>
          <a:p>
            <a:pPr algn="ctr"/>
            <a:endParaRPr lang="en-US" dirty="0">
              <a:solidFill>
                <a:schemeClr val="tx1"/>
              </a:solidFill>
            </a:endParaRPr>
          </a:p>
        </p:txBody>
      </p:sp>
      <p:sp>
        <p:nvSpPr>
          <p:cNvPr id="8" name="Chevron 7"/>
          <p:cNvSpPr/>
          <p:nvPr/>
        </p:nvSpPr>
        <p:spPr>
          <a:xfrm>
            <a:off x="3347864" y="4653136"/>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System Options</a:t>
            </a:r>
            <a:endParaRPr lang="en-SG" sz="2400" dirty="0"/>
          </a:p>
          <a:p>
            <a:pPr algn="ctr"/>
            <a:endParaRPr lang="en-US" dirty="0">
              <a:solidFill>
                <a:schemeClr val="tx1"/>
              </a:solidFill>
            </a:endParaRPr>
          </a:p>
        </p:txBody>
      </p:sp>
      <p:pic>
        <p:nvPicPr>
          <p:cNvPr id="9" name="Picture 2" descr="svr-800 side 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717032"/>
            <a:ext cx="1132710"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p:cNvSpPr txBox="1">
            <a:spLocks/>
          </p:cNvSpPr>
          <p:nvPr/>
        </p:nvSpPr>
        <p:spPr bwMode="auto">
          <a:xfrm>
            <a:off x="2051720" y="116632"/>
            <a:ext cx="6984776" cy="69331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eaLnBrk="1" fontAlgn="auto" hangingPunct="1">
              <a:spcAft>
                <a:spcPts val="0"/>
              </a:spcAft>
              <a:defRPr/>
            </a:pPr>
            <a:r>
              <a:rPr lang="en-US" altLang="zh-TW" b="1" dirty="0" smtClean="0">
                <a:effectLst>
                  <a:outerShdw blurRad="38100" dist="38100" dir="2700000" algn="tl">
                    <a:srgbClr val="C0C0C0"/>
                  </a:outerShdw>
                </a:effectLst>
                <a:latin typeface="Verdana" pitchFamily="34" charset="0"/>
              </a:rPr>
              <a:t>Training Course </a:t>
            </a:r>
            <a:r>
              <a:rPr lang="en-US" altLang="zh-TW" sz="4000" b="1" dirty="0" smtClean="0">
                <a:effectLst>
                  <a:outerShdw blurRad="38100" dist="38100" dir="2700000" algn="tl">
                    <a:srgbClr val="C0C0C0"/>
                  </a:outerShdw>
                </a:effectLst>
                <a:latin typeface="Verdana" pitchFamily="34" charset="0"/>
              </a:rPr>
              <a:t>SVR800</a:t>
            </a:r>
            <a:endParaRPr lang="zh-TW" altLang="en-US" sz="4000" dirty="0"/>
          </a:p>
        </p:txBody>
      </p:sp>
      <p:sp>
        <p:nvSpPr>
          <p:cNvPr id="3" name="Rounded Rectangular Callout 2"/>
          <p:cNvSpPr/>
          <p:nvPr/>
        </p:nvSpPr>
        <p:spPr>
          <a:xfrm>
            <a:off x="5868144" y="3068960"/>
            <a:ext cx="3275856" cy="2664296"/>
          </a:xfrm>
          <a:prstGeom prst="wedgeRoundRectCallout">
            <a:avLst>
              <a:gd name="adj1" fmla="val -59601"/>
              <a:gd name="adj2" fmla="val -23104"/>
              <a:gd name="adj3" fmla="val 16667"/>
            </a:avLst>
          </a:prstGeom>
          <a:gradFill flip="none" rotWithShape="1">
            <a:gsLst>
              <a:gs pos="0">
                <a:schemeClr val="accent2"/>
              </a:gs>
              <a:gs pos="100000">
                <a:srgbClr val="FFFFFF"/>
              </a:gs>
            </a:gsLst>
            <a:lin ang="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2" name="Chevron 11"/>
          <p:cNvSpPr/>
          <p:nvPr/>
        </p:nvSpPr>
        <p:spPr>
          <a:xfrm>
            <a:off x="6156176" y="3212976"/>
            <a:ext cx="2808312"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Live View</a:t>
            </a:r>
            <a:endParaRPr lang="en-US" sz="2200" dirty="0"/>
          </a:p>
          <a:p>
            <a:pPr algn="ctr"/>
            <a:endParaRPr lang="en-SG" dirty="0"/>
          </a:p>
          <a:p>
            <a:pPr algn="ctr"/>
            <a:endParaRPr lang="en-US" dirty="0">
              <a:solidFill>
                <a:schemeClr val="tx1"/>
              </a:solidFill>
            </a:endParaRPr>
          </a:p>
        </p:txBody>
      </p:sp>
      <p:sp>
        <p:nvSpPr>
          <p:cNvPr id="13" name="Chevron 12"/>
          <p:cNvSpPr/>
          <p:nvPr/>
        </p:nvSpPr>
        <p:spPr>
          <a:xfrm>
            <a:off x="6159872" y="4077072"/>
            <a:ext cx="2804616"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Playback</a:t>
            </a:r>
            <a:endParaRPr lang="en-US" sz="2200" dirty="0"/>
          </a:p>
          <a:p>
            <a:pPr algn="ctr"/>
            <a:endParaRPr lang="en-SG" dirty="0"/>
          </a:p>
          <a:p>
            <a:pPr algn="ctr"/>
            <a:endParaRPr lang="en-US" dirty="0">
              <a:solidFill>
                <a:schemeClr val="tx1"/>
              </a:solidFill>
            </a:endParaRPr>
          </a:p>
        </p:txBody>
      </p:sp>
      <p:sp>
        <p:nvSpPr>
          <p:cNvPr id="14" name="Chevron 13"/>
          <p:cNvSpPr/>
          <p:nvPr/>
        </p:nvSpPr>
        <p:spPr>
          <a:xfrm>
            <a:off x="6084168" y="4869160"/>
            <a:ext cx="2808312"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Events</a:t>
            </a:r>
            <a:endParaRPr lang="en-US" sz="2200" dirty="0"/>
          </a:p>
          <a:p>
            <a:pPr algn="ctr"/>
            <a:endParaRPr lang="en-SG" dirty="0"/>
          </a:p>
          <a:p>
            <a:pPr algn="ctr"/>
            <a:endParaRPr lang="en-US" dirty="0">
              <a:solidFill>
                <a:schemeClr val="tx1"/>
              </a:solidFill>
            </a:endParaRPr>
          </a:p>
        </p:txBody>
      </p:sp>
      <p:pic>
        <p:nvPicPr>
          <p:cNvPr id="18" name="Picture 2" descr="svr-800 side 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293096"/>
            <a:ext cx="485447" cy="216024"/>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6"/>
          </p:nvPr>
        </p:nvSpPr>
        <p:spPr/>
        <p:txBody>
          <a:bodyPr/>
          <a:lstStyle/>
          <a:p>
            <a:pPr>
              <a:defRPr/>
            </a:pPr>
            <a:fld id="{0EB516E3-A9F6-410B-BE5E-1982A4D77EE6}" type="slidenum">
              <a:rPr lang="zh-TW" altLang="en-US" smtClean="0"/>
              <a:pPr>
                <a:defRPr/>
              </a:pPr>
              <a:t>62</a:t>
            </a:fld>
            <a:endParaRPr lang="zh-TW" altLang="en-US"/>
          </a:p>
        </p:txBody>
      </p:sp>
    </p:spTree>
    <p:extLst>
      <p:ext uri="{BB962C8B-B14F-4D97-AF65-F5344CB8AC3E}">
        <p14:creationId xmlns:p14="http://schemas.microsoft.com/office/powerpoint/2010/main" val="322261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00" y="1196752"/>
            <a:ext cx="8686800" cy="648072"/>
          </a:xfrm>
        </p:spPr>
        <p:txBody>
          <a:bodyPr/>
          <a:lstStyle/>
          <a:p>
            <a:pPr marL="457200" indent="-457200">
              <a:buClr>
                <a:srgbClr val="C00000"/>
              </a:buClr>
              <a:buFont typeface="+mj-lt"/>
              <a:buAutoNum type="arabicPeriod" startAt="2"/>
            </a:pPr>
            <a:r>
              <a:rPr kumimoji="1" lang="en-US" sz="2400" b="1" dirty="0" err="1" smtClean="0"/>
              <a:t>PlayBack</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Playback instruction.png"/>
          <p:cNvPicPr>
            <a:picLocks noChangeAspect="1"/>
          </p:cNvPicPr>
          <p:nvPr/>
        </p:nvPicPr>
        <p:blipFill rotWithShape="1">
          <a:blip r:embed="rId3">
            <a:extLst>
              <a:ext uri="{28A0092B-C50C-407E-A947-70E740481C1C}">
                <a14:useLocalDpi xmlns:a14="http://schemas.microsoft.com/office/drawing/2010/main" val="0"/>
              </a:ext>
            </a:extLst>
          </a:blip>
          <a:srcRect t="5195" r="10972"/>
          <a:stretch/>
        </p:blipFill>
        <p:spPr>
          <a:xfrm>
            <a:off x="1115616" y="1628800"/>
            <a:ext cx="6984776" cy="3957647"/>
          </a:xfrm>
          <a:prstGeom prst="rect">
            <a:avLst/>
          </a:prstGeom>
        </p:spPr>
      </p:pic>
      <p:cxnSp>
        <p:nvCxnSpPr>
          <p:cNvPr id="5" name="Straight Arrow Connector 4"/>
          <p:cNvCxnSpPr/>
          <p:nvPr/>
        </p:nvCxnSpPr>
        <p:spPr>
          <a:xfrm flipH="1">
            <a:off x="7956376" y="1988840"/>
            <a:ext cx="28803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7524328" y="2636912"/>
            <a:ext cx="64807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8028384" y="2924944"/>
            <a:ext cx="216024" cy="10801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endCxn id="22" idx="3"/>
          </p:cNvCxnSpPr>
          <p:nvPr/>
        </p:nvCxnSpPr>
        <p:spPr>
          <a:xfrm flipV="1">
            <a:off x="3347864" y="5324068"/>
            <a:ext cx="0" cy="4811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234188" y="1844824"/>
            <a:ext cx="899592" cy="461665"/>
          </a:xfrm>
          <a:prstGeom prst="rect">
            <a:avLst/>
          </a:prstGeom>
          <a:noFill/>
          <a:ln>
            <a:solidFill>
              <a:srgbClr val="000000"/>
            </a:solidFill>
          </a:ln>
        </p:spPr>
        <p:txBody>
          <a:bodyPr wrap="square" rtlCol="0">
            <a:spAutoFit/>
          </a:bodyPr>
          <a:lstStyle/>
          <a:p>
            <a:r>
              <a:rPr lang="fr-FR" sz="1200" b="1" i="1" dirty="0" smtClean="0"/>
              <a:t>Select the </a:t>
            </a:r>
            <a:r>
              <a:rPr lang="en-US" sz="1200" b="1" i="1" dirty="0" smtClean="0"/>
              <a:t>channels</a:t>
            </a:r>
            <a:endParaRPr lang="en-US" sz="1200" b="1" i="1" dirty="0"/>
          </a:p>
        </p:txBody>
      </p:sp>
      <p:sp>
        <p:nvSpPr>
          <p:cNvPr id="13" name="TextBox 12"/>
          <p:cNvSpPr txBox="1"/>
          <p:nvPr/>
        </p:nvSpPr>
        <p:spPr>
          <a:xfrm>
            <a:off x="8170440" y="2420888"/>
            <a:ext cx="942132" cy="1015663"/>
          </a:xfrm>
          <a:prstGeom prst="rect">
            <a:avLst/>
          </a:prstGeom>
          <a:noFill/>
          <a:ln>
            <a:solidFill>
              <a:srgbClr val="000000"/>
            </a:solidFill>
          </a:ln>
        </p:spPr>
        <p:txBody>
          <a:bodyPr wrap="square" rtlCol="0">
            <a:spAutoFit/>
          </a:bodyPr>
          <a:lstStyle/>
          <a:p>
            <a:r>
              <a:rPr lang="fr-FR" sz="1200" b="1" i="1" dirty="0" smtClean="0"/>
              <a:t>Display playback by </a:t>
            </a:r>
            <a:r>
              <a:rPr lang="fr-FR" sz="1200" b="1" i="1" dirty="0" smtClean="0">
                <a:solidFill>
                  <a:srgbClr val="FF0000"/>
                </a:solidFill>
              </a:rPr>
              <a:t>time </a:t>
            </a:r>
            <a:r>
              <a:rPr lang="fr-FR" sz="1200" b="1" i="1" dirty="0" err="1" smtClean="0">
                <a:solidFill>
                  <a:srgbClr val="FF0000"/>
                </a:solidFill>
              </a:rPr>
              <a:t>chart</a:t>
            </a:r>
            <a:r>
              <a:rPr lang="fr-FR" sz="1200" b="1" i="1" dirty="0" smtClean="0">
                <a:solidFill>
                  <a:srgbClr val="FF0000"/>
                </a:solidFill>
              </a:rPr>
              <a:t> </a:t>
            </a:r>
            <a:r>
              <a:rPr lang="fr-FR" sz="1200" b="1" i="1" dirty="0" smtClean="0"/>
              <a:t>or </a:t>
            </a:r>
            <a:r>
              <a:rPr lang="fr-FR" sz="1200" b="1" i="1" dirty="0" err="1" smtClean="0">
                <a:solidFill>
                  <a:srgbClr val="FF0000"/>
                </a:solidFill>
              </a:rPr>
              <a:t>event</a:t>
            </a:r>
            <a:endParaRPr lang="fr-FR" sz="1200" b="1" i="1" dirty="0">
              <a:solidFill>
                <a:srgbClr val="FF0000"/>
              </a:solidFill>
            </a:endParaRPr>
          </a:p>
        </p:txBody>
      </p:sp>
      <p:sp>
        <p:nvSpPr>
          <p:cNvPr id="16" name="TextBox 15"/>
          <p:cNvSpPr txBox="1"/>
          <p:nvPr/>
        </p:nvSpPr>
        <p:spPr>
          <a:xfrm>
            <a:off x="8149356" y="4077072"/>
            <a:ext cx="971600" cy="461665"/>
          </a:xfrm>
          <a:prstGeom prst="rect">
            <a:avLst/>
          </a:prstGeom>
          <a:noFill/>
          <a:ln>
            <a:solidFill>
              <a:srgbClr val="000000"/>
            </a:solidFill>
          </a:ln>
        </p:spPr>
        <p:txBody>
          <a:bodyPr wrap="square" rtlCol="0">
            <a:spAutoFit/>
          </a:bodyPr>
          <a:lstStyle/>
          <a:p>
            <a:r>
              <a:rPr lang="fr-FR" sz="1200" b="1" i="1" dirty="0" smtClean="0"/>
              <a:t> Select </a:t>
            </a:r>
            <a:r>
              <a:rPr lang="fr-FR" sz="1200" b="1" i="1" dirty="0"/>
              <a:t>the </a:t>
            </a:r>
            <a:r>
              <a:rPr lang="fr-FR" sz="1200" b="1" i="1" dirty="0" err="1" smtClean="0"/>
              <a:t>day</a:t>
            </a:r>
            <a:endParaRPr lang="fr-FR" sz="1200" b="1" i="1" dirty="0"/>
          </a:p>
        </p:txBody>
      </p:sp>
      <p:sp>
        <p:nvSpPr>
          <p:cNvPr id="19" name="Rectangle 18"/>
          <p:cNvSpPr/>
          <p:nvPr/>
        </p:nvSpPr>
        <p:spPr>
          <a:xfrm>
            <a:off x="1043608" y="2204864"/>
            <a:ext cx="576064" cy="360040"/>
          </a:xfrm>
          <a:prstGeom prst="rect">
            <a:avLst/>
          </a:prstGeom>
          <a:solidFill>
            <a:schemeClr val="bg1">
              <a:alpha val="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p:nvSpPr>
        <p:spPr>
          <a:xfrm>
            <a:off x="1475656" y="5805264"/>
            <a:ext cx="2592288" cy="36004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FF0000"/>
                </a:solidFill>
              </a:rPr>
              <a:t>Move the playback bar to the recorded field</a:t>
            </a:r>
            <a:endParaRPr lang="en-US" sz="1200" dirty="0">
              <a:solidFill>
                <a:srgbClr val="FF0000"/>
              </a:solidFill>
            </a:endParaRPr>
          </a:p>
        </p:txBody>
      </p:sp>
      <p:sp>
        <p:nvSpPr>
          <p:cNvPr id="22" name="Rectangle 21"/>
          <p:cNvSpPr/>
          <p:nvPr/>
        </p:nvSpPr>
        <p:spPr>
          <a:xfrm>
            <a:off x="2195736" y="5301208"/>
            <a:ext cx="1152128" cy="45719"/>
          </a:xfrm>
          <a:prstGeom prst="rect">
            <a:avLst/>
          </a:prstGeom>
          <a:solidFill>
            <a:srgbClr val="041B21"/>
          </a:solidFill>
          <a:ln>
            <a:solidFill>
              <a:srgbClr val="041B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Main view</a:t>
            </a:r>
            <a:endParaRPr lang="zh-TW" altLang="en-US" dirty="0">
              <a:latin typeface="Adobe 楷体 Std R" pitchFamily="18" charset="-128"/>
              <a:ea typeface="Adobe 楷体 Std R" pitchFamily="18" charset="-128"/>
            </a:endParaRPr>
          </a:p>
        </p:txBody>
      </p:sp>
      <p:sp>
        <p:nvSpPr>
          <p:cNvPr id="18" name="Rectangle 17"/>
          <p:cNvSpPr/>
          <p:nvPr/>
        </p:nvSpPr>
        <p:spPr>
          <a:xfrm>
            <a:off x="6228184" y="4797152"/>
            <a:ext cx="864096" cy="504056"/>
          </a:xfrm>
          <a:prstGeom prst="rect">
            <a:avLst/>
          </a:prstGeom>
          <a:noFill/>
          <a:ln>
            <a:solidFill>
              <a:srgbClr val="FF0000"/>
            </a:solidFill>
          </a:ln>
          <a:effectLst>
            <a:glow rad="101600">
              <a:schemeClr val="accent2">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63</a:t>
            </a:fld>
            <a:endParaRPr lang="zh-TW" altLang="en-US"/>
          </a:p>
        </p:txBody>
      </p:sp>
    </p:spTree>
    <p:extLst>
      <p:ext uri="{BB962C8B-B14F-4D97-AF65-F5344CB8AC3E}">
        <p14:creationId xmlns:p14="http://schemas.microsoft.com/office/powerpoint/2010/main" val="324755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00" y="1196752"/>
            <a:ext cx="8686800" cy="648072"/>
          </a:xfrm>
        </p:spPr>
        <p:txBody>
          <a:bodyPr/>
          <a:lstStyle/>
          <a:p>
            <a:pPr marL="457200" indent="-457200">
              <a:buClr>
                <a:srgbClr val="C00000"/>
              </a:buClr>
              <a:buFont typeface="+mj-lt"/>
              <a:buAutoNum type="arabicPeriod" startAt="2"/>
            </a:pPr>
            <a:r>
              <a:rPr kumimoji="1" lang="en-US" sz="2400" b="1" dirty="0" err="1" smtClean="0"/>
              <a:t>PlayBack</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2" name="Rectangle 1"/>
          <p:cNvSpPr/>
          <p:nvPr/>
        </p:nvSpPr>
        <p:spPr>
          <a:xfrm>
            <a:off x="1403648" y="1772816"/>
            <a:ext cx="2749471" cy="338554"/>
          </a:xfrm>
          <a:prstGeom prst="rect">
            <a:avLst/>
          </a:prstGeom>
        </p:spPr>
        <p:txBody>
          <a:bodyPr wrap="none">
            <a:spAutoFit/>
          </a:bodyPr>
          <a:lstStyle/>
          <a:p>
            <a:pPr marL="342900" indent="-342900">
              <a:buClr>
                <a:schemeClr val="tx1"/>
              </a:buClr>
              <a:buFont typeface="Arial"/>
              <a:buChar char="•"/>
            </a:pPr>
            <a:r>
              <a:rPr lang="fr-FR" sz="1600" i="1" dirty="0"/>
              <a:t>Zoom on a range of time</a:t>
            </a:r>
          </a:p>
        </p:txBody>
      </p:sp>
      <p:pic>
        <p:nvPicPr>
          <p:cNvPr id="10" name="Picture 9" descr="C:\Users\Mariame\Documents\SVR800\New folder\zoom.png"/>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348880"/>
            <a:ext cx="609600" cy="657225"/>
          </a:xfrm>
          <a:prstGeom prst="rect">
            <a:avLst/>
          </a:prstGeom>
          <a:noFill/>
          <a:ln>
            <a:noFill/>
          </a:ln>
        </p:spPr>
      </p:pic>
      <p:sp>
        <p:nvSpPr>
          <p:cNvPr id="11" name="TextBox 10"/>
          <p:cNvSpPr txBox="1"/>
          <p:nvPr/>
        </p:nvSpPr>
        <p:spPr>
          <a:xfrm>
            <a:off x="1403648" y="3068960"/>
            <a:ext cx="3888432" cy="954107"/>
          </a:xfrm>
          <a:prstGeom prst="rect">
            <a:avLst/>
          </a:prstGeom>
          <a:noFill/>
        </p:spPr>
        <p:txBody>
          <a:bodyPr wrap="square" rtlCol="0">
            <a:spAutoFit/>
          </a:bodyPr>
          <a:lstStyle/>
          <a:p>
            <a:r>
              <a:rPr lang="fr-FR" sz="1400" dirty="0" smtClean="0"/>
              <a:t>Zoom on range of time and </a:t>
            </a:r>
            <a:r>
              <a:rPr lang="fr-FR" sz="1400" dirty="0" err="1" smtClean="0"/>
              <a:t>get</a:t>
            </a:r>
            <a:r>
              <a:rPr lang="fr-FR" sz="1400" dirty="0" smtClean="0"/>
              <a:t> more </a:t>
            </a:r>
            <a:r>
              <a:rPr lang="fr-FR" sz="1400" dirty="0" err="1" smtClean="0"/>
              <a:t>details</a:t>
            </a:r>
            <a:r>
              <a:rPr lang="fr-FR" sz="1400" dirty="0" smtClean="0"/>
              <a:t> on the playback bar.</a:t>
            </a:r>
            <a:endParaRPr lang="en-US" sz="1400" dirty="0"/>
          </a:p>
          <a:p>
            <a:endParaRPr lang="fr-FR" sz="1400" i="1" dirty="0">
              <a:solidFill>
                <a:srgbClr val="FF0000"/>
              </a:solidFill>
            </a:endParaRPr>
          </a:p>
          <a:p>
            <a:r>
              <a:rPr lang="en-SG" sz="1400" dirty="0" smtClean="0"/>
              <a:t> </a:t>
            </a:r>
            <a:endParaRPr lang="fr-FR" sz="1400" dirty="0"/>
          </a:p>
        </p:txBody>
      </p:sp>
      <p:pic>
        <p:nvPicPr>
          <p:cNvPr id="12" name="Picture 11" descr="C:\Users\Mariame\Documents\SVR800\New folder\reduce.png"/>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293096"/>
            <a:ext cx="360040" cy="432048"/>
          </a:xfrm>
          <a:prstGeom prst="rect">
            <a:avLst/>
          </a:prstGeom>
          <a:noFill/>
          <a:ln>
            <a:noFill/>
          </a:ln>
        </p:spPr>
      </p:pic>
      <p:sp>
        <p:nvSpPr>
          <p:cNvPr id="4" name="TextBox 3"/>
          <p:cNvSpPr txBox="1"/>
          <p:nvPr/>
        </p:nvSpPr>
        <p:spPr>
          <a:xfrm>
            <a:off x="1403648" y="5013176"/>
            <a:ext cx="3600400" cy="307777"/>
          </a:xfrm>
          <a:prstGeom prst="rect">
            <a:avLst/>
          </a:prstGeom>
          <a:noFill/>
        </p:spPr>
        <p:txBody>
          <a:bodyPr wrap="square" rtlCol="0">
            <a:spAutoFit/>
          </a:bodyPr>
          <a:lstStyle/>
          <a:p>
            <a:r>
              <a:rPr lang="en-US" sz="1400" dirty="0" smtClean="0"/>
              <a:t>M</a:t>
            </a:r>
            <a:r>
              <a:rPr lang="fr-FR" sz="1400" dirty="0" err="1" smtClean="0"/>
              <a:t>inimize</a:t>
            </a:r>
            <a:r>
              <a:rPr lang="fr-FR" sz="1400" dirty="0" smtClean="0"/>
              <a:t> the playback range frame</a:t>
            </a:r>
            <a:endParaRPr lang="fr-FR" sz="1400" dirty="0"/>
          </a:p>
        </p:txBody>
      </p:sp>
      <p:sp>
        <p:nvSpPr>
          <p:cNvPr id="5" name="Rectangle 4"/>
          <p:cNvSpPr/>
          <p:nvPr/>
        </p:nvSpPr>
        <p:spPr>
          <a:xfrm>
            <a:off x="1331640" y="3645024"/>
            <a:ext cx="3480440" cy="338554"/>
          </a:xfrm>
          <a:prstGeom prst="rect">
            <a:avLst/>
          </a:prstGeom>
        </p:spPr>
        <p:txBody>
          <a:bodyPr wrap="none">
            <a:spAutoFit/>
          </a:bodyPr>
          <a:lstStyle/>
          <a:p>
            <a:pPr marL="342900" indent="-342900">
              <a:buClr>
                <a:schemeClr val="tx1"/>
              </a:buClr>
              <a:buFont typeface="Arial"/>
              <a:buChar char="•"/>
            </a:pPr>
            <a:r>
              <a:rPr lang="fr-FR" sz="1600" i="1" dirty="0" err="1"/>
              <a:t>Minimize</a:t>
            </a:r>
            <a:r>
              <a:rPr lang="fr-FR" sz="1600" i="1" dirty="0"/>
              <a:t> the bar of the playback</a:t>
            </a:r>
          </a:p>
        </p:txBody>
      </p:sp>
      <p:sp>
        <p:nvSpPr>
          <p:cNvPr id="13"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Main view</a:t>
            </a:r>
            <a:endParaRPr lang="zh-TW" altLang="en-US" dirty="0">
              <a:latin typeface="Adobe 楷体 Std R" pitchFamily="18" charset="-128"/>
              <a:ea typeface="Adobe 楷体 Std R" pitchFamily="18" charset="-128"/>
            </a:endParaRPr>
          </a:p>
        </p:txBody>
      </p:sp>
      <p:sp>
        <p:nvSpPr>
          <p:cNvPr id="6" name="Slide Number Placeholder 5"/>
          <p:cNvSpPr>
            <a:spLocks noGrp="1"/>
          </p:cNvSpPr>
          <p:nvPr>
            <p:ph type="sldNum" sz="quarter" idx="12"/>
          </p:nvPr>
        </p:nvSpPr>
        <p:spPr/>
        <p:txBody>
          <a:bodyPr/>
          <a:lstStyle/>
          <a:p>
            <a:pPr>
              <a:defRPr/>
            </a:pPr>
            <a:fld id="{7B579C0B-DE95-402D-8A7F-AE829B77907F}" type="slidenum">
              <a:rPr lang="zh-TW" altLang="en-US" smtClean="0"/>
              <a:pPr>
                <a:defRPr/>
              </a:pPr>
              <a:t>64</a:t>
            </a:fld>
            <a:endParaRPr lang="zh-TW" altLang="en-US"/>
          </a:p>
        </p:txBody>
      </p:sp>
    </p:spTree>
    <p:extLst>
      <p:ext uri="{BB962C8B-B14F-4D97-AF65-F5344CB8AC3E}">
        <p14:creationId xmlns:p14="http://schemas.microsoft.com/office/powerpoint/2010/main" val="25871772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IMG_8966.JPG"/>
          <p:cNvPicPr>
            <a:picLocks noChangeAspect="1"/>
          </p:cNvPicPr>
          <p:nvPr/>
        </p:nvPicPr>
        <p:blipFill rotWithShape="1">
          <a:blip r:embed="rId3">
            <a:extLst>
              <a:ext uri="{28A0092B-C50C-407E-A947-70E740481C1C}">
                <a14:useLocalDpi xmlns:a14="http://schemas.microsoft.com/office/drawing/2010/main" val="0"/>
              </a:ext>
            </a:extLst>
          </a:blip>
          <a:srcRect t="18708"/>
          <a:stretch/>
        </p:blipFill>
        <p:spPr>
          <a:xfrm>
            <a:off x="1259631" y="1988840"/>
            <a:ext cx="7128793" cy="3913142"/>
          </a:xfrm>
          <a:prstGeom prst="rect">
            <a:avLst/>
          </a:prstGeom>
        </p:spPr>
      </p:pic>
      <p:sp>
        <p:nvSpPr>
          <p:cNvPr id="6" name="Rectangle 5"/>
          <p:cNvSpPr/>
          <p:nvPr/>
        </p:nvSpPr>
        <p:spPr>
          <a:xfrm>
            <a:off x="1187624" y="2564904"/>
            <a:ext cx="576064" cy="3600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Main view</a:t>
            </a:r>
            <a:endParaRPr lang="zh-TW" altLang="en-US" dirty="0">
              <a:latin typeface="Adobe 楷体 Std R" pitchFamily="18" charset="-128"/>
              <a:ea typeface="Adobe 楷体 Std R" pitchFamily="18" charset="-128"/>
            </a:endParaRPr>
          </a:p>
        </p:txBody>
      </p:sp>
      <p:sp>
        <p:nvSpPr>
          <p:cNvPr id="10" name="Content Placeholder 2"/>
          <p:cNvSpPr>
            <a:spLocks noGrp="1"/>
          </p:cNvSpPr>
          <p:nvPr>
            <p:ph idx="1"/>
          </p:nvPr>
        </p:nvSpPr>
        <p:spPr>
          <a:xfrm>
            <a:off x="1285800" y="1196752"/>
            <a:ext cx="8686800" cy="648072"/>
          </a:xfrm>
        </p:spPr>
        <p:txBody>
          <a:bodyPr/>
          <a:lstStyle/>
          <a:p>
            <a:pPr marL="457200" indent="-457200">
              <a:buClr>
                <a:srgbClr val="C00000"/>
              </a:buClr>
              <a:buFont typeface="+mj-lt"/>
              <a:buAutoNum type="arabicPeriod" startAt="2"/>
            </a:pPr>
            <a:r>
              <a:rPr kumimoji="1" lang="en-US" sz="2400" b="1" dirty="0" err="1" smtClean="0"/>
              <a:t>PlayBack</a:t>
            </a:r>
            <a:endParaRPr kumimoji="1" lang="en-US" sz="2400" b="1" dirty="0" smtClean="0"/>
          </a:p>
          <a:p>
            <a:pPr marL="0" indent="0">
              <a:buClr>
                <a:srgbClr val="C00000"/>
              </a:buClr>
              <a:buNone/>
            </a:pPr>
            <a:r>
              <a:rPr kumimoji="1" lang="en-US" sz="2000" dirty="0" smtClean="0"/>
              <a:t>       </a:t>
            </a:r>
            <a:r>
              <a:rPr kumimoji="1" lang="en-US" sz="2000" u="sng" dirty="0" smtClean="0"/>
              <a:t>Local UI</a:t>
            </a:r>
            <a:endParaRPr lang="en-SG" sz="2000" u="sng" dirty="0"/>
          </a:p>
        </p:txBody>
      </p:sp>
      <p:sp>
        <p:nvSpPr>
          <p:cNvPr id="5" name="Slide Number Placeholder 4"/>
          <p:cNvSpPr>
            <a:spLocks noGrp="1"/>
          </p:cNvSpPr>
          <p:nvPr>
            <p:ph type="sldNum" sz="quarter" idx="12"/>
          </p:nvPr>
        </p:nvSpPr>
        <p:spPr/>
        <p:txBody>
          <a:bodyPr/>
          <a:lstStyle/>
          <a:p>
            <a:pPr>
              <a:defRPr/>
            </a:pPr>
            <a:fld id="{7B579C0B-DE95-402D-8A7F-AE829B77907F}" type="slidenum">
              <a:rPr lang="zh-TW" altLang="en-US" smtClean="0"/>
              <a:pPr>
                <a:defRPr/>
              </a:pPr>
              <a:t>65</a:t>
            </a:fld>
            <a:endParaRPr lang="zh-TW" altLang="en-US"/>
          </a:p>
        </p:txBody>
      </p:sp>
    </p:spTree>
    <p:extLst>
      <p:ext uri="{BB962C8B-B14F-4D97-AF65-F5344CB8AC3E}">
        <p14:creationId xmlns:p14="http://schemas.microsoft.com/office/powerpoint/2010/main" val="20241399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692696"/>
            <a:ext cx="7859216" cy="1066130"/>
          </a:xfrm>
        </p:spPr>
        <p:txBody>
          <a:bodyPr/>
          <a:lstStyle/>
          <a:p>
            <a:r>
              <a:rPr lang="en-US" altLang="zh-TW" b="1" dirty="0">
                <a:ln w="10541" cmpd="sng">
                  <a:solidFill>
                    <a:schemeClr val="accent1">
                      <a:shade val="88000"/>
                      <a:satMod val="110000"/>
                    </a:schemeClr>
                  </a:solidFill>
                  <a:prstDash val="solid"/>
                </a:ln>
                <a:solidFill>
                  <a:srgbClr val="FF0000"/>
                </a:solidFill>
              </a:rPr>
              <a:t>PLAN</a:t>
            </a:r>
            <a:endParaRPr lang="zh-TW"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Box 3"/>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Chevron 4"/>
          <p:cNvSpPr/>
          <p:nvPr/>
        </p:nvSpPr>
        <p:spPr>
          <a:xfrm>
            <a:off x="3347864" y="1700808"/>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Installation</a:t>
            </a:r>
          </a:p>
          <a:p>
            <a:pPr algn="ctr"/>
            <a:endParaRPr lang="en-US" dirty="0">
              <a:solidFill>
                <a:schemeClr val="tx1"/>
              </a:solidFill>
            </a:endParaRPr>
          </a:p>
        </p:txBody>
      </p:sp>
      <p:sp>
        <p:nvSpPr>
          <p:cNvPr id="6" name="Chevron 5"/>
          <p:cNvSpPr/>
          <p:nvPr/>
        </p:nvSpPr>
        <p:spPr>
          <a:xfrm>
            <a:off x="3347864" y="2636912"/>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400" dirty="0" smtClean="0"/>
              <a:t>Configuration</a:t>
            </a:r>
            <a:endParaRPr lang="en-US" sz="2400" dirty="0"/>
          </a:p>
          <a:p>
            <a:pPr algn="ctr"/>
            <a:endParaRPr lang="en-SG" dirty="0"/>
          </a:p>
          <a:p>
            <a:pPr algn="ctr"/>
            <a:endParaRPr lang="en-US" dirty="0">
              <a:solidFill>
                <a:schemeClr val="tx1"/>
              </a:solidFill>
            </a:endParaRPr>
          </a:p>
        </p:txBody>
      </p:sp>
      <p:sp>
        <p:nvSpPr>
          <p:cNvPr id="7" name="Chevron 6"/>
          <p:cNvSpPr/>
          <p:nvPr/>
        </p:nvSpPr>
        <p:spPr>
          <a:xfrm>
            <a:off x="3347864" y="3645024"/>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Main View</a:t>
            </a:r>
            <a:endParaRPr lang="en-SG" sz="2400" dirty="0"/>
          </a:p>
          <a:p>
            <a:pPr algn="ctr"/>
            <a:endParaRPr lang="en-US" dirty="0">
              <a:solidFill>
                <a:schemeClr val="tx1"/>
              </a:solidFill>
            </a:endParaRPr>
          </a:p>
        </p:txBody>
      </p:sp>
      <p:sp>
        <p:nvSpPr>
          <p:cNvPr id="8" name="Chevron 7"/>
          <p:cNvSpPr/>
          <p:nvPr/>
        </p:nvSpPr>
        <p:spPr>
          <a:xfrm>
            <a:off x="3347864" y="4653136"/>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System Options</a:t>
            </a:r>
            <a:endParaRPr lang="en-SG" sz="2400" dirty="0"/>
          </a:p>
          <a:p>
            <a:pPr algn="ctr"/>
            <a:endParaRPr lang="en-US" dirty="0">
              <a:solidFill>
                <a:schemeClr val="tx1"/>
              </a:solidFill>
            </a:endParaRPr>
          </a:p>
        </p:txBody>
      </p:sp>
      <p:pic>
        <p:nvPicPr>
          <p:cNvPr id="9" name="Picture 2" descr="svr-800 side 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717032"/>
            <a:ext cx="1132710"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p:cNvSpPr txBox="1">
            <a:spLocks/>
          </p:cNvSpPr>
          <p:nvPr/>
        </p:nvSpPr>
        <p:spPr bwMode="auto">
          <a:xfrm>
            <a:off x="2051720" y="116632"/>
            <a:ext cx="6984776" cy="69331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eaLnBrk="1" fontAlgn="auto" hangingPunct="1">
              <a:spcAft>
                <a:spcPts val="0"/>
              </a:spcAft>
              <a:defRPr/>
            </a:pPr>
            <a:r>
              <a:rPr lang="en-US" altLang="zh-TW" b="1" dirty="0" smtClean="0">
                <a:effectLst>
                  <a:outerShdw blurRad="38100" dist="38100" dir="2700000" algn="tl">
                    <a:srgbClr val="C0C0C0"/>
                  </a:outerShdw>
                </a:effectLst>
                <a:latin typeface="Verdana" pitchFamily="34" charset="0"/>
              </a:rPr>
              <a:t>Training Course </a:t>
            </a:r>
            <a:r>
              <a:rPr lang="en-US" altLang="zh-TW" sz="4000" b="1" dirty="0" smtClean="0">
                <a:effectLst>
                  <a:outerShdw blurRad="38100" dist="38100" dir="2700000" algn="tl">
                    <a:srgbClr val="C0C0C0"/>
                  </a:outerShdw>
                </a:effectLst>
                <a:latin typeface="Verdana" pitchFamily="34" charset="0"/>
              </a:rPr>
              <a:t>SVR800</a:t>
            </a:r>
            <a:endParaRPr lang="zh-TW" altLang="en-US" sz="4000" dirty="0"/>
          </a:p>
        </p:txBody>
      </p:sp>
      <p:sp>
        <p:nvSpPr>
          <p:cNvPr id="3" name="Rounded Rectangular Callout 2"/>
          <p:cNvSpPr/>
          <p:nvPr/>
        </p:nvSpPr>
        <p:spPr>
          <a:xfrm>
            <a:off x="5868144" y="3068960"/>
            <a:ext cx="3275856" cy="2664296"/>
          </a:xfrm>
          <a:prstGeom prst="wedgeRoundRectCallout">
            <a:avLst>
              <a:gd name="adj1" fmla="val -59601"/>
              <a:gd name="adj2" fmla="val -23104"/>
              <a:gd name="adj3" fmla="val 16667"/>
            </a:avLst>
          </a:prstGeom>
          <a:gradFill flip="none" rotWithShape="1">
            <a:gsLst>
              <a:gs pos="0">
                <a:schemeClr val="accent2"/>
              </a:gs>
              <a:gs pos="100000">
                <a:srgbClr val="FFFFFF"/>
              </a:gs>
            </a:gsLst>
            <a:lin ang="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2" name="Chevron 11"/>
          <p:cNvSpPr/>
          <p:nvPr/>
        </p:nvSpPr>
        <p:spPr>
          <a:xfrm>
            <a:off x="6156176" y="3212976"/>
            <a:ext cx="2808312"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Live View</a:t>
            </a:r>
            <a:endParaRPr lang="en-US" sz="2200" dirty="0"/>
          </a:p>
          <a:p>
            <a:pPr algn="ctr"/>
            <a:endParaRPr lang="en-SG" dirty="0"/>
          </a:p>
          <a:p>
            <a:pPr algn="ctr"/>
            <a:endParaRPr lang="en-US" dirty="0">
              <a:solidFill>
                <a:schemeClr val="tx1"/>
              </a:solidFill>
            </a:endParaRPr>
          </a:p>
        </p:txBody>
      </p:sp>
      <p:sp>
        <p:nvSpPr>
          <p:cNvPr id="13" name="Chevron 12"/>
          <p:cNvSpPr/>
          <p:nvPr/>
        </p:nvSpPr>
        <p:spPr>
          <a:xfrm>
            <a:off x="6159872" y="4077072"/>
            <a:ext cx="2804616"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Playback</a:t>
            </a:r>
            <a:endParaRPr lang="en-US" sz="2200" dirty="0"/>
          </a:p>
          <a:p>
            <a:pPr algn="ctr"/>
            <a:endParaRPr lang="en-SG" dirty="0"/>
          </a:p>
          <a:p>
            <a:pPr algn="ctr"/>
            <a:endParaRPr lang="en-US" dirty="0">
              <a:solidFill>
                <a:schemeClr val="tx1"/>
              </a:solidFill>
            </a:endParaRPr>
          </a:p>
        </p:txBody>
      </p:sp>
      <p:sp>
        <p:nvSpPr>
          <p:cNvPr id="14" name="Chevron 13"/>
          <p:cNvSpPr/>
          <p:nvPr/>
        </p:nvSpPr>
        <p:spPr>
          <a:xfrm>
            <a:off x="6084168" y="4869160"/>
            <a:ext cx="2808312"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Events</a:t>
            </a:r>
            <a:endParaRPr lang="en-US" sz="2200" dirty="0"/>
          </a:p>
          <a:p>
            <a:pPr algn="ctr"/>
            <a:endParaRPr lang="en-SG" dirty="0"/>
          </a:p>
          <a:p>
            <a:pPr algn="ctr"/>
            <a:endParaRPr lang="en-US" dirty="0">
              <a:solidFill>
                <a:schemeClr val="tx1"/>
              </a:solidFill>
            </a:endParaRPr>
          </a:p>
        </p:txBody>
      </p:sp>
      <p:pic>
        <p:nvPicPr>
          <p:cNvPr id="18" name="Picture 2" descr="svr-800 side 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5085184"/>
            <a:ext cx="485447" cy="216024"/>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6"/>
          </p:nvPr>
        </p:nvSpPr>
        <p:spPr/>
        <p:txBody>
          <a:bodyPr/>
          <a:lstStyle/>
          <a:p>
            <a:pPr>
              <a:defRPr/>
            </a:pPr>
            <a:fld id="{0EB516E3-A9F6-410B-BE5E-1982A4D77EE6}" type="slidenum">
              <a:rPr lang="zh-TW" altLang="en-US" smtClean="0"/>
              <a:pPr>
                <a:defRPr/>
              </a:pPr>
              <a:t>66</a:t>
            </a:fld>
            <a:endParaRPr lang="zh-TW" altLang="en-US"/>
          </a:p>
        </p:txBody>
      </p:sp>
    </p:spTree>
    <p:extLst>
      <p:ext uri="{BB962C8B-B14F-4D97-AF65-F5344CB8AC3E}">
        <p14:creationId xmlns:p14="http://schemas.microsoft.com/office/powerpoint/2010/main" val="98712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124744"/>
            <a:ext cx="8686800" cy="648072"/>
          </a:xfrm>
        </p:spPr>
        <p:txBody>
          <a:bodyPr/>
          <a:lstStyle/>
          <a:p>
            <a:pPr marL="457200" indent="-457200">
              <a:buClr>
                <a:srgbClr val="C00000"/>
              </a:buClr>
              <a:buFont typeface="+mj-lt"/>
              <a:buAutoNum type="arabicPeriod" startAt="3"/>
            </a:pPr>
            <a:r>
              <a:rPr kumimoji="1" lang="en-US" sz="2400" b="1" dirty="0"/>
              <a:t>Event view</a:t>
            </a:r>
          </a:p>
          <a:p>
            <a:pPr marL="0" indent="0">
              <a:buClr>
                <a:srgbClr val="C00000"/>
              </a:buClr>
              <a:buNone/>
            </a:pPr>
            <a:r>
              <a:rPr lang="en-US" sz="2000" dirty="0" smtClean="0"/>
              <a:t>      </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6" name="Picture 5" descr="Events page.png"/>
          <p:cNvPicPr>
            <a:picLocks noChangeAspect="1"/>
          </p:cNvPicPr>
          <p:nvPr/>
        </p:nvPicPr>
        <p:blipFill rotWithShape="1">
          <a:blip r:embed="rId3">
            <a:extLst>
              <a:ext uri="{28A0092B-C50C-407E-A947-70E740481C1C}">
                <a14:useLocalDpi xmlns:a14="http://schemas.microsoft.com/office/drawing/2010/main" val="0"/>
              </a:ext>
            </a:extLst>
          </a:blip>
          <a:srcRect t="5181"/>
          <a:stretch/>
        </p:blipFill>
        <p:spPr>
          <a:xfrm>
            <a:off x="971601" y="1556791"/>
            <a:ext cx="7200800" cy="4261863"/>
          </a:xfrm>
          <a:prstGeom prst="rect">
            <a:avLst/>
          </a:prstGeom>
        </p:spPr>
      </p:pic>
      <p:sp>
        <p:nvSpPr>
          <p:cNvPr id="16" name="Rectangle 15"/>
          <p:cNvSpPr/>
          <p:nvPr/>
        </p:nvSpPr>
        <p:spPr>
          <a:xfrm>
            <a:off x="899592" y="2492896"/>
            <a:ext cx="432048" cy="28803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8" name="Straight Arrow Connector 17"/>
          <p:cNvCxnSpPr/>
          <p:nvPr/>
        </p:nvCxnSpPr>
        <p:spPr>
          <a:xfrm flipH="1" flipV="1">
            <a:off x="7956376" y="1844824"/>
            <a:ext cx="216024" cy="144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217048" y="1988840"/>
            <a:ext cx="899592" cy="1015663"/>
          </a:xfrm>
          <a:prstGeom prst="rect">
            <a:avLst/>
          </a:prstGeom>
          <a:noFill/>
          <a:ln>
            <a:solidFill>
              <a:srgbClr val="000000"/>
            </a:solidFill>
          </a:ln>
        </p:spPr>
        <p:txBody>
          <a:bodyPr wrap="square" rtlCol="0">
            <a:spAutoFit/>
          </a:bodyPr>
          <a:lstStyle/>
          <a:p>
            <a:r>
              <a:rPr lang="fr-FR" sz="1200" b="1" i="1" dirty="0" smtClean="0"/>
              <a:t>Select the </a:t>
            </a:r>
            <a:r>
              <a:rPr lang="en-US" sz="1200" b="1" i="1" dirty="0" smtClean="0"/>
              <a:t>channel or display all of them.</a:t>
            </a:r>
            <a:endParaRPr lang="en-US" sz="1200" b="1" i="1" dirty="0"/>
          </a:p>
        </p:txBody>
      </p:sp>
      <p:cxnSp>
        <p:nvCxnSpPr>
          <p:cNvPr id="21" name="Straight Arrow Connector 20"/>
          <p:cNvCxnSpPr/>
          <p:nvPr/>
        </p:nvCxnSpPr>
        <p:spPr>
          <a:xfrm flipV="1">
            <a:off x="1763688" y="3645024"/>
            <a:ext cx="360040" cy="3600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259632" y="4005064"/>
            <a:ext cx="936104" cy="1015663"/>
          </a:xfrm>
          <a:prstGeom prst="rect">
            <a:avLst/>
          </a:prstGeom>
          <a:noFill/>
        </p:spPr>
        <p:txBody>
          <a:bodyPr wrap="square" rtlCol="0">
            <a:spAutoFit/>
          </a:bodyPr>
          <a:lstStyle/>
          <a:p>
            <a:r>
              <a:rPr lang="en-US" sz="1200" b="1" i="1" dirty="0" smtClean="0">
                <a:solidFill>
                  <a:srgbClr val="FF0000"/>
                </a:solidFill>
              </a:rPr>
              <a:t>Motion detection triggered on CH3</a:t>
            </a:r>
          </a:p>
          <a:p>
            <a:r>
              <a:rPr lang="en-US" sz="1200" dirty="0" smtClean="0"/>
              <a:t> </a:t>
            </a:r>
            <a:endParaRPr lang="en-US" sz="1200" dirty="0"/>
          </a:p>
        </p:txBody>
      </p:sp>
      <p:cxnSp>
        <p:nvCxnSpPr>
          <p:cNvPr id="26" name="Straight Arrow Connector 25"/>
          <p:cNvCxnSpPr/>
          <p:nvPr/>
        </p:nvCxnSpPr>
        <p:spPr>
          <a:xfrm flipV="1">
            <a:off x="2339752" y="5373216"/>
            <a:ext cx="360040" cy="43204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619672" y="5733256"/>
            <a:ext cx="2304256" cy="461665"/>
          </a:xfrm>
          <a:prstGeom prst="rect">
            <a:avLst/>
          </a:prstGeom>
          <a:noFill/>
          <a:ln>
            <a:solidFill>
              <a:srgbClr val="000000"/>
            </a:solidFill>
          </a:ln>
        </p:spPr>
        <p:txBody>
          <a:bodyPr wrap="square" rtlCol="0">
            <a:spAutoFit/>
          </a:bodyPr>
          <a:lstStyle/>
          <a:p>
            <a:r>
              <a:rPr lang="en-US" sz="1200" b="1" i="1" dirty="0" smtClean="0"/>
              <a:t>Click on the picture to display the event video</a:t>
            </a:r>
            <a:endParaRPr lang="en-US" sz="1200" dirty="0"/>
          </a:p>
        </p:txBody>
      </p:sp>
      <p:sp>
        <p:nvSpPr>
          <p:cNvPr id="30" name="TextBox 29"/>
          <p:cNvSpPr txBox="1"/>
          <p:nvPr/>
        </p:nvSpPr>
        <p:spPr>
          <a:xfrm>
            <a:off x="3923928" y="5805264"/>
            <a:ext cx="648072" cy="369332"/>
          </a:xfrm>
          <a:prstGeom prst="rect">
            <a:avLst/>
          </a:prstGeom>
          <a:noFill/>
        </p:spPr>
        <p:txBody>
          <a:bodyPr wrap="square" rtlCol="0">
            <a:spAutoFit/>
          </a:bodyPr>
          <a:lstStyle/>
          <a:p>
            <a:r>
              <a:rPr lang="en-US" dirty="0" smtClean="0">
                <a:solidFill>
                  <a:srgbClr val="FF0000"/>
                </a:solidFill>
              </a:rPr>
              <a:t>Or</a:t>
            </a:r>
            <a:r>
              <a:rPr lang="en-US" dirty="0" smtClean="0"/>
              <a:t> </a:t>
            </a:r>
            <a:endParaRPr lang="en-US" dirty="0"/>
          </a:p>
        </p:txBody>
      </p:sp>
      <p:sp>
        <p:nvSpPr>
          <p:cNvPr id="31" name="TextBox 30"/>
          <p:cNvSpPr txBox="1"/>
          <p:nvPr/>
        </p:nvSpPr>
        <p:spPr>
          <a:xfrm>
            <a:off x="4860032" y="5733256"/>
            <a:ext cx="2304256" cy="276999"/>
          </a:xfrm>
          <a:prstGeom prst="rect">
            <a:avLst/>
          </a:prstGeom>
          <a:noFill/>
          <a:ln>
            <a:solidFill>
              <a:srgbClr val="000000"/>
            </a:solidFill>
          </a:ln>
        </p:spPr>
        <p:txBody>
          <a:bodyPr wrap="square" rtlCol="0">
            <a:spAutoFit/>
          </a:bodyPr>
          <a:lstStyle/>
          <a:p>
            <a:r>
              <a:rPr lang="en-US" sz="1200" b="1" i="1" dirty="0"/>
              <a:t>Click on event from the list</a:t>
            </a:r>
          </a:p>
        </p:txBody>
      </p:sp>
      <p:cxnSp>
        <p:nvCxnSpPr>
          <p:cNvPr id="32" name="Straight Arrow Connector 31"/>
          <p:cNvCxnSpPr/>
          <p:nvPr/>
        </p:nvCxnSpPr>
        <p:spPr>
          <a:xfrm flipV="1">
            <a:off x="6876256" y="4221088"/>
            <a:ext cx="432048" cy="15841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Main view</a:t>
            </a:r>
            <a:endParaRPr lang="zh-TW" altLang="en-US" dirty="0">
              <a:latin typeface="Adobe 楷体 Std R" pitchFamily="18" charset="-128"/>
              <a:ea typeface="Adobe 楷体 Std R" pitchFamily="18" charset="-128"/>
            </a:endParaRPr>
          </a:p>
        </p:txBody>
      </p:sp>
      <p:sp>
        <p:nvSpPr>
          <p:cNvPr id="19" name="Rectangle 18"/>
          <p:cNvSpPr/>
          <p:nvPr/>
        </p:nvSpPr>
        <p:spPr>
          <a:xfrm>
            <a:off x="2411760" y="4797152"/>
            <a:ext cx="864096" cy="576064"/>
          </a:xfrm>
          <a:prstGeom prst="rect">
            <a:avLst/>
          </a:prstGeom>
          <a:noFill/>
          <a:ln>
            <a:solidFill>
              <a:srgbClr val="FF0000"/>
            </a:solidFill>
          </a:ln>
          <a:effectLst>
            <a:glow rad="101600">
              <a:schemeClr val="accent2">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67</a:t>
            </a:fld>
            <a:endParaRPr lang="zh-TW" altLang="en-US"/>
          </a:p>
        </p:txBody>
      </p:sp>
    </p:spTree>
    <p:extLst>
      <p:ext uri="{BB962C8B-B14F-4D97-AF65-F5344CB8AC3E}">
        <p14:creationId xmlns:p14="http://schemas.microsoft.com/office/powerpoint/2010/main" val="257972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show event.png"/>
          <p:cNvPicPr>
            <a:picLocks noChangeAspect="1"/>
          </p:cNvPicPr>
          <p:nvPr/>
        </p:nvPicPr>
        <p:blipFill rotWithShape="1">
          <a:blip r:embed="rId3">
            <a:extLst>
              <a:ext uri="{28A0092B-C50C-407E-A947-70E740481C1C}">
                <a14:useLocalDpi xmlns:a14="http://schemas.microsoft.com/office/drawing/2010/main" val="0"/>
              </a:ext>
            </a:extLst>
          </a:blip>
          <a:srcRect t="5698" b="3054"/>
          <a:stretch/>
        </p:blipFill>
        <p:spPr>
          <a:xfrm>
            <a:off x="1115616" y="1556792"/>
            <a:ext cx="7524328" cy="4326488"/>
          </a:xfrm>
          <a:prstGeom prst="rect">
            <a:avLst/>
          </a:prstGeom>
        </p:spPr>
      </p:pic>
      <p:sp>
        <p:nvSpPr>
          <p:cNvPr id="9" name="Rectangle 8"/>
          <p:cNvSpPr/>
          <p:nvPr/>
        </p:nvSpPr>
        <p:spPr>
          <a:xfrm>
            <a:off x="3779912" y="5013176"/>
            <a:ext cx="1224136" cy="28803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043608" y="2492896"/>
            <a:ext cx="504056" cy="3600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Main view</a:t>
            </a:r>
            <a:endParaRPr lang="zh-TW" altLang="en-US" dirty="0">
              <a:latin typeface="Adobe 楷体 Std R" pitchFamily="18" charset="-128"/>
              <a:ea typeface="Adobe 楷体 Std R" pitchFamily="18" charset="-128"/>
            </a:endParaRPr>
          </a:p>
        </p:txBody>
      </p:sp>
      <p:sp>
        <p:nvSpPr>
          <p:cNvPr id="15" name="Content Placeholder 2"/>
          <p:cNvSpPr>
            <a:spLocks noGrp="1"/>
          </p:cNvSpPr>
          <p:nvPr>
            <p:ph idx="1"/>
          </p:nvPr>
        </p:nvSpPr>
        <p:spPr>
          <a:xfrm>
            <a:off x="1259632" y="1124744"/>
            <a:ext cx="8686800" cy="648072"/>
          </a:xfrm>
        </p:spPr>
        <p:txBody>
          <a:bodyPr/>
          <a:lstStyle/>
          <a:p>
            <a:pPr marL="457200" indent="-457200">
              <a:buClr>
                <a:srgbClr val="C00000"/>
              </a:buClr>
              <a:buFont typeface="+mj-lt"/>
              <a:buAutoNum type="arabicPeriod" startAt="3"/>
            </a:pPr>
            <a:r>
              <a:rPr kumimoji="1" lang="en-US" sz="2400" b="1" dirty="0"/>
              <a:t>Event view</a:t>
            </a:r>
          </a:p>
          <a:p>
            <a:pPr marL="0" indent="0">
              <a:buClr>
                <a:srgbClr val="C00000"/>
              </a:buClr>
              <a:buNone/>
            </a:pPr>
            <a:r>
              <a:rPr lang="en-US" sz="2000" dirty="0" smtClean="0"/>
              <a:t>      </a:t>
            </a:r>
            <a:endParaRPr lang="en-SG" dirty="0"/>
          </a:p>
        </p:txBody>
      </p:sp>
      <p:sp>
        <p:nvSpPr>
          <p:cNvPr id="17" name="TextBox 16"/>
          <p:cNvSpPr txBox="1"/>
          <p:nvPr/>
        </p:nvSpPr>
        <p:spPr>
          <a:xfrm>
            <a:off x="3275856" y="5949280"/>
            <a:ext cx="2304256" cy="276999"/>
          </a:xfrm>
          <a:prstGeom prst="rect">
            <a:avLst/>
          </a:prstGeom>
          <a:noFill/>
          <a:ln>
            <a:solidFill>
              <a:srgbClr val="000000"/>
            </a:solidFill>
          </a:ln>
        </p:spPr>
        <p:txBody>
          <a:bodyPr wrap="square" rtlCol="0">
            <a:spAutoFit/>
          </a:bodyPr>
          <a:lstStyle/>
          <a:p>
            <a:r>
              <a:rPr lang="en-US" sz="1200" b="1" i="1" dirty="0" err="1" smtClean="0"/>
              <a:t>Playbar</a:t>
            </a:r>
            <a:r>
              <a:rPr lang="en-US" sz="1200" b="1" i="1" dirty="0" smtClean="0"/>
              <a:t> for video display</a:t>
            </a:r>
            <a:endParaRPr lang="en-US" sz="1200" b="1" i="1" dirty="0"/>
          </a:p>
        </p:txBody>
      </p:sp>
      <p:cxnSp>
        <p:nvCxnSpPr>
          <p:cNvPr id="18" name="Straight Arrow Connector 17"/>
          <p:cNvCxnSpPr/>
          <p:nvPr/>
        </p:nvCxnSpPr>
        <p:spPr>
          <a:xfrm flipH="1" flipV="1">
            <a:off x="4644008" y="5301208"/>
            <a:ext cx="72008" cy="64807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Slide Number Placeholder 18"/>
          <p:cNvSpPr>
            <a:spLocks noGrp="1"/>
          </p:cNvSpPr>
          <p:nvPr>
            <p:ph type="sldNum" sz="quarter" idx="12"/>
          </p:nvPr>
        </p:nvSpPr>
        <p:spPr/>
        <p:txBody>
          <a:bodyPr/>
          <a:lstStyle/>
          <a:p>
            <a:pPr>
              <a:defRPr/>
            </a:pPr>
            <a:fld id="{7B579C0B-DE95-402D-8A7F-AE829B77907F}" type="slidenum">
              <a:rPr lang="zh-TW" altLang="en-US" smtClean="0"/>
              <a:pPr>
                <a:defRPr/>
              </a:pPr>
              <a:t>68</a:t>
            </a:fld>
            <a:endParaRPr lang="zh-TW" altLang="en-US"/>
          </a:p>
        </p:txBody>
      </p:sp>
    </p:spTree>
    <p:extLst>
      <p:ext uri="{BB962C8B-B14F-4D97-AF65-F5344CB8AC3E}">
        <p14:creationId xmlns:p14="http://schemas.microsoft.com/office/powerpoint/2010/main" val="41382376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IMG_8965.JPG"/>
          <p:cNvPicPr>
            <a:picLocks noChangeAspect="1"/>
          </p:cNvPicPr>
          <p:nvPr/>
        </p:nvPicPr>
        <p:blipFill rotWithShape="1">
          <a:blip r:embed="rId3">
            <a:extLst>
              <a:ext uri="{28A0092B-C50C-407E-A947-70E740481C1C}">
                <a14:useLocalDpi xmlns:a14="http://schemas.microsoft.com/office/drawing/2010/main" val="0"/>
              </a:ext>
            </a:extLst>
          </a:blip>
          <a:srcRect l="3333" t="22784" r="1806" b="3493"/>
          <a:stretch/>
        </p:blipFill>
        <p:spPr>
          <a:xfrm>
            <a:off x="1187624" y="1916832"/>
            <a:ext cx="7200800" cy="3836034"/>
          </a:xfrm>
          <a:prstGeom prst="rect">
            <a:avLst/>
          </a:prstGeom>
        </p:spPr>
      </p:pic>
      <p:sp>
        <p:nvSpPr>
          <p:cNvPr id="6" name="Rectangle 5"/>
          <p:cNvSpPr/>
          <p:nvPr/>
        </p:nvSpPr>
        <p:spPr>
          <a:xfrm>
            <a:off x="1403648" y="2852936"/>
            <a:ext cx="504056" cy="3600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Main view</a:t>
            </a:r>
            <a:endParaRPr lang="zh-TW" altLang="en-US" dirty="0">
              <a:latin typeface="Adobe 楷体 Std R" pitchFamily="18" charset="-128"/>
              <a:ea typeface="Adobe 楷体 Std R" pitchFamily="18" charset="-128"/>
            </a:endParaRPr>
          </a:p>
        </p:txBody>
      </p:sp>
      <p:sp>
        <p:nvSpPr>
          <p:cNvPr id="10" name="Content Placeholder 2"/>
          <p:cNvSpPr txBox="1">
            <a:spLocks/>
          </p:cNvSpPr>
          <p:nvPr/>
        </p:nvSpPr>
        <p:spPr bwMode="auto">
          <a:xfrm>
            <a:off x="1259632" y="1124744"/>
            <a:ext cx="8686800"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Clr>
                <a:srgbClr val="C00000"/>
              </a:buClr>
              <a:buFont typeface="+mj-lt"/>
              <a:buAutoNum type="arabicPeriod" startAt="3"/>
            </a:pPr>
            <a:r>
              <a:rPr kumimoji="1" lang="en-US" sz="2400" b="1" dirty="0" smtClean="0"/>
              <a:t>Event view</a:t>
            </a:r>
          </a:p>
          <a:p>
            <a:pPr marL="0" indent="0">
              <a:buClr>
                <a:srgbClr val="C00000"/>
              </a:buClr>
              <a:buFont typeface="Arial" charset="0"/>
              <a:buNone/>
            </a:pPr>
            <a:r>
              <a:rPr lang="en-US" sz="2000" dirty="0" smtClean="0"/>
              <a:t>      Local UI</a:t>
            </a:r>
            <a:endParaRPr lang="en-SG" dirty="0"/>
          </a:p>
        </p:txBody>
      </p:sp>
      <p:sp>
        <p:nvSpPr>
          <p:cNvPr id="5" name="Slide Number Placeholder 4"/>
          <p:cNvSpPr>
            <a:spLocks noGrp="1"/>
          </p:cNvSpPr>
          <p:nvPr>
            <p:ph type="sldNum" sz="quarter" idx="12"/>
          </p:nvPr>
        </p:nvSpPr>
        <p:spPr/>
        <p:txBody>
          <a:bodyPr/>
          <a:lstStyle/>
          <a:p>
            <a:pPr>
              <a:defRPr/>
            </a:pPr>
            <a:fld id="{7B579C0B-DE95-402D-8A7F-AE829B77907F}" type="slidenum">
              <a:rPr lang="zh-TW" altLang="en-US" smtClean="0"/>
              <a:pPr>
                <a:defRPr/>
              </a:pPr>
              <a:t>69</a:t>
            </a:fld>
            <a:endParaRPr lang="zh-TW" altLang="en-US"/>
          </a:p>
        </p:txBody>
      </p:sp>
    </p:spTree>
    <p:extLst>
      <p:ext uri="{BB962C8B-B14F-4D97-AF65-F5344CB8AC3E}">
        <p14:creationId xmlns:p14="http://schemas.microsoft.com/office/powerpoint/2010/main" val="1786623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ame\Documents\Work Tools\SVR800 NewTrainning\snapshot\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276872"/>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1331640" y="2348880"/>
            <a:ext cx="6048672" cy="1008112"/>
          </a:xfrm>
        </p:spPr>
        <p:txBody>
          <a:bodyPr/>
          <a:lstStyle/>
          <a:p>
            <a:r>
              <a:rPr lang="fr-FR" sz="2400" dirty="0" smtClean="0"/>
              <a:t>Web UI =&gt; Internet Explorer</a:t>
            </a:r>
          </a:p>
          <a:p>
            <a:pPr marL="0" indent="0">
              <a:buNone/>
            </a:pPr>
            <a:r>
              <a:rPr lang="fr-FR" dirty="0"/>
              <a:t> </a:t>
            </a:r>
            <a:r>
              <a:rPr lang="fr-FR" dirty="0" smtClean="0"/>
              <a:t>                  </a:t>
            </a:r>
          </a:p>
          <a:p>
            <a:pPr marL="0" indent="0">
              <a:buNone/>
            </a:pPr>
            <a:r>
              <a:rPr lang="fr-FR" dirty="0" smtClean="0"/>
              <a:t>                           </a:t>
            </a:r>
            <a:r>
              <a:rPr lang="fr-FR" b="1" dirty="0" smtClean="0">
                <a:solidFill>
                  <a:srgbClr val="FF0000"/>
                </a:solidFill>
              </a:rPr>
              <a:t>Or</a:t>
            </a:r>
            <a:r>
              <a:rPr lang="fr-FR" dirty="0" smtClean="0">
                <a:solidFill>
                  <a:srgbClr val="FF0000"/>
                </a:solidFill>
              </a:rPr>
              <a:t> </a:t>
            </a:r>
          </a:p>
        </p:txBody>
      </p:sp>
      <p:sp>
        <p:nvSpPr>
          <p:cNvPr id="12"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a:defRPr/>
            </a:pPr>
            <a:r>
              <a:rPr lang="en-US" altLang="zh-TW" b="1" dirty="0" smtClean="0">
                <a:effectLst>
                  <a:outerShdw blurRad="38100" dist="38100" dir="2700000" algn="tl">
                    <a:srgbClr val="000000">
                      <a:alpha val="43137"/>
                    </a:srgbClr>
                  </a:outerShdw>
                </a:effectLst>
              </a:rPr>
              <a:t> Installation</a:t>
            </a:r>
            <a:endParaRPr lang="zh-TW" altLang="en-US" dirty="0">
              <a:latin typeface="Adobe 楷体 Std R" pitchFamily="18" charset="-128"/>
              <a:ea typeface="Adobe 楷体 Std R" pitchFamily="18" charset="-128"/>
            </a:endParaRPr>
          </a:p>
        </p:txBody>
      </p:sp>
      <p:sp>
        <p:nvSpPr>
          <p:cNvPr id="13" name="TextBox 12"/>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2" name="TextBox 1"/>
          <p:cNvSpPr txBox="1"/>
          <p:nvPr/>
        </p:nvSpPr>
        <p:spPr>
          <a:xfrm>
            <a:off x="1403648" y="1484784"/>
            <a:ext cx="6696744" cy="461665"/>
          </a:xfrm>
          <a:prstGeom prst="rect">
            <a:avLst/>
          </a:prstGeom>
          <a:noFill/>
        </p:spPr>
        <p:txBody>
          <a:bodyPr wrap="square" rtlCol="0">
            <a:spAutoFit/>
          </a:bodyPr>
          <a:lstStyle/>
          <a:p>
            <a:pPr algn="ctr"/>
            <a:r>
              <a:rPr lang="fr-FR" sz="2400" b="1" dirty="0" err="1" smtClean="0">
                <a:latin typeface="+mn-lt"/>
              </a:rPr>
              <a:t>Two</a:t>
            </a:r>
            <a:r>
              <a:rPr lang="fr-FR" sz="2400" b="1" dirty="0" smtClean="0">
                <a:latin typeface="+mn-lt"/>
              </a:rPr>
              <a:t> </a:t>
            </a:r>
            <a:r>
              <a:rPr lang="fr-FR" sz="2400" b="1" dirty="0" err="1" smtClean="0">
                <a:latin typeface="+mn-lt"/>
              </a:rPr>
              <a:t>ways</a:t>
            </a:r>
            <a:r>
              <a:rPr lang="fr-FR" sz="2400" b="1" dirty="0" smtClean="0">
                <a:latin typeface="+mn-lt"/>
              </a:rPr>
              <a:t> to display the </a:t>
            </a:r>
            <a:r>
              <a:rPr lang="fr-FR" sz="2400" b="1" dirty="0" err="1" smtClean="0">
                <a:latin typeface="+mn-lt"/>
              </a:rPr>
              <a:t>NVR’s</a:t>
            </a:r>
            <a:r>
              <a:rPr lang="fr-FR" sz="2400" b="1" dirty="0" smtClean="0">
                <a:latin typeface="+mn-lt"/>
              </a:rPr>
              <a:t> User Interface (UI)</a:t>
            </a:r>
            <a:endParaRPr lang="fr-FR" sz="2400" b="1" dirty="0">
              <a:latin typeface="+mn-lt"/>
            </a:endParaRPr>
          </a:p>
        </p:txBody>
      </p:sp>
      <p:sp>
        <p:nvSpPr>
          <p:cNvPr id="5" name="TextBox 4"/>
          <p:cNvSpPr txBox="1"/>
          <p:nvPr/>
        </p:nvSpPr>
        <p:spPr>
          <a:xfrm>
            <a:off x="1331640" y="4725144"/>
            <a:ext cx="5976664" cy="923330"/>
          </a:xfrm>
          <a:prstGeom prst="rect">
            <a:avLst/>
          </a:prstGeom>
          <a:noFill/>
        </p:spPr>
        <p:txBody>
          <a:bodyPr wrap="square" rtlCol="0">
            <a:spAutoFit/>
          </a:bodyPr>
          <a:lstStyle/>
          <a:p>
            <a:pPr marL="285750" indent="-285750">
              <a:buFont typeface="Arial"/>
              <a:buChar char="•"/>
            </a:pPr>
            <a:r>
              <a:rPr lang="fr-FR" dirty="0"/>
              <a:t>Local UI =&gt;  </a:t>
            </a:r>
            <a:r>
              <a:rPr lang="fr-FR" dirty="0" err="1"/>
              <a:t>Connect</a:t>
            </a:r>
            <a:r>
              <a:rPr lang="fr-FR" dirty="0"/>
              <a:t> a Monitor </a:t>
            </a:r>
            <a:r>
              <a:rPr lang="fr-FR" dirty="0" err="1"/>
              <a:t>directly</a:t>
            </a:r>
            <a:r>
              <a:rPr lang="fr-FR" dirty="0"/>
              <a:t> to the NVR </a:t>
            </a:r>
            <a:r>
              <a:rPr lang="fr-FR" dirty="0" err="1"/>
              <a:t>through</a:t>
            </a:r>
            <a:r>
              <a:rPr lang="fr-FR" dirty="0"/>
              <a:t> VGA or HMDI port</a:t>
            </a:r>
          </a:p>
          <a:p>
            <a:endParaRPr lang="fr-FR" dirty="0"/>
          </a:p>
        </p:txBody>
      </p:sp>
      <p:sp>
        <p:nvSpPr>
          <p:cNvPr id="6" name="Slide Number Placeholder 5"/>
          <p:cNvSpPr>
            <a:spLocks noGrp="1"/>
          </p:cNvSpPr>
          <p:nvPr>
            <p:ph type="sldNum" sz="quarter" idx="12"/>
          </p:nvPr>
        </p:nvSpPr>
        <p:spPr/>
        <p:txBody>
          <a:bodyPr/>
          <a:lstStyle/>
          <a:p>
            <a:pPr>
              <a:defRPr/>
            </a:pPr>
            <a:fld id="{7B579C0B-DE95-402D-8A7F-AE829B77907F}" type="slidenum">
              <a:rPr lang="zh-TW" altLang="en-US" smtClean="0"/>
              <a:pPr>
                <a:defRPr/>
              </a:pPr>
              <a:t>7</a:t>
            </a:fld>
            <a:endParaRPr lang="zh-TW" altLang="en-US"/>
          </a:p>
        </p:txBody>
      </p:sp>
    </p:spTree>
    <p:extLst>
      <p:ext uri="{BB962C8B-B14F-4D97-AF65-F5344CB8AC3E}">
        <p14:creationId xmlns:p14="http://schemas.microsoft.com/office/powerpoint/2010/main" val="9919750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Chevron 4"/>
          <p:cNvSpPr/>
          <p:nvPr/>
        </p:nvSpPr>
        <p:spPr>
          <a:xfrm>
            <a:off x="2555776" y="1628800"/>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Installation</a:t>
            </a:r>
          </a:p>
          <a:p>
            <a:pPr algn="ctr"/>
            <a:endParaRPr lang="en-US" dirty="0">
              <a:solidFill>
                <a:schemeClr val="tx1"/>
              </a:solidFill>
            </a:endParaRPr>
          </a:p>
        </p:txBody>
      </p:sp>
      <p:sp>
        <p:nvSpPr>
          <p:cNvPr id="6" name="Chevron 5"/>
          <p:cNvSpPr/>
          <p:nvPr/>
        </p:nvSpPr>
        <p:spPr>
          <a:xfrm>
            <a:off x="2555776" y="2564904"/>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400" dirty="0" smtClean="0"/>
              <a:t>Configuration</a:t>
            </a:r>
            <a:endParaRPr lang="en-US" sz="2400" dirty="0"/>
          </a:p>
          <a:p>
            <a:pPr algn="ctr"/>
            <a:endParaRPr lang="en-SG" dirty="0"/>
          </a:p>
          <a:p>
            <a:pPr algn="ctr"/>
            <a:endParaRPr lang="en-US" dirty="0">
              <a:solidFill>
                <a:schemeClr val="tx1"/>
              </a:solidFill>
            </a:endParaRPr>
          </a:p>
        </p:txBody>
      </p:sp>
      <p:sp>
        <p:nvSpPr>
          <p:cNvPr id="7" name="Chevron 6"/>
          <p:cNvSpPr/>
          <p:nvPr/>
        </p:nvSpPr>
        <p:spPr>
          <a:xfrm>
            <a:off x="2555776" y="3573016"/>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Main View</a:t>
            </a:r>
            <a:endParaRPr lang="en-SG" sz="2400" dirty="0"/>
          </a:p>
          <a:p>
            <a:pPr algn="ctr"/>
            <a:endParaRPr lang="en-US" dirty="0">
              <a:solidFill>
                <a:schemeClr val="tx1"/>
              </a:solidFill>
            </a:endParaRPr>
          </a:p>
        </p:txBody>
      </p:sp>
      <p:sp>
        <p:nvSpPr>
          <p:cNvPr id="8" name="Chevron 7"/>
          <p:cNvSpPr/>
          <p:nvPr/>
        </p:nvSpPr>
        <p:spPr>
          <a:xfrm>
            <a:off x="2555776" y="4581128"/>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SG" sz="2400" dirty="0" smtClean="0"/>
              <a:t>System Options</a:t>
            </a:r>
            <a:endParaRPr lang="en-SG" sz="2400" dirty="0"/>
          </a:p>
          <a:p>
            <a:pPr algn="ctr"/>
            <a:endParaRPr lang="en-US" dirty="0">
              <a:solidFill>
                <a:schemeClr val="tx1"/>
              </a:solidFill>
            </a:endParaRPr>
          </a:p>
        </p:txBody>
      </p:sp>
      <p:pic>
        <p:nvPicPr>
          <p:cNvPr id="9" name="Picture 2" descr="svr-800 side 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4653136"/>
            <a:ext cx="1132710"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p:cNvSpPr txBox="1">
            <a:spLocks/>
          </p:cNvSpPr>
          <p:nvPr/>
        </p:nvSpPr>
        <p:spPr bwMode="auto">
          <a:xfrm>
            <a:off x="2051720" y="116632"/>
            <a:ext cx="6984776" cy="69331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eaLnBrk="1" fontAlgn="auto" hangingPunct="1">
              <a:spcAft>
                <a:spcPts val="0"/>
              </a:spcAft>
              <a:defRPr/>
            </a:pPr>
            <a:r>
              <a:rPr lang="en-US" altLang="zh-TW" b="1" dirty="0" smtClean="0">
                <a:effectLst>
                  <a:outerShdw blurRad="38100" dist="38100" dir="2700000" algn="tl">
                    <a:srgbClr val="C0C0C0"/>
                  </a:outerShdw>
                </a:effectLst>
                <a:latin typeface="Verdana" pitchFamily="34" charset="0"/>
              </a:rPr>
              <a:t>Training Course </a:t>
            </a:r>
            <a:r>
              <a:rPr lang="en-US" altLang="zh-TW" sz="4000" b="1" dirty="0" smtClean="0">
                <a:effectLst>
                  <a:outerShdw blurRad="38100" dist="38100" dir="2700000" algn="tl">
                    <a:srgbClr val="C0C0C0"/>
                  </a:outerShdw>
                </a:effectLst>
                <a:latin typeface="Verdana" pitchFamily="34" charset="0"/>
              </a:rPr>
              <a:t>SVR800</a:t>
            </a:r>
            <a:endParaRPr lang="zh-TW" altLang="en-US" sz="4000" dirty="0"/>
          </a:p>
        </p:txBody>
      </p:sp>
      <p:sp>
        <p:nvSpPr>
          <p:cNvPr id="3" name="Rounded Rectangular Callout 2"/>
          <p:cNvSpPr/>
          <p:nvPr/>
        </p:nvSpPr>
        <p:spPr>
          <a:xfrm>
            <a:off x="5724128" y="2420888"/>
            <a:ext cx="3240360" cy="3384376"/>
          </a:xfrm>
          <a:prstGeom prst="wedgeRoundRectCallout">
            <a:avLst>
              <a:gd name="adj1" fmla="val -60377"/>
              <a:gd name="adj2" fmla="val 17414"/>
              <a:gd name="adj3" fmla="val 16667"/>
            </a:avLst>
          </a:prstGeom>
          <a:gradFill flip="none" rotWithShape="1">
            <a:gsLst>
              <a:gs pos="0">
                <a:schemeClr val="accent2"/>
              </a:gs>
              <a:gs pos="100000">
                <a:srgbClr val="FFFFFF"/>
              </a:gs>
            </a:gsLst>
            <a:lin ang="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2" name="Chevron 11"/>
          <p:cNvSpPr/>
          <p:nvPr/>
        </p:nvSpPr>
        <p:spPr>
          <a:xfrm>
            <a:off x="6084168" y="2564904"/>
            <a:ext cx="2808312"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General Information</a:t>
            </a:r>
            <a:endParaRPr lang="en-US" sz="2200" dirty="0"/>
          </a:p>
          <a:p>
            <a:pPr algn="ctr"/>
            <a:endParaRPr lang="en-SG" dirty="0"/>
          </a:p>
          <a:p>
            <a:pPr algn="ctr"/>
            <a:endParaRPr lang="en-US" dirty="0">
              <a:solidFill>
                <a:schemeClr val="tx1"/>
              </a:solidFill>
            </a:endParaRPr>
          </a:p>
        </p:txBody>
      </p:sp>
      <p:sp>
        <p:nvSpPr>
          <p:cNvPr id="13" name="Chevron 12"/>
          <p:cNvSpPr/>
          <p:nvPr/>
        </p:nvSpPr>
        <p:spPr>
          <a:xfrm>
            <a:off x="6087864" y="3429000"/>
            <a:ext cx="2804616"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System Logs</a:t>
            </a:r>
            <a:endParaRPr lang="en-US" sz="2200" dirty="0"/>
          </a:p>
          <a:p>
            <a:pPr algn="ctr"/>
            <a:endParaRPr lang="en-SG" dirty="0"/>
          </a:p>
          <a:p>
            <a:pPr algn="ctr"/>
            <a:endParaRPr lang="en-US" dirty="0">
              <a:solidFill>
                <a:schemeClr val="tx1"/>
              </a:solidFill>
            </a:endParaRPr>
          </a:p>
        </p:txBody>
      </p:sp>
      <p:sp>
        <p:nvSpPr>
          <p:cNvPr id="14" name="Chevron 13"/>
          <p:cNvSpPr/>
          <p:nvPr/>
        </p:nvSpPr>
        <p:spPr>
          <a:xfrm>
            <a:off x="6012160" y="4221088"/>
            <a:ext cx="2808312"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Maintenance</a:t>
            </a:r>
            <a:endParaRPr lang="en-US" sz="2200" dirty="0"/>
          </a:p>
          <a:p>
            <a:pPr algn="ctr"/>
            <a:endParaRPr lang="en-SG" dirty="0"/>
          </a:p>
          <a:p>
            <a:pPr algn="ctr"/>
            <a:endParaRPr lang="en-US" dirty="0">
              <a:solidFill>
                <a:schemeClr val="tx1"/>
              </a:solidFill>
            </a:endParaRPr>
          </a:p>
        </p:txBody>
      </p:sp>
      <p:sp>
        <p:nvSpPr>
          <p:cNvPr id="15" name="Chevron 14"/>
          <p:cNvSpPr/>
          <p:nvPr/>
        </p:nvSpPr>
        <p:spPr>
          <a:xfrm>
            <a:off x="6012160" y="5013176"/>
            <a:ext cx="2808312" cy="648072"/>
          </a:xfrm>
          <a:prstGeom prst="chevron">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200" dirty="0" smtClean="0"/>
              <a:t>Disk Status</a:t>
            </a:r>
            <a:endParaRPr lang="en-US" sz="2200" dirty="0"/>
          </a:p>
          <a:p>
            <a:pPr algn="ctr"/>
            <a:endParaRPr lang="en-SG" dirty="0"/>
          </a:p>
          <a:p>
            <a:pPr algn="ctr"/>
            <a:endParaRPr lang="en-US" dirty="0">
              <a:solidFill>
                <a:schemeClr val="tx1"/>
              </a:solidFill>
            </a:endParaRPr>
          </a:p>
        </p:txBody>
      </p:sp>
      <p:sp>
        <p:nvSpPr>
          <p:cNvPr id="17" name="標題 1"/>
          <p:cNvSpPr txBox="1">
            <a:spLocks/>
          </p:cNvSpPr>
          <p:nvPr/>
        </p:nvSpPr>
        <p:spPr bwMode="auto">
          <a:xfrm>
            <a:off x="827584" y="692696"/>
            <a:ext cx="7859216" cy="10661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r>
              <a:rPr lang="en-US" altLang="zh-TW" b="1" dirty="0" smtClean="0">
                <a:ln w="10541" cmpd="sng">
                  <a:solidFill>
                    <a:schemeClr val="accent1">
                      <a:shade val="88000"/>
                      <a:satMod val="110000"/>
                    </a:schemeClr>
                  </a:solidFill>
                  <a:prstDash val="solid"/>
                </a:ln>
                <a:solidFill>
                  <a:srgbClr val="FF0000"/>
                </a:solidFill>
              </a:rPr>
              <a:t>PLAN</a:t>
            </a:r>
            <a:endParaRPr lang="zh-TW"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Slide Number Placeholder 15"/>
          <p:cNvSpPr>
            <a:spLocks noGrp="1"/>
          </p:cNvSpPr>
          <p:nvPr>
            <p:ph type="sldNum" sz="quarter" idx="16"/>
          </p:nvPr>
        </p:nvSpPr>
        <p:spPr/>
        <p:txBody>
          <a:bodyPr/>
          <a:lstStyle/>
          <a:p>
            <a:pPr>
              <a:defRPr/>
            </a:pPr>
            <a:fld id="{0EB516E3-A9F6-410B-BE5E-1982A4D77EE6}" type="slidenum">
              <a:rPr lang="zh-TW" altLang="en-US" smtClean="0"/>
              <a:pPr>
                <a:defRPr/>
              </a:pPr>
              <a:t>70</a:t>
            </a:fld>
            <a:endParaRPr lang="zh-TW" altLang="en-US"/>
          </a:p>
        </p:txBody>
      </p:sp>
    </p:spTree>
    <p:extLst>
      <p:ext uri="{BB962C8B-B14F-4D97-AF65-F5344CB8AC3E}">
        <p14:creationId xmlns:p14="http://schemas.microsoft.com/office/powerpoint/2010/main" val="30304134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196752"/>
            <a:ext cx="8686800" cy="648072"/>
          </a:xfrm>
        </p:spPr>
        <p:txBody>
          <a:bodyPr/>
          <a:lstStyle/>
          <a:p>
            <a:pPr marL="457200" indent="-457200">
              <a:buClr>
                <a:srgbClr val="C00000"/>
              </a:buClr>
              <a:buFont typeface="+mj-lt"/>
              <a:buAutoNum type="arabicPeriod"/>
            </a:pPr>
            <a:r>
              <a:rPr kumimoji="1" lang="en-US" sz="2400" b="1" dirty="0" smtClean="0"/>
              <a:t>Device Information</a:t>
            </a:r>
            <a:endParaRPr kumimoji="1" lang="en-SG" sz="2400" b="1" dirty="0"/>
          </a:p>
        </p:txBody>
      </p:sp>
      <p:sp>
        <p:nvSpPr>
          <p:cNvPr id="7"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4"/>
              <a:defRPr/>
            </a:pPr>
            <a:r>
              <a:rPr lang="en-US" altLang="zh-TW" b="1" dirty="0" smtClean="0">
                <a:effectLst>
                  <a:outerShdw blurRad="38100" dist="38100" dir="2700000" algn="tl">
                    <a:srgbClr val="000000">
                      <a:alpha val="43137"/>
                    </a:srgbClr>
                  </a:outerShdw>
                </a:effectLst>
              </a:rPr>
              <a:t>System Options</a:t>
            </a:r>
            <a:endParaRPr lang="zh-TW" altLang="en-US" dirty="0">
              <a:latin typeface="Adobe 楷体 Std R" pitchFamily="18" charset="-128"/>
              <a:ea typeface="Adobe 楷体 Std R" pitchFamily="18" charset="-128"/>
            </a:endParaRPr>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TextBox 4"/>
          <p:cNvSpPr txBox="1"/>
          <p:nvPr/>
        </p:nvSpPr>
        <p:spPr>
          <a:xfrm>
            <a:off x="971600" y="1628800"/>
            <a:ext cx="7920880" cy="1200329"/>
          </a:xfrm>
          <a:prstGeom prst="rect">
            <a:avLst/>
          </a:prstGeom>
          <a:noFill/>
        </p:spPr>
        <p:txBody>
          <a:bodyPr wrap="square" rtlCol="0">
            <a:spAutoFit/>
          </a:bodyPr>
          <a:lstStyle/>
          <a:p>
            <a:r>
              <a:rPr lang="en-US" u="sng" dirty="0" smtClean="0"/>
              <a:t>General information </a:t>
            </a:r>
          </a:p>
          <a:p>
            <a:pPr marL="285750" indent="-285750">
              <a:buFont typeface="Wingdings" charset="2"/>
              <a:buChar char="ü"/>
            </a:pPr>
            <a:r>
              <a:rPr lang="en-US" dirty="0"/>
              <a:t> NVR’s </a:t>
            </a:r>
            <a:r>
              <a:rPr lang="en-US" dirty="0" smtClean="0"/>
              <a:t>status</a:t>
            </a:r>
          </a:p>
          <a:p>
            <a:pPr marL="285750" indent="-285750">
              <a:buFont typeface="Wingdings" charset="2"/>
              <a:buChar char="ü"/>
            </a:pPr>
            <a:r>
              <a:rPr lang="en-US" dirty="0" smtClean="0"/>
              <a:t> Firmware </a:t>
            </a:r>
            <a:r>
              <a:rPr lang="en-US" dirty="0"/>
              <a:t>version and system </a:t>
            </a:r>
            <a:r>
              <a:rPr lang="en-US" dirty="0" smtClean="0"/>
              <a:t>time</a:t>
            </a:r>
          </a:p>
          <a:p>
            <a:pPr marL="285750" indent="-285750">
              <a:buFont typeface="Wingdings" charset="2"/>
              <a:buChar char="ü"/>
            </a:pPr>
            <a:r>
              <a:rPr lang="en-US" dirty="0" smtClean="0"/>
              <a:t> Network </a:t>
            </a:r>
            <a:r>
              <a:rPr lang="en-US" dirty="0"/>
              <a:t>settings </a:t>
            </a:r>
          </a:p>
        </p:txBody>
      </p:sp>
      <p:pic>
        <p:nvPicPr>
          <p:cNvPr id="6" name="Picture 5" descr="general settings.PNG"/>
          <p:cNvPicPr>
            <a:picLocks noChangeAspect="1"/>
          </p:cNvPicPr>
          <p:nvPr/>
        </p:nvPicPr>
        <p:blipFill rotWithShape="1">
          <a:blip r:embed="rId3" cstate="print">
            <a:extLst>
              <a:ext uri="{28A0092B-C50C-407E-A947-70E740481C1C}">
                <a14:useLocalDpi xmlns:a14="http://schemas.microsoft.com/office/drawing/2010/main" val="0"/>
              </a:ext>
            </a:extLst>
          </a:blip>
          <a:srcRect l="873" t="931" r="1077" b="-1"/>
          <a:stretch/>
        </p:blipFill>
        <p:spPr>
          <a:xfrm>
            <a:off x="1104900" y="2946400"/>
            <a:ext cx="6883400" cy="2284587"/>
          </a:xfrm>
          <a:prstGeom prst="rect">
            <a:avLst/>
          </a:prstGeom>
          <a:ln>
            <a:solidFill>
              <a:schemeClr val="tx2">
                <a:lumMod val="75000"/>
              </a:schemeClr>
            </a:solidFill>
          </a:ln>
        </p:spPr>
      </p:pic>
      <p:sp>
        <p:nvSpPr>
          <p:cNvPr id="9" name="Rectangle 8"/>
          <p:cNvSpPr/>
          <p:nvPr/>
        </p:nvSpPr>
        <p:spPr>
          <a:xfrm>
            <a:off x="1619672" y="3789040"/>
            <a:ext cx="720080"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71</a:t>
            </a:fld>
            <a:endParaRPr lang="zh-TW" altLang="en-US"/>
          </a:p>
        </p:txBody>
      </p:sp>
    </p:spTree>
    <p:extLst>
      <p:ext uri="{BB962C8B-B14F-4D97-AF65-F5344CB8AC3E}">
        <p14:creationId xmlns:p14="http://schemas.microsoft.com/office/powerpoint/2010/main" val="4648233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196752"/>
            <a:ext cx="8686800" cy="648072"/>
          </a:xfrm>
        </p:spPr>
        <p:txBody>
          <a:bodyPr/>
          <a:lstStyle/>
          <a:p>
            <a:pPr marL="457200" indent="-457200">
              <a:buClr>
                <a:srgbClr val="C00000"/>
              </a:buClr>
              <a:buFont typeface="+mj-lt"/>
              <a:buAutoNum type="arabicPeriod" startAt="2"/>
            </a:pPr>
            <a:r>
              <a:rPr kumimoji="1" lang="en-US" sz="2400" b="1" dirty="0"/>
              <a:t>System </a:t>
            </a:r>
            <a:r>
              <a:rPr kumimoji="1" lang="en-US" sz="2400" b="1" dirty="0" smtClean="0"/>
              <a:t>Logs</a:t>
            </a:r>
            <a:endParaRPr kumimoji="1" lang="en-SG" sz="2400" b="1"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TextBox 4"/>
          <p:cNvSpPr txBox="1"/>
          <p:nvPr/>
        </p:nvSpPr>
        <p:spPr>
          <a:xfrm>
            <a:off x="971600" y="1628800"/>
            <a:ext cx="7920880" cy="646331"/>
          </a:xfrm>
          <a:prstGeom prst="rect">
            <a:avLst/>
          </a:prstGeom>
          <a:noFill/>
        </p:spPr>
        <p:txBody>
          <a:bodyPr wrap="square" rtlCol="0">
            <a:spAutoFit/>
          </a:bodyPr>
          <a:lstStyle/>
          <a:p>
            <a:pPr marL="285750" indent="-285750">
              <a:buFont typeface="Wingdings" charset="2"/>
              <a:buChar char="ü"/>
            </a:pPr>
            <a:r>
              <a:rPr lang="en-US" dirty="0" smtClean="0"/>
              <a:t>Posts events that are logged and recorded by the NVR’s OS.</a:t>
            </a:r>
          </a:p>
          <a:p>
            <a:pPr marL="285750" indent="-285750">
              <a:buFont typeface="Wingdings" charset="2"/>
              <a:buChar char="ü"/>
            </a:pPr>
            <a:r>
              <a:rPr lang="en-US" dirty="0" smtClean="0"/>
              <a:t>Basic information for troubleshooting </a:t>
            </a:r>
            <a:endParaRPr lang="en-US" dirty="0"/>
          </a:p>
        </p:txBody>
      </p:sp>
      <p:pic>
        <p:nvPicPr>
          <p:cNvPr id="2" name="Picture 1" descr="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628801"/>
            <a:ext cx="6840760" cy="3377818"/>
          </a:xfrm>
          <a:prstGeom prst="rect">
            <a:avLst/>
          </a:prstGeom>
          <a:ln>
            <a:solidFill>
              <a:schemeClr val="tx2">
                <a:lumMod val="75000"/>
              </a:schemeClr>
            </a:solidFill>
          </a:ln>
        </p:spPr>
      </p:pic>
      <p:sp>
        <p:nvSpPr>
          <p:cNvPr id="9" name="Rectangle 8"/>
          <p:cNvSpPr/>
          <p:nvPr/>
        </p:nvSpPr>
        <p:spPr>
          <a:xfrm>
            <a:off x="1691680" y="2564904"/>
            <a:ext cx="648072"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4"/>
              <a:defRPr/>
            </a:pPr>
            <a:r>
              <a:rPr lang="en-US" altLang="zh-TW" b="1" dirty="0" smtClean="0">
                <a:effectLst>
                  <a:outerShdw blurRad="38100" dist="38100" dir="2700000" algn="tl">
                    <a:srgbClr val="000000">
                      <a:alpha val="43137"/>
                    </a:srgbClr>
                  </a:outerShdw>
                </a:effectLst>
              </a:rPr>
              <a:t>System Options</a:t>
            </a:r>
            <a:endParaRPr lang="zh-TW" altLang="en-US" dirty="0">
              <a:latin typeface="Adobe 楷体 Std R" pitchFamily="18" charset="-128"/>
              <a:ea typeface="Adobe 楷体 Std R" pitchFamily="18" charset="-128"/>
            </a:endParaRPr>
          </a:p>
        </p:txBody>
      </p:sp>
      <p:sp>
        <p:nvSpPr>
          <p:cNvPr id="4" name="TextBox 3"/>
          <p:cNvSpPr txBox="1"/>
          <p:nvPr/>
        </p:nvSpPr>
        <p:spPr>
          <a:xfrm>
            <a:off x="1043608" y="5229200"/>
            <a:ext cx="7632848" cy="646331"/>
          </a:xfrm>
          <a:prstGeom prst="rect">
            <a:avLst/>
          </a:prstGeom>
          <a:noFill/>
        </p:spPr>
        <p:txBody>
          <a:bodyPr wrap="square" rtlCol="0">
            <a:spAutoFit/>
          </a:bodyPr>
          <a:lstStyle/>
          <a:p>
            <a:pPr marL="285750" indent="-285750">
              <a:buFont typeface="Arial"/>
              <a:buChar char="•"/>
            </a:pPr>
            <a:r>
              <a:rPr lang="fr-FR" dirty="0"/>
              <a:t>System Logs </a:t>
            </a:r>
            <a:r>
              <a:rPr lang="en-US" dirty="0"/>
              <a:t>contains events that are logged by the NVR’s system. </a:t>
            </a:r>
            <a:endParaRPr lang="en-US" dirty="0" smtClean="0"/>
          </a:p>
          <a:p>
            <a:pPr marL="285750" indent="-285750">
              <a:buFont typeface="Arial"/>
              <a:buChar char="•"/>
            </a:pPr>
            <a:r>
              <a:rPr lang="en-US" dirty="0" smtClean="0"/>
              <a:t>It </a:t>
            </a:r>
            <a:r>
              <a:rPr lang="en-US" dirty="0"/>
              <a:t>provides basic information for troubleshooting. </a:t>
            </a:r>
          </a:p>
        </p:txBody>
      </p:sp>
      <p:sp>
        <p:nvSpPr>
          <p:cNvPr id="6" name="Slide Number Placeholder 5"/>
          <p:cNvSpPr>
            <a:spLocks noGrp="1"/>
          </p:cNvSpPr>
          <p:nvPr>
            <p:ph type="sldNum" sz="quarter" idx="12"/>
          </p:nvPr>
        </p:nvSpPr>
        <p:spPr/>
        <p:txBody>
          <a:bodyPr/>
          <a:lstStyle/>
          <a:p>
            <a:pPr>
              <a:defRPr/>
            </a:pPr>
            <a:fld id="{7B579C0B-DE95-402D-8A7F-AE829B77907F}" type="slidenum">
              <a:rPr lang="zh-TW" altLang="en-US" smtClean="0"/>
              <a:pPr>
                <a:defRPr/>
              </a:pPr>
              <a:t>72</a:t>
            </a:fld>
            <a:endParaRPr lang="zh-TW" altLang="en-US"/>
          </a:p>
        </p:txBody>
      </p:sp>
    </p:spTree>
    <p:extLst>
      <p:ext uri="{BB962C8B-B14F-4D97-AF65-F5344CB8AC3E}">
        <p14:creationId xmlns:p14="http://schemas.microsoft.com/office/powerpoint/2010/main" val="21726525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196752"/>
            <a:ext cx="8686800" cy="648072"/>
          </a:xfrm>
        </p:spPr>
        <p:txBody>
          <a:bodyPr/>
          <a:lstStyle/>
          <a:p>
            <a:pPr marL="457200" indent="-457200">
              <a:buClr>
                <a:srgbClr val="C00000"/>
              </a:buClr>
              <a:buFont typeface="+mj-lt"/>
              <a:buAutoNum type="arabicPeriod" startAt="3"/>
            </a:pPr>
            <a:r>
              <a:rPr kumimoji="1" lang="en-US" sz="2400" b="1" dirty="0"/>
              <a:t>Maintenance</a:t>
            </a:r>
          </a:p>
          <a:p>
            <a:pPr marL="0" indent="0">
              <a:buClr>
                <a:srgbClr val="C00000"/>
              </a:buClr>
              <a:buNone/>
            </a:pPr>
            <a:r>
              <a:rPr lang="en-US" sz="2000" dirty="0" smtClean="0"/>
              <a:t>    </a:t>
            </a:r>
            <a:r>
              <a:rPr lang="en-US" sz="2000" dirty="0"/>
              <a:t> </a:t>
            </a:r>
            <a:r>
              <a:rPr lang="en-US" sz="2000" dirty="0" smtClean="0"/>
              <a:t> </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2" name="Picture 1" descr="Capture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772816"/>
            <a:ext cx="6840760" cy="3805934"/>
          </a:xfrm>
          <a:prstGeom prst="rect">
            <a:avLst/>
          </a:prstGeom>
        </p:spPr>
      </p:pic>
      <p:sp>
        <p:nvSpPr>
          <p:cNvPr id="6" name="Rectangle 5"/>
          <p:cNvSpPr/>
          <p:nvPr/>
        </p:nvSpPr>
        <p:spPr>
          <a:xfrm>
            <a:off x="2267744" y="2924944"/>
            <a:ext cx="720080"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4"/>
              <a:defRPr/>
            </a:pPr>
            <a:r>
              <a:rPr lang="en-US" altLang="zh-TW" b="1" dirty="0" smtClean="0">
                <a:effectLst>
                  <a:outerShdw blurRad="38100" dist="38100" dir="2700000" algn="tl">
                    <a:srgbClr val="000000">
                      <a:alpha val="43137"/>
                    </a:srgbClr>
                  </a:outerShdw>
                </a:effectLst>
              </a:rPr>
              <a:t>System Options</a:t>
            </a:r>
            <a:endParaRPr lang="zh-TW" altLang="en-US" dirty="0">
              <a:latin typeface="Adobe 楷体 Std R" pitchFamily="18" charset="-128"/>
              <a:ea typeface="Adobe 楷体 Std R" pitchFamily="18" charset="-128"/>
            </a:endParaRPr>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73</a:t>
            </a:fld>
            <a:endParaRPr lang="zh-TW" altLang="en-US"/>
          </a:p>
        </p:txBody>
      </p:sp>
    </p:spTree>
    <p:extLst>
      <p:ext uri="{BB962C8B-B14F-4D97-AF65-F5344CB8AC3E}">
        <p14:creationId xmlns:p14="http://schemas.microsoft.com/office/powerpoint/2010/main" val="2729849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196752"/>
            <a:ext cx="8686800" cy="648072"/>
          </a:xfrm>
        </p:spPr>
        <p:txBody>
          <a:bodyPr/>
          <a:lstStyle/>
          <a:p>
            <a:pPr marL="457200" indent="-457200">
              <a:buClr>
                <a:srgbClr val="C00000"/>
              </a:buClr>
              <a:buFont typeface="+mj-lt"/>
              <a:buAutoNum type="arabicPeriod" startAt="3"/>
            </a:pPr>
            <a:r>
              <a:rPr kumimoji="1" lang="en-US" sz="2400" b="1" dirty="0"/>
              <a:t>Maintenance</a:t>
            </a:r>
          </a:p>
          <a:p>
            <a:pPr marL="0" indent="0">
              <a:buClr>
                <a:srgbClr val="C00000"/>
              </a:buClr>
              <a:buNone/>
            </a:pPr>
            <a:r>
              <a:rPr lang="en-US" sz="2000" dirty="0" smtClean="0"/>
              <a:t>    </a:t>
            </a:r>
            <a:r>
              <a:rPr lang="en-US" sz="2000" dirty="0"/>
              <a:t> </a:t>
            </a:r>
            <a:r>
              <a:rPr lang="en-US" sz="2000" dirty="0" smtClean="0"/>
              <a:t> </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pic>
        <p:nvPicPr>
          <p:cNvPr id="4" name="Picture 3" descr="Capture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772816"/>
            <a:ext cx="6984776" cy="4010919"/>
          </a:xfrm>
          <a:prstGeom prst="rect">
            <a:avLst/>
          </a:prstGeom>
          <a:ln>
            <a:solidFill>
              <a:srgbClr val="000000"/>
            </a:solidFill>
          </a:ln>
        </p:spPr>
      </p:pic>
      <p:sp>
        <p:nvSpPr>
          <p:cNvPr id="9" name="Rectangle 8"/>
          <p:cNvSpPr/>
          <p:nvPr/>
        </p:nvSpPr>
        <p:spPr>
          <a:xfrm>
            <a:off x="2195736" y="3212976"/>
            <a:ext cx="648072" cy="7200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4"/>
              <a:defRPr/>
            </a:pPr>
            <a:r>
              <a:rPr lang="en-US" altLang="zh-TW" b="1" dirty="0" smtClean="0">
                <a:effectLst>
                  <a:outerShdw blurRad="38100" dist="38100" dir="2700000" algn="tl">
                    <a:srgbClr val="000000">
                      <a:alpha val="43137"/>
                    </a:srgbClr>
                  </a:outerShdw>
                </a:effectLst>
              </a:rPr>
              <a:t>System Options</a:t>
            </a:r>
            <a:endParaRPr lang="zh-TW" altLang="en-US" dirty="0">
              <a:latin typeface="Adobe 楷体 Std R" pitchFamily="18" charset="-128"/>
              <a:ea typeface="Adobe 楷体 Std R" pitchFamily="18" charset="-128"/>
            </a:endParaRP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74</a:t>
            </a:fld>
            <a:endParaRPr lang="zh-TW" altLang="en-US"/>
          </a:p>
        </p:txBody>
      </p:sp>
    </p:spTree>
    <p:extLst>
      <p:ext uri="{BB962C8B-B14F-4D97-AF65-F5344CB8AC3E}">
        <p14:creationId xmlns:p14="http://schemas.microsoft.com/office/powerpoint/2010/main" val="7600289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196752"/>
            <a:ext cx="8686800" cy="648072"/>
          </a:xfrm>
        </p:spPr>
        <p:txBody>
          <a:bodyPr/>
          <a:lstStyle/>
          <a:p>
            <a:pPr marL="457200" indent="-457200">
              <a:buClr>
                <a:srgbClr val="C00000"/>
              </a:buClr>
              <a:buFont typeface="+mj-lt"/>
              <a:buAutoNum type="arabicPeriod" startAt="3"/>
            </a:pPr>
            <a:r>
              <a:rPr kumimoji="1" lang="en-US" sz="2400" b="1" dirty="0"/>
              <a:t>Maintenance</a:t>
            </a:r>
          </a:p>
          <a:p>
            <a:pPr marL="0" indent="0">
              <a:buClr>
                <a:srgbClr val="C00000"/>
              </a:buClr>
              <a:buNone/>
            </a:pPr>
            <a:r>
              <a:rPr lang="en-US" sz="2000" dirty="0" smtClean="0"/>
              <a:t>    </a:t>
            </a:r>
            <a:r>
              <a:rPr lang="en-US" sz="2000" dirty="0"/>
              <a:t> </a:t>
            </a:r>
            <a:r>
              <a:rPr lang="en-US" sz="2000" dirty="0" smtClean="0"/>
              <a:t> </a:t>
            </a:r>
            <a:endParaRPr lang="en-SG" dirty="0"/>
          </a:p>
        </p:txBody>
      </p:sp>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4" name="TextBox 3"/>
          <p:cNvSpPr txBox="1"/>
          <p:nvPr/>
        </p:nvSpPr>
        <p:spPr>
          <a:xfrm>
            <a:off x="1331640" y="1700808"/>
            <a:ext cx="7200800" cy="2308324"/>
          </a:xfrm>
          <a:prstGeom prst="rect">
            <a:avLst/>
          </a:prstGeom>
          <a:noFill/>
        </p:spPr>
        <p:txBody>
          <a:bodyPr wrap="square" rtlCol="0">
            <a:spAutoFit/>
          </a:bodyPr>
          <a:lstStyle/>
          <a:p>
            <a:r>
              <a:rPr lang="fr-FR" sz="1600" b="1" dirty="0" err="1" smtClean="0"/>
              <a:t>Several</a:t>
            </a:r>
            <a:r>
              <a:rPr lang="fr-FR" sz="1600" b="1" dirty="0" smtClean="0"/>
              <a:t> </a:t>
            </a:r>
            <a:r>
              <a:rPr lang="fr-FR" sz="1600" b="1" dirty="0" err="1" smtClean="0"/>
              <a:t>functions</a:t>
            </a:r>
            <a:r>
              <a:rPr lang="fr-FR" sz="1600" b="1" dirty="0" smtClean="0"/>
              <a:t> </a:t>
            </a:r>
            <a:r>
              <a:rPr lang="fr-FR" sz="1600" b="1" dirty="0" err="1" smtClean="0"/>
              <a:t>available</a:t>
            </a:r>
            <a:r>
              <a:rPr lang="fr-FR" sz="1600" b="1" dirty="0" smtClean="0"/>
              <a:t> on maintenance page</a:t>
            </a:r>
          </a:p>
          <a:p>
            <a:endParaRPr lang="fr-FR" sz="1600" dirty="0" smtClean="0"/>
          </a:p>
          <a:p>
            <a:pPr marL="285750" indent="-285750">
              <a:buFont typeface="Wingdings" charset="2"/>
              <a:buChar char="ü"/>
            </a:pPr>
            <a:r>
              <a:rPr lang="fr-FR" sz="1600" dirty="0" smtClean="0"/>
              <a:t>Restart the NVR</a:t>
            </a:r>
          </a:p>
          <a:p>
            <a:pPr marL="285750" indent="-285750">
              <a:buFont typeface="Wingdings" charset="2"/>
              <a:buChar char="ü"/>
            </a:pPr>
            <a:r>
              <a:rPr lang="fr-FR" sz="1600" dirty="0" smtClean="0"/>
              <a:t>Restart a camera by </a:t>
            </a:r>
            <a:r>
              <a:rPr lang="fr-FR" sz="1600" dirty="0" err="1" smtClean="0"/>
              <a:t>selecting</a:t>
            </a:r>
            <a:r>
              <a:rPr lang="fr-FR" sz="1600" dirty="0" smtClean="0"/>
              <a:t> a </a:t>
            </a:r>
            <a:r>
              <a:rPr lang="fr-FR" sz="1600" dirty="0" err="1" smtClean="0"/>
              <a:t>channel</a:t>
            </a:r>
            <a:endParaRPr lang="fr-FR" sz="1600" dirty="0" smtClean="0"/>
          </a:p>
          <a:p>
            <a:pPr marL="285750" indent="-285750">
              <a:buFont typeface="Wingdings" charset="2"/>
              <a:buChar char="ü"/>
            </a:pPr>
            <a:r>
              <a:rPr lang="fr-FR" sz="1600" dirty="0" smtClean="0"/>
              <a:t>Upgrade </a:t>
            </a:r>
            <a:r>
              <a:rPr lang="fr-FR" sz="1600" dirty="0" err="1" smtClean="0"/>
              <a:t>NVR’s</a:t>
            </a:r>
            <a:r>
              <a:rPr lang="fr-FR" sz="1600" dirty="0" smtClean="0"/>
              <a:t> </a:t>
            </a:r>
            <a:r>
              <a:rPr lang="fr-FR" sz="1600" dirty="0" err="1" smtClean="0"/>
              <a:t>Firware</a:t>
            </a:r>
            <a:endParaRPr lang="fr-FR" sz="1600" dirty="0" smtClean="0"/>
          </a:p>
          <a:p>
            <a:pPr marL="285750" indent="-285750">
              <a:buFont typeface="Wingdings" charset="2"/>
              <a:buChar char="ü"/>
            </a:pPr>
            <a:r>
              <a:rPr lang="fr-FR" sz="1600" dirty="0" smtClean="0"/>
              <a:t>Backup </a:t>
            </a:r>
            <a:r>
              <a:rPr lang="fr-FR" sz="1600" dirty="0" err="1" smtClean="0"/>
              <a:t>NVR’s</a:t>
            </a:r>
            <a:r>
              <a:rPr lang="fr-FR" sz="1600" dirty="0" smtClean="0"/>
              <a:t> Setting</a:t>
            </a:r>
          </a:p>
          <a:p>
            <a:pPr marL="285750" indent="-285750">
              <a:buFont typeface="Wingdings" charset="2"/>
              <a:buChar char="ü"/>
            </a:pPr>
            <a:r>
              <a:rPr lang="fr-FR" sz="1600" dirty="0" smtClean="0"/>
              <a:t>Restore </a:t>
            </a:r>
            <a:r>
              <a:rPr lang="fr-FR" sz="1600" dirty="0" err="1" smtClean="0"/>
              <a:t>NVR’s</a:t>
            </a:r>
            <a:r>
              <a:rPr lang="fr-FR" sz="1600" dirty="0" smtClean="0"/>
              <a:t> Setting</a:t>
            </a:r>
          </a:p>
          <a:p>
            <a:pPr marL="285750" indent="-285750">
              <a:buFont typeface="Wingdings" charset="2"/>
              <a:buChar char="ü"/>
            </a:pPr>
            <a:r>
              <a:rPr lang="fr-FR" sz="1600" dirty="0" smtClean="0"/>
              <a:t>Reset the NVR to </a:t>
            </a:r>
            <a:r>
              <a:rPr lang="fr-FR" sz="1600" dirty="0" err="1"/>
              <a:t>F</a:t>
            </a:r>
            <a:r>
              <a:rPr lang="fr-FR" sz="1600" dirty="0" err="1" smtClean="0"/>
              <a:t>actory</a:t>
            </a:r>
            <a:r>
              <a:rPr lang="fr-FR" sz="1600" dirty="0" smtClean="0"/>
              <a:t> default</a:t>
            </a:r>
          </a:p>
          <a:p>
            <a:pPr marL="285750" indent="-285750">
              <a:buFont typeface="Wingdings" charset="2"/>
              <a:buChar char="ü"/>
            </a:pPr>
            <a:r>
              <a:rPr lang="fr-FR" sz="1600" dirty="0" smtClean="0"/>
              <a:t>Replace NVR web UI Logo</a:t>
            </a:r>
            <a:endParaRPr lang="fr-FR" sz="1600" dirty="0"/>
          </a:p>
        </p:txBody>
      </p:sp>
      <p:sp>
        <p:nvSpPr>
          <p:cNvPr id="6"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4"/>
              <a:defRPr/>
            </a:pPr>
            <a:r>
              <a:rPr lang="en-US" altLang="zh-TW" b="1" dirty="0" smtClean="0">
                <a:effectLst>
                  <a:outerShdw blurRad="38100" dist="38100" dir="2700000" algn="tl">
                    <a:srgbClr val="000000">
                      <a:alpha val="43137"/>
                    </a:srgbClr>
                  </a:outerShdw>
                </a:effectLst>
              </a:rPr>
              <a:t>System Options</a:t>
            </a:r>
            <a:endParaRPr lang="zh-TW" altLang="en-US" dirty="0">
              <a:latin typeface="Adobe 楷体 Std R" pitchFamily="18" charset="-128"/>
              <a:ea typeface="Adobe 楷体 Std R" pitchFamily="18" charset="-128"/>
            </a:endParaRP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75</a:t>
            </a:fld>
            <a:endParaRPr lang="zh-TW" altLang="en-US"/>
          </a:p>
        </p:txBody>
      </p:sp>
    </p:spTree>
    <p:extLst>
      <p:ext uri="{BB962C8B-B14F-4D97-AF65-F5344CB8AC3E}">
        <p14:creationId xmlns:p14="http://schemas.microsoft.com/office/powerpoint/2010/main" val="30404608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9" name="Content Placeholder 2"/>
          <p:cNvSpPr txBox="1">
            <a:spLocks/>
          </p:cNvSpPr>
          <p:nvPr/>
        </p:nvSpPr>
        <p:spPr bwMode="auto">
          <a:xfrm>
            <a:off x="1043608" y="1196752"/>
            <a:ext cx="8686800"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Clr>
                <a:srgbClr val="C00000"/>
              </a:buClr>
              <a:buFont typeface="+mj-lt"/>
              <a:buAutoNum type="arabicPeriod" startAt="3"/>
            </a:pPr>
            <a:r>
              <a:rPr lang="en-US" sz="2400" b="1" dirty="0"/>
              <a:t>Maintenance</a:t>
            </a:r>
          </a:p>
          <a:p>
            <a:pPr marL="0" indent="0">
              <a:buClr>
                <a:srgbClr val="C00000"/>
              </a:buClr>
              <a:buFont typeface="Arial" charset="0"/>
              <a:buNone/>
            </a:pPr>
            <a:r>
              <a:rPr lang="en-US" sz="2000" dirty="0" smtClean="0"/>
              <a:t>      </a:t>
            </a:r>
            <a:endParaRPr lang="en-SG" dirty="0"/>
          </a:p>
        </p:txBody>
      </p:sp>
      <p:sp>
        <p:nvSpPr>
          <p:cNvPr id="5" name="TextBox 4"/>
          <p:cNvSpPr txBox="1"/>
          <p:nvPr/>
        </p:nvSpPr>
        <p:spPr>
          <a:xfrm>
            <a:off x="1475656" y="1772816"/>
            <a:ext cx="6624736" cy="2031325"/>
          </a:xfrm>
          <a:prstGeom prst="rect">
            <a:avLst/>
          </a:prstGeom>
          <a:noFill/>
          <a:ln>
            <a:solidFill>
              <a:srgbClr val="000000"/>
            </a:solidFill>
          </a:ln>
        </p:spPr>
        <p:txBody>
          <a:bodyPr wrap="square" rtlCol="0">
            <a:spAutoFit/>
          </a:bodyPr>
          <a:lstStyle/>
          <a:p>
            <a:r>
              <a:rPr lang="fr-FR" b="1" dirty="0" err="1" smtClean="0"/>
              <a:t>Firmware</a:t>
            </a:r>
            <a:r>
              <a:rPr lang="fr-FR" b="1" dirty="0" smtClean="0"/>
              <a:t> Upgrade</a:t>
            </a:r>
          </a:p>
          <a:p>
            <a:pPr marL="285750" indent="-285750">
              <a:buFont typeface="Courier New"/>
              <a:buChar char="o"/>
            </a:pPr>
            <a:r>
              <a:rPr lang="en-US" dirty="0"/>
              <a:t>The firmware can be upgraded through web UI </a:t>
            </a:r>
            <a:r>
              <a:rPr lang="en-US" dirty="0" smtClean="0"/>
              <a:t>.</a:t>
            </a:r>
          </a:p>
          <a:p>
            <a:pPr marL="285750" indent="-285750">
              <a:buFont typeface="Courier New"/>
              <a:buChar char="o"/>
            </a:pPr>
            <a:r>
              <a:rPr lang="en-US" dirty="0" smtClean="0"/>
              <a:t>The firmware’s file extension is </a:t>
            </a:r>
            <a:r>
              <a:rPr lang="hu-HU" b="1" i="1" dirty="0" smtClean="0"/>
              <a:t>“tar.gz”. </a:t>
            </a:r>
          </a:p>
          <a:p>
            <a:r>
              <a:rPr lang="hu-HU" b="1" i="1" dirty="0"/>
              <a:t> </a:t>
            </a:r>
            <a:r>
              <a:rPr lang="hu-HU" b="1" i="1" dirty="0" smtClean="0"/>
              <a:t>    Please use the file as it is. </a:t>
            </a:r>
            <a:r>
              <a:rPr lang="en-US" b="1" i="1" dirty="0" smtClean="0"/>
              <a:t>D</a:t>
            </a:r>
            <a:r>
              <a:rPr lang="hu-HU" b="1" i="1" dirty="0" smtClean="0"/>
              <a:t>on’t unzip it.</a:t>
            </a:r>
            <a:endParaRPr lang="en-US" dirty="0" smtClean="0"/>
          </a:p>
          <a:p>
            <a:r>
              <a:rPr lang="en-US" i="1" dirty="0" smtClean="0">
                <a:solidFill>
                  <a:srgbClr val="FF0000"/>
                </a:solidFill>
              </a:rPr>
              <a:t>P.S. Before </a:t>
            </a:r>
            <a:r>
              <a:rPr lang="en-US" i="1" dirty="0">
                <a:solidFill>
                  <a:srgbClr val="FF0000"/>
                </a:solidFill>
              </a:rPr>
              <a:t>upgrading firmware, please backup configuration in advance</a:t>
            </a:r>
            <a:r>
              <a:rPr lang="en-US" i="1" dirty="0" smtClean="0">
                <a:solidFill>
                  <a:srgbClr val="FF0000"/>
                </a:solidFill>
              </a:rPr>
              <a:t>.</a:t>
            </a:r>
            <a:endParaRPr lang="en-US" i="1" dirty="0">
              <a:solidFill>
                <a:srgbClr val="FF0000"/>
              </a:solidFill>
            </a:endParaRPr>
          </a:p>
          <a:p>
            <a:endParaRPr lang="fr-FR" dirty="0"/>
          </a:p>
        </p:txBody>
      </p:sp>
      <p:pic>
        <p:nvPicPr>
          <p:cNvPr id="6" name="Picture 5" descr="Screen Shot 2014-03-06 at 5.42.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4221088"/>
            <a:ext cx="7272808" cy="1212135"/>
          </a:xfrm>
          <a:prstGeom prst="rect">
            <a:avLst/>
          </a:prstGeom>
        </p:spPr>
      </p:pic>
      <p:sp>
        <p:nvSpPr>
          <p:cNvPr id="10" name="Oval 9"/>
          <p:cNvSpPr/>
          <p:nvPr/>
        </p:nvSpPr>
        <p:spPr>
          <a:xfrm>
            <a:off x="4572000" y="5301208"/>
            <a:ext cx="1080120" cy="28803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smtClean="0"/>
              <a:t>Step</a:t>
            </a:r>
            <a:r>
              <a:rPr lang="fr-FR" sz="1400" dirty="0" smtClean="0"/>
              <a:t> 1</a:t>
            </a:r>
            <a:endParaRPr lang="fr-FR" sz="1400" dirty="0"/>
          </a:p>
        </p:txBody>
      </p:sp>
      <p:sp>
        <p:nvSpPr>
          <p:cNvPr id="11" name="Oval 10"/>
          <p:cNvSpPr/>
          <p:nvPr/>
        </p:nvSpPr>
        <p:spPr>
          <a:xfrm>
            <a:off x="6516216" y="4725144"/>
            <a:ext cx="1080120" cy="28803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Step2</a:t>
            </a:r>
            <a:endParaRPr lang="fr-FR" sz="1400" dirty="0"/>
          </a:p>
        </p:txBody>
      </p:sp>
      <p:cxnSp>
        <p:nvCxnSpPr>
          <p:cNvPr id="13" name="Straight Arrow Connector 12"/>
          <p:cNvCxnSpPr/>
          <p:nvPr/>
        </p:nvCxnSpPr>
        <p:spPr>
          <a:xfrm flipH="1" flipV="1">
            <a:off x="4427984" y="4941168"/>
            <a:ext cx="216024" cy="43204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868144" y="4869160"/>
            <a:ext cx="64807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4"/>
              <a:defRPr/>
            </a:pPr>
            <a:r>
              <a:rPr lang="en-US" altLang="zh-TW" b="1" dirty="0" smtClean="0">
                <a:effectLst>
                  <a:outerShdw blurRad="38100" dist="38100" dir="2700000" algn="tl">
                    <a:srgbClr val="000000">
                      <a:alpha val="43137"/>
                    </a:srgbClr>
                  </a:outerShdw>
                </a:effectLst>
              </a:rPr>
              <a:t>System Options</a:t>
            </a:r>
            <a:endParaRPr lang="zh-TW" altLang="en-US" dirty="0">
              <a:latin typeface="Adobe 楷体 Std R" pitchFamily="18" charset="-128"/>
              <a:ea typeface="Adobe 楷体 Std R" pitchFamily="18" charset="-128"/>
            </a:endParaRPr>
          </a:p>
        </p:txBody>
      </p:sp>
      <p:sp>
        <p:nvSpPr>
          <p:cNvPr id="4" name="Slide Number Placeholder 3"/>
          <p:cNvSpPr>
            <a:spLocks noGrp="1"/>
          </p:cNvSpPr>
          <p:nvPr>
            <p:ph type="sldNum" sz="quarter" idx="12"/>
          </p:nvPr>
        </p:nvSpPr>
        <p:spPr/>
        <p:txBody>
          <a:bodyPr/>
          <a:lstStyle/>
          <a:p>
            <a:pPr>
              <a:defRPr/>
            </a:pPr>
            <a:fld id="{7B579C0B-DE95-402D-8A7F-AE829B77907F}" type="slidenum">
              <a:rPr lang="zh-TW" altLang="en-US" smtClean="0"/>
              <a:pPr>
                <a:defRPr/>
              </a:pPr>
              <a:t>76</a:t>
            </a:fld>
            <a:endParaRPr lang="zh-TW" altLang="en-US"/>
          </a:p>
        </p:txBody>
      </p:sp>
    </p:spTree>
    <p:extLst>
      <p:ext uri="{BB962C8B-B14F-4D97-AF65-F5344CB8AC3E}">
        <p14:creationId xmlns:p14="http://schemas.microsoft.com/office/powerpoint/2010/main" val="18142695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9" name="Content Placeholder 2"/>
          <p:cNvSpPr txBox="1">
            <a:spLocks/>
          </p:cNvSpPr>
          <p:nvPr/>
        </p:nvSpPr>
        <p:spPr bwMode="auto">
          <a:xfrm>
            <a:off x="1187624" y="1124744"/>
            <a:ext cx="8686800"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Clr>
                <a:srgbClr val="C00000"/>
              </a:buClr>
              <a:buFont typeface="+mj-lt"/>
              <a:buAutoNum type="arabicPeriod" startAt="4"/>
            </a:pPr>
            <a:r>
              <a:rPr lang="en-US" sz="2400" b="1" dirty="0"/>
              <a:t>Disk Status</a:t>
            </a:r>
          </a:p>
          <a:p>
            <a:pPr marL="0" indent="0">
              <a:buClr>
                <a:srgbClr val="C00000"/>
              </a:buClr>
              <a:buFont typeface="Arial" charset="0"/>
              <a:buNone/>
            </a:pPr>
            <a:r>
              <a:rPr lang="en-US" sz="2000" dirty="0" smtClean="0"/>
              <a:t>      </a:t>
            </a:r>
            <a:endParaRPr lang="en-SG" dirty="0"/>
          </a:p>
        </p:txBody>
      </p:sp>
      <p:sp>
        <p:nvSpPr>
          <p:cNvPr id="5" name="TextBox 4"/>
          <p:cNvSpPr txBox="1"/>
          <p:nvPr/>
        </p:nvSpPr>
        <p:spPr>
          <a:xfrm>
            <a:off x="1331640" y="1700808"/>
            <a:ext cx="6624736" cy="923330"/>
          </a:xfrm>
          <a:prstGeom prst="rect">
            <a:avLst/>
          </a:prstGeom>
          <a:noFill/>
        </p:spPr>
        <p:txBody>
          <a:bodyPr wrap="square" rtlCol="0">
            <a:spAutoFit/>
          </a:bodyPr>
          <a:lstStyle/>
          <a:p>
            <a:r>
              <a:rPr lang="fr-FR" dirty="0" smtClean="0"/>
              <a:t>It displays </a:t>
            </a:r>
            <a:r>
              <a:rPr lang="fr-FR" dirty="0" err="1"/>
              <a:t>d</a:t>
            </a:r>
            <a:r>
              <a:rPr lang="fr-FR" dirty="0" err="1" smtClean="0"/>
              <a:t>etailed</a:t>
            </a:r>
            <a:r>
              <a:rPr lang="fr-FR" dirty="0" smtClean="0"/>
              <a:t> information about the HDD </a:t>
            </a:r>
            <a:r>
              <a:rPr lang="fr-FR" dirty="0" err="1" smtClean="0"/>
              <a:t>which</a:t>
            </a:r>
            <a:r>
              <a:rPr lang="fr-FR" dirty="0" smtClean="0"/>
              <a:t> </a:t>
            </a:r>
            <a:r>
              <a:rPr lang="fr-FR" dirty="0" err="1" smtClean="0"/>
              <a:t>is</a:t>
            </a:r>
            <a:r>
              <a:rPr lang="fr-FR" dirty="0" smtClean="0"/>
              <a:t> </a:t>
            </a:r>
            <a:r>
              <a:rPr lang="fr-FR" dirty="0" err="1" smtClean="0"/>
              <a:t>currently</a:t>
            </a:r>
            <a:r>
              <a:rPr lang="fr-FR" dirty="0" smtClean="0"/>
              <a:t> </a:t>
            </a:r>
            <a:r>
              <a:rPr lang="fr-FR" dirty="0" err="1" smtClean="0"/>
              <a:t>installed</a:t>
            </a:r>
            <a:r>
              <a:rPr lang="fr-FR" dirty="0" smtClean="0"/>
              <a:t> in the NVR.</a:t>
            </a:r>
            <a:endParaRPr lang="en-US" dirty="0">
              <a:solidFill>
                <a:srgbClr val="FF0000"/>
              </a:solidFill>
            </a:endParaRPr>
          </a:p>
          <a:p>
            <a:endParaRPr lang="fr-FR" dirty="0"/>
          </a:p>
        </p:txBody>
      </p:sp>
      <p:sp>
        <p:nvSpPr>
          <p:cNvPr id="10"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4"/>
              <a:defRPr/>
            </a:pPr>
            <a:r>
              <a:rPr lang="en-US" altLang="zh-TW" b="1" dirty="0" smtClean="0">
                <a:effectLst>
                  <a:outerShdw blurRad="38100" dist="38100" dir="2700000" algn="tl">
                    <a:srgbClr val="000000">
                      <a:alpha val="43137"/>
                    </a:srgbClr>
                  </a:outerShdw>
                </a:effectLst>
              </a:rPr>
              <a:t>System Options</a:t>
            </a:r>
            <a:endParaRPr lang="zh-TW" altLang="en-US" dirty="0">
              <a:latin typeface="Adobe 楷体 Std R" pitchFamily="18" charset="-128"/>
              <a:ea typeface="Adobe 楷体 Std R" pitchFamily="18" charset="-128"/>
            </a:endParaRPr>
          </a:p>
        </p:txBody>
      </p:sp>
      <p:sp>
        <p:nvSpPr>
          <p:cNvPr id="3" name="Slide Number Placeholder 2"/>
          <p:cNvSpPr>
            <a:spLocks noGrp="1"/>
          </p:cNvSpPr>
          <p:nvPr>
            <p:ph type="sldNum" sz="quarter" idx="12"/>
          </p:nvPr>
        </p:nvSpPr>
        <p:spPr/>
        <p:txBody>
          <a:bodyPr/>
          <a:lstStyle/>
          <a:p>
            <a:pPr>
              <a:defRPr/>
            </a:pPr>
            <a:fld id="{7B579C0B-DE95-402D-8A7F-AE829B77907F}" type="slidenum">
              <a:rPr lang="zh-TW" altLang="en-US" smtClean="0"/>
              <a:pPr>
                <a:defRPr/>
              </a:pPr>
              <a:t>77</a:t>
            </a:fld>
            <a:endParaRPr lang="zh-TW" altLang="en-US"/>
          </a:p>
        </p:txBody>
      </p:sp>
      <p:pic>
        <p:nvPicPr>
          <p:cNvPr id="4" name="Picture 3" descr="Captu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348880"/>
            <a:ext cx="7776864" cy="3393541"/>
          </a:xfrm>
          <a:prstGeom prst="rect">
            <a:avLst/>
          </a:prstGeom>
          <a:ln>
            <a:solidFill>
              <a:srgbClr val="000000"/>
            </a:solidFill>
          </a:ln>
        </p:spPr>
      </p:pic>
    </p:spTree>
    <p:extLst>
      <p:ext uri="{BB962C8B-B14F-4D97-AF65-F5344CB8AC3E}">
        <p14:creationId xmlns:p14="http://schemas.microsoft.com/office/powerpoint/2010/main" val="15394075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692696"/>
            <a:ext cx="7859216" cy="1066130"/>
          </a:xfrm>
        </p:spPr>
        <p:txBody>
          <a:bodyPr/>
          <a:lstStyle/>
          <a:p>
            <a:r>
              <a:rPr lang="en-US" altLang="zh-TW" b="1" dirty="0" smtClean="0">
                <a:ln w="10541" cmpd="sng">
                  <a:solidFill>
                    <a:schemeClr val="accent1">
                      <a:shade val="88000"/>
                      <a:satMod val="110000"/>
                    </a:schemeClr>
                  </a:solidFill>
                  <a:prstDash val="solid"/>
                </a:ln>
                <a:solidFill>
                  <a:srgbClr val="FF0000"/>
                </a:solidFill>
              </a:rPr>
              <a:t>PLAN Review</a:t>
            </a:r>
            <a:endParaRPr lang="zh-TW" altLang="en-US" b="1" dirty="0">
              <a:ln w="10541" cmpd="sng">
                <a:solidFill>
                  <a:schemeClr val="accent1">
                    <a:shade val="88000"/>
                    <a:satMod val="110000"/>
                  </a:schemeClr>
                </a:solidFill>
                <a:prstDash val="solid"/>
              </a:ln>
              <a:solidFill>
                <a:srgbClr val="FF0000"/>
              </a:solidFill>
            </a:endParaRPr>
          </a:p>
        </p:txBody>
      </p:sp>
      <p:sp>
        <p:nvSpPr>
          <p:cNvPr id="4" name="TextBox 3"/>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Chevron 4"/>
          <p:cNvSpPr/>
          <p:nvPr/>
        </p:nvSpPr>
        <p:spPr>
          <a:xfrm>
            <a:off x="3347864" y="1700808"/>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Installation</a:t>
            </a:r>
          </a:p>
          <a:p>
            <a:pPr algn="ctr"/>
            <a:endParaRPr lang="en-US" dirty="0">
              <a:solidFill>
                <a:schemeClr val="tx1"/>
              </a:solidFill>
            </a:endParaRPr>
          </a:p>
        </p:txBody>
      </p:sp>
      <p:sp>
        <p:nvSpPr>
          <p:cNvPr id="6" name="Chevron 5"/>
          <p:cNvSpPr/>
          <p:nvPr/>
        </p:nvSpPr>
        <p:spPr>
          <a:xfrm>
            <a:off x="3347864" y="2636912"/>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400" dirty="0" smtClean="0"/>
              <a:t>   Configuration</a:t>
            </a:r>
            <a:endParaRPr lang="en-US" sz="2400" dirty="0"/>
          </a:p>
          <a:p>
            <a:pPr algn="ctr"/>
            <a:endParaRPr lang="en-SG" dirty="0"/>
          </a:p>
          <a:p>
            <a:pPr algn="ctr"/>
            <a:endParaRPr lang="en-US" dirty="0">
              <a:solidFill>
                <a:schemeClr val="tx1"/>
              </a:solidFill>
            </a:endParaRPr>
          </a:p>
        </p:txBody>
      </p:sp>
      <p:sp>
        <p:nvSpPr>
          <p:cNvPr id="7" name="Chevron 6"/>
          <p:cNvSpPr/>
          <p:nvPr/>
        </p:nvSpPr>
        <p:spPr>
          <a:xfrm>
            <a:off x="3347864" y="3645024"/>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SG" sz="2400" dirty="0" smtClean="0"/>
              <a:t>Main View</a:t>
            </a:r>
            <a:endParaRPr lang="en-SG" sz="2400" dirty="0"/>
          </a:p>
          <a:p>
            <a:pPr algn="ctr"/>
            <a:endParaRPr lang="en-US" dirty="0">
              <a:solidFill>
                <a:schemeClr val="tx1"/>
              </a:solidFill>
            </a:endParaRPr>
          </a:p>
        </p:txBody>
      </p:sp>
      <p:sp>
        <p:nvSpPr>
          <p:cNvPr id="8" name="Chevron 7"/>
          <p:cNvSpPr/>
          <p:nvPr/>
        </p:nvSpPr>
        <p:spPr>
          <a:xfrm>
            <a:off x="3347864" y="4653136"/>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System Options</a:t>
            </a:r>
            <a:endParaRPr lang="en-SG" sz="2400" dirty="0"/>
          </a:p>
          <a:p>
            <a:pPr algn="ctr"/>
            <a:endParaRPr lang="en-US" dirty="0">
              <a:solidFill>
                <a:schemeClr val="tx1"/>
              </a:solidFill>
            </a:endParaRPr>
          </a:p>
        </p:txBody>
      </p:sp>
      <p:pic>
        <p:nvPicPr>
          <p:cNvPr id="9" name="Picture 2" descr="svr-800 side 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772816"/>
            <a:ext cx="1132710"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p:cNvSpPr txBox="1">
            <a:spLocks/>
          </p:cNvSpPr>
          <p:nvPr/>
        </p:nvSpPr>
        <p:spPr bwMode="auto">
          <a:xfrm>
            <a:off x="2051720" y="116632"/>
            <a:ext cx="6984776" cy="69331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eaLnBrk="1" fontAlgn="auto" hangingPunct="1">
              <a:spcAft>
                <a:spcPts val="0"/>
              </a:spcAft>
              <a:defRPr/>
            </a:pPr>
            <a:r>
              <a:rPr lang="en-US" altLang="zh-TW" b="1" dirty="0" smtClean="0">
                <a:effectLst>
                  <a:outerShdw blurRad="38100" dist="38100" dir="2700000" algn="tl">
                    <a:srgbClr val="C0C0C0"/>
                  </a:outerShdw>
                </a:effectLst>
                <a:latin typeface="Verdana" pitchFamily="34" charset="0"/>
              </a:rPr>
              <a:t>Training Course </a:t>
            </a:r>
            <a:r>
              <a:rPr lang="en-US" altLang="zh-TW" sz="4000" b="1" dirty="0" smtClean="0">
                <a:effectLst>
                  <a:outerShdw blurRad="38100" dist="38100" dir="2700000" algn="tl">
                    <a:srgbClr val="C0C0C0"/>
                  </a:outerShdw>
                </a:effectLst>
                <a:latin typeface="Verdana" pitchFamily="34" charset="0"/>
              </a:rPr>
              <a:t>SVR800</a:t>
            </a:r>
            <a:endParaRPr lang="zh-TW" altLang="en-US" sz="4000" dirty="0"/>
          </a:p>
        </p:txBody>
      </p:sp>
      <p:pic>
        <p:nvPicPr>
          <p:cNvPr id="11" name="Picture 2" descr="svr-800 side 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708920"/>
            <a:ext cx="1132710" cy="504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vr-800 side 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717032"/>
            <a:ext cx="1132710" cy="5040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vr-800 side 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4725144"/>
            <a:ext cx="1132710" cy="50405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6"/>
          </p:nvPr>
        </p:nvSpPr>
        <p:spPr/>
        <p:txBody>
          <a:bodyPr/>
          <a:lstStyle/>
          <a:p>
            <a:pPr>
              <a:defRPr/>
            </a:pPr>
            <a:fld id="{0EB516E3-A9F6-410B-BE5E-1982A4D77EE6}" type="slidenum">
              <a:rPr lang="zh-TW" altLang="en-US" smtClean="0"/>
              <a:pPr>
                <a:defRPr/>
              </a:pPr>
              <a:t>78</a:t>
            </a:fld>
            <a:endParaRPr lang="zh-TW" altLang="en-US"/>
          </a:p>
        </p:txBody>
      </p:sp>
    </p:spTree>
    <p:extLst>
      <p:ext uri="{BB962C8B-B14F-4D97-AF65-F5344CB8AC3E}">
        <p14:creationId xmlns:p14="http://schemas.microsoft.com/office/powerpoint/2010/main" val="255506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vr-800 side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797152"/>
            <a:ext cx="5052745" cy="224847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503A492B-310E-4F68-9013-953592E860FF}" type="slidenum">
              <a:rPr lang="zh-TW" altLang="en-US" smtClean="0"/>
              <a:pPr>
                <a:defRPr/>
              </a:pPr>
              <a:t>79</a:t>
            </a:fld>
            <a:endParaRPr lang="zh-TW" altLang="en-US"/>
          </a:p>
        </p:txBody>
      </p:sp>
      <p:sp>
        <p:nvSpPr>
          <p:cNvPr id="6" name="Title 5"/>
          <p:cNvSpPr>
            <a:spLocks noGrp="1"/>
          </p:cNvSpPr>
          <p:nvPr>
            <p:ph type="ctrTitle"/>
          </p:nvPr>
        </p:nvSpPr>
        <p:spPr/>
        <p:txBody>
          <a:bodyPr/>
          <a:lstStyle/>
          <a:p>
            <a:r>
              <a:rPr lang="fr-FR" dirty="0" smtClean="0"/>
              <a:t/>
            </a:r>
            <a:br>
              <a:rPr lang="fr-FR" dirty="0" smtClean="0"/>
            </a:br>
            <a:r>
              <a:rPr lang="fr-FR" dirty="0"/>
              <a:t> </a:t>
            </a:r>
            <a:r>
              <a:rPr lang="fr-FR" dirty="0" smtClean="0"/>
              <a:t> </a:t>
            </a:r>
            <a:r>
              <a:rPr lang="fr-FR" dirty="0" err="1" smtClean="0"/>
              <a:t>Thank</a:t>
            </a:r>
            <a:r>
              <a:rPr lang="fr-FR" dirty="0" smtClean="0"/>
              <a:t> </a:t>
            </a:r>
            <a:r>
              <a:rPr lang="fr-FR" dirty="0" err="1" smtClean="0"/>
              <a:t>you</a:t>
            </a:r>
            <a:r>
              <a:rPr lang="fr-FR" dirty="0" smtClean="0"/>
              <a:t> for </a:t>
            </a:r>
            <a:r>
              <a:rPr lang="fr-FR" dirty="0" err="1" smtClean="0"/>
              <a:t>your</a:t>
            </a:r>
            <a:r>
              <a:rPr lang="fr-FR" dirty="0" smtClean="0"/>
              <a:t> attention !</a:t>
            </a:r>
            <a:endParaRPr lang="fr-FR" dirty="0"/>
          </a:p>
        </p:txBody>
      </p:sp>
      <p:sp>
        <p:nvSpPr>
          <p:cNvPr id="7" name="TextBox 6"/>
          <p:cNvSpPr txBox="1"/>
          <p:nvPr/>
        </p:nvSpPr>
        <p:spPr>
          <a:xfrm>
            <a:off x="1979712" y="3861048"/>
            <a:ext cx="6120680" cy="369332"/>
          </a:xfrm>
          <a:prstGeom prst="rect">
            <a:avLst/>
          </a:prstGeom>
          <a:noFill/>
        </p:spPr>
        <p:txBody>
          <a:bodyPr wrap="square" rtlCol="0">
            <a:spAutoFit/>
          </a:bodyPr>
          <a:lstStyle/>
          <a:p>
            <a:r>
              <a:rPr lang="fr-FR" dirty="0" err="1" smtClean="0"/>
              <a:t>We</a:t>
            </a:r>
            <a:r>
              <a:rPr lang="fr-FR" dirty="0" smtClean="0"/>
              <a:t> </a:t>
            </a:r>
            <a:r>
              <a:rPr lang="fr-FR" dirty="0" err="1" smtClean="0"/>
              <a:t>welcome</a:t>
            </a:r>
            <a:r>
              <a:rPr lang="fr-FR" dirty="0" smtClean="0"/>
              <a:t> </a:t>
            </a:r>
            <a:r>
              <a:rPr lang="fr-FR" dirty="0" err="1" smtClean="0"/>
              <a:t>your</a:t>
            </a:r>
            <a:r>
              <a:rPr lang="fr-FR" dirty="0" smtClean="0"/>
              <a:t> questions and </a:t>
            </a:r>
            <a:r>
              <a:rPr lang="fr-FR" dirty="0" err="1" smtClean="0"/>
              <a:t>comments</a:t>
            </a:r>
            <a:r>
              <a:rPr lang="fr-FR" dirty="0" smtClean="0"/>
              <a:t>.</a:t>
            </a:r>
            <a:endParaRPr lang="fr-FR" dirty="0"/>
          </a:p>
        </p:txBody>
      </p:sp>
    </p:spTree>
    <p:extLst>
      <p:ext uri="{BB962C8B-B14F-4D97-AF65-F5344CB8AC3E}">
        <p14:creationId xmlns:p14="http://schemas.microsoft.com/office/powerpoint/2010/main" val="596831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5" name="Chevron 4"/>
          <p:cNvSpPr/>
          <p:nvPr/>
        </p:nvSpPr>
        <p:spPr>
          <a:xfrm>
            <a:off x="3347864" y="1700808"/>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Installation</a:t>
            </a:r>
          </a:p>
          <a:p>
            <a:pPr algn="ctr"/>
            <a:endParaRPr lang="en-US" dirty="0">
              <a:solidFill>
                <a:schemeClr val="tx1"/>
              </a:solidFill>
            </a:endParaRPr>
          </a:p>
        </p:txBody>
      </p:sp>
      <p:sp>
        <p:nvSpPr>
          <p:cNvPr id="6" name="Chevron 5"/>
          <p:cNvSpPr/>
          <p:nvPr/>
        </p:nvSpPr>
        <p:spPr>
          <a:xfrm>
            <a:off x="3347864" y="2636912"/>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endParaRPr lang="en-US" dirty="0" smtClean="0"/>
          </a:p>
          <a:p>
            <a:pPr algn="ctr"/>
            <a:r>
              <a:rPr lang="en-US" sz="2400" dirty="0" smtClean="0"/>
              <a:t>Configuration</a:t>
            </a:r>
            <a:endParaRPr lang="en-US" sz="2400" dirty="0"/>
          </a:p>
          <a:p>
            <a:pPr algn="ctr"/>
            <a:endParaRPr lang="en-SG" dirty="0"/>
          </a:p>
          <a:p>
            <a:pPr algn="ctr"/>
            <a:endParaRPr lang="en-US" dirty="0">
              <a:solidFill>
                <a:schemeClr val="tx1"/>
              </a:solidFill>
            </a:endParaRPr>
          </a:p>
        </p:txBody>
      </p:sp>
      <p:sp>
        <p:nvSpPr>
          <p:cNvPr id="7" name="Chevron 6"/>
          <p:cNvSpPr/>
          <p:nvPr/>
        </p:nvSpPr>
        <p:spPr>
          <a:xfrm>
            <a:off x="3347864" y="3645024"/>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Main View</a:t>
            </a:r>
            <a:endParaRPr lang="en-SG" sz="2400" dirty="0"/>
          </a:p>
          <a:p>
            <a:pPr algn="ctr"/>
            <a:endParaRPr lang="en-US" dirty="0">
              <a:solidFill>
                <a:schemeClr val="tx1"/>
              </a:solidFill>
            </a:endParaRPr>
          </a:p>
        </p:txBody>
      </p:sp>
      <p:sp>
        <p:nvSpPr>
          <p:cNvPr id="8" name="Chevron 7"/>
          <p:cNvSpPr/>
          <p:nvPr/>
        </p:nvSpPr>
        <p:spPr>
          <a:xfrm>
            <a:off x="3347864" y="4653136"/>
            <a:ext cx="3240360"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dirty="0" smtClean="0"/>
          </a:p>
          <a:p>
            <a:pPr algn="ctr"/>
            <a:r>
              <a:rPr lang="en-SG" sz="2400" dirty="0" smtClean="0"/>
              <a:t>System Options</a:t>
            </a:r>
            <a:endParaRPr lang="en-SG" sz="2400" dirty="0"/>
          </a:p>
          <a:p>
            <a:pPr algn="ctr"/>
            <a:endParaRPr lang="en-US" dirty="0">
              <a:solidFill>
                <a:schemeClr val="tx1"/>
              </a:solidFill>
            </a:endParaRPr>
          </a:p>
        </p:txBody>
      </p:sp>
      <p:pic>
        <p:nvPicPr>
          <p:cNvPr id="9" name="Picture 2" descr="svr-800 side 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636912"/>
            <a:ext cx="1132710"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p:cNvSpPr txBox="1">
            <a:spLocks/>
          </p:cNvSpPr>
          <p:nvPr/>
        </p:nvSpPr>
        <p:spPr bwMode="auto">
          <a:xfrm>
            <a:off x="2051720" y="116632"/>
            <a:ext cx="6984776" cy="69331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eaLnBrk="1" fontAlgn="auto" hangingPunct="1">
              <a:spcAft>
                <a:spcPts val="0"/>
              </a:spcAft>
              <a:defRPr/>
            </a:pPr>
            <a:r>
              <a:rPr lang="en-US" altLang="zh-TW" b="1" dirty="0" smtClean="0">
                <a:effectLst>
                  <a:outerShdw blurRad="38100" dist="38100" dir="2700000" algn="tl">
                    <a:srgbClr val="C0C0C0"/>
                  </a:outerShdw>
                </a:effectLst>
                <a:latin typeface="Verdana" pitchFamily="34" charset="0"/>
              </a:rPr>
              <a:t>Training Course </a:t>
            </a:r>
            <a:r>
              <a:rPr lang="en-US" altLang="zh-TW" sz="4000" b="1" dirty="0" smtClean="0">
                <a:effectLst>
                  <a:outerShdw blurRad="38100" dist="38100" dir="2700000" algn="tl">
                    <a:srgbClr val="C0C0C0"/>
                  </a:outerShdw>
                </a:effectLst>
                <a:latin typeface="Verdana" pitchFamily="34" charset="0"/>
              </a:rPr>
              <a:t>SVR800</a:t>
            </a:r>
            <a:endParaRPr lang="zh-TW" altLang="en-US" sz="4000" dirty="0"/>
          </a:p>
        </p:txBody>
      </p:sp>
      <p:sp>
        <p:nvSpPr>
          <p:cNvPr id="20" name="標題 1"/>
          <p:cNvSpPr>
            <a:spLocks noGrp="1"/>
          </p:cNvSpPr>
          <p:nvPr>
            <p:ph type="title"/>
          </p:nvPr>
        </p:nvSpPr>
        <p:spPr>
          <a:xfrm>
            <a:off x="827584" y="692696"/>
            <a:ext cx="7859216" cy="1066130"/>
          </a:xfrm>
        </p:spPr>
        <p:txBody>
          <a:bodyPr/>
          <a:lstStyle/>
          <a:p>
            <a:r>
              <a:rPr lang="en-US" altLang="zh-TW" b="1" dirty="0" smtClean="0">
                <a:ln w="10541" cmpd="sng">
                  <a:solidFill>
                    <a:schemeClr val="accent1">
                      <a:shade val="88000"/>
                      <a:satMod val="110000"/>
                    </a:schemeClr>
                  </a:solidFill>
                  <a:prstDash val="solid"/>
                </a:ln>
                <a:solidFill>
                  <a:srgbClr val="FF0000"/>
                </a:solidFill>
              </a:rPr>
              <a:t>PLAN</a:t>
            </a:r>
            <a:endParaRPr lang="zh-TW" altLang="en-US" b="1" dirty="0">
              <a:ln w="10541" cmpd="sng">
                <a:solidFill>
                  <a:schemeClr val="accent1">
                    <a:shade val="88000"/>
                    <a:satMod val="110000"/>
                  </a:schemeClr>
                </a:solidFill>
                <a:prstDash val="solid"/>
              </a:ln>
              <a:solidFill>
                <a:srgbClr val="FF0000"/>
              </a:solidFill>
            </a:endParaRPr>
          </a:p>
        </p:txBody>
      </p:sp>
      <p:sp>
        <p:nvSpPr>
          <p:cNvPr id="2" name="Slide Number Placeholder 1"/>
          <p:cNvSpPr>
            <a:spLocks noGrp="1"/>
          </p:cNvSpPr>
          <p:nvPr>
            <p:ph type="sldNum" sz="quarter" idx="16"/>
          </p:nvPr>
        </p:nvSpPr>
        <p:spPr/>
        <p:txBody>
          <a:bodyPr/>
          <a:lstStyle/>
          <a:p>
            <a:pPr>
              <a:defRPr/>
            </a:pPr>
            <a:fld id="{0EB516E3-A9F6-410B-BE5E-1982A4D77EE6}" type="slidenum">
              <a:rPr lang="zh-TW" altLang="en-US" smtClean="0"/>
              <a:pPr>
                <a:defRPr/>
              </a:pPr>
              <a:t>8</a:t>
            </a:fld>
            <a:endParaRPr lang="zh-TW" altLang="en-US"/>
          </a:p>
        </p:txBody>
      </p:sp>
    </p:spTree>
    <p:extLst>
      <p:ext uri="{BB962C8B-B14F-4D97-AF65-F5344CB8AC3E}">
        <p14:creationId xmlns:p14="http://schemas.microsoft.com/office/powerpoint/2010/main" val="1700645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619672" y="1196752"/>
            <a:ext cx="7344816" cy="1656184"/>
          </a:xfrm>
        </p:spPr>
        <p:txBody>
          <a:bodyPr rtlCol="0">
            <a:normAutofit fontScale="92500" lnSpcReduction="20000"/>
          </a:bodyPr>
          <a:lstStyle/>
          <a:p>
            <a:pPr marL="514350" indent="-514350">
              <a:buClr>
                <a:srgbClr val="C00000"/>
              </a:buClr>
              <a:buFont typeface="+mj-lt"/>
              <a:buAutoNum type="arabicPeriod"/>
            </a:pPr>
            <a:r>
              <a:rPr lang="en-US" sz="2600" b="1" dirty="0" smtClean="0"/>
              <a:t>Access to the NVR through Web UI </a:t>
            </a:r>
          </a:p>
          <a:p>
            <a:pPr marL="857250" lvl="1" indent="-457200">
              <a:buClr>
                <a:srgbClr val="C00000"/>
              </a:buClr>
              <a:buFont typeface="+mj-lt"/>
              <a:buAutoNum type="alphaLcPeriod"/>
            </a:pPr>
            <a:r>
              <a:rPr lang="en-US" sz="2200" dirty="0" smtClean="0"/>
              <a:t>Open </a:t>
            </a:r>
            <a:r>
              <a:rPr lang="en-US" sz="2200" dirty="0"/>
              <a:t>Internet Explorer (IE</a:t>
            </a:r>
            <a:r>
              <a:rPr lang="en-US" sz="2200" dirty="0" smtClean="0"/>
              <a:t>) with </a:t>
            </a:r>
            <a:r>
              <a:rPr lang="en-US" sz="2200" b="1" dirty="0" smtClean="0">
                <a:solidFill>
                  <a:srgbClr val="FF0000"/>
                </a:solidFill>
              </a:rPr>
              <a:t>administrator privileges</a:t>
            </a:r>
            <a:endParaRPr lang="en-US" sz="2200" b="1" dirty="0">
              <a:solidFill>
                <a:srgbClr val="FF0000"/>
              </a:solidFill>
            </a:endParaRPr>
          </a:p>
          <a:p>
            <a:pPr marL="857250" lvl="1" indent="-457200">
              <a:buClr>
                <a:srgbClr val="C00000"/>
              </a:buClr>
              <a:buFont typeface="+mj-lt"/>
              <a:buAutoNum type="alphaLcPeriod"/>
            </a:pPr>
            <a:r>
              <a:rPr lang="en-US" sz="2200" dirty="0"/>
              <a:t>Type the SVR’s IP </a:t>
            </a:r>
            <a:r>
              <a:rPr lang="en-US" sz="2200" dirty="0" smtClean="0"/>
              <a:t>address on the address bar </a:t>
            </a:r>
            <a:endParaRPr lang="en-US" sz="2200" dirty="0"/>
          </a:p>
          <a:p>
            <a:pPr marL="857250" lvl="1" indent="-457200">
              <a:buClr>
                <a:srgbClr val="C00000"/>
              </a:buClr>
              <a:buFont typeface="+mj-lt"/>
              <a:buAutoNum type="alphaLcPeriod"/>
            </a:pPr>
            <a:r>
              <a:rPr lang="en-US" sz="2200" dirty="0"/>
              <a:t>Log in with default settings</a:t>
            </a:r>
            <a:r>
              <a:rPr lang="en-US" sz="2200" dirty="0" smtClean="0"/>
              <a:t>:</a:t>
            </a:r>
          </a:p>
          <a:p>
            <a:pPr marL="400050" lvl="1" indent="0">
              <a:buClr>
                <a:srgbClr val="C00000"/>
              </a:buClr>
              <a:buNone/>
            </a:pPr>
            <a:r>
              <a:rPr lang="en-US" sz="2200" dirty="0" smtClean="0"/>
              <a:t>         Username</a:t>
            </a:r>
            <a:r>
              <a:rPr lang="en-US" sz="2200" dirty="0"/>
              <a:t>: </a:t>
            </a:r>
            <a:r>
              <a:rPr lang="en-US" sz="2200" b="1" dirty="0" smtClean="0"/>
              <a:t>Admin / </a:t>
            </a:r>
            <a:r>
              <a:rPr lang="en-US" sz="2200" dirty="0" smtClean="0"/>
              <a:t>Password</a:t>
            </a:r>
            <a:r>
              <a:rPr lang="en-US" sz="2200" dirty="0"/>
              <a:t>: </a:t>
            </a:r>
            <a:r>
              <a:rPr lang="en-US" sz="2200" b="1" dirty="0" smtClean="0"/>
              <a:t>Admin</a:t>
            </a:r>
            <a:endParaRPr lang="en-US" sz="2200" b="1" dirty="0"/>
          </a:p>
          <a:p>
            <a:pPr marL="0" indent="0" eaLnBrk="1" fontAlgn="auto" hangingPunct="1">
              <a:spcAft>
                <a:spcPts val="0"/>
              </a:spcAft>
              <a:buFont typeface="Arial" pitchFamily="34" charset="0"/>
              <a:buNone/>
              <a:defRPr/>
            </a:pPr>
            <a:endParaRPr lang="zh-TW" altLang="en-US" dirty="0"/>
          </a:p>
        </p:txBody>
      </p:sp>
      <p:pic>
        <p:nvPicPr>
          <p:cNvPr id="5" name="Picture 3" descr="C:\Users\Mariame\Documents\Work Tools\SVR800 NewTrainning\snapshot\Captur4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852937"/>
            <a:ext cx="6336704" cy="322277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051720" y="2924944"/>
            <a:ext cx="2304256" cy="3600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3707904" y="4149080"/>
            <a:ext cx="2448272" cy="72008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標題 1"/>
          <p:cNvSpPr txBox="1">
            <a:spLocks/>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marL="857250" indent="-857250" eaLnBrk="1" fontAlgn="auto" hangingPunct="1">
              <a:spcAft>
                <a:spcPts val="0"/>
              </a:spcAft>
              <a:buFont typeface="+mj-lt"/>
              <a:buAutoNum type="romanUcPeriod" startAt="2"/>
              <a:defRPr/>
            </a:pPr>
            <a:r>
              <a:rPr lang="en-US" altLang="zh-TW" b="1" dirty="0" smtClean="0">
                <a:effectLst>
                  <a:outerShdw blurRad="38100" dist="38100" dir="2700000" algn="tl">
                    <a:srgbClr val="000000">
                      <a:alpha val="43137"/>
                    </a:srgbClr>
                  </a:outerShdw>
                </a:effectLst>
              </a:rPr>
              <a:t> Configuration</a:t>
            </a:r>
            <a:endParaRPr lang="zh-TW" altLang="en-US" dirty="0">
              <a:latin typeface="Adobe 楷体 Std R" pitchFamily="18" charset="-128"/>
              <a:ea typeface="Adobe 楷体 Std R" pitchFamily="18" charset="-128"/>
            </a:endParaRPr>
          </a:p>
        </p:txBody>
      </p:sp>
      <p:sp>
        <p:nvSpPr>
          <p:cNvPr id="14" name="TextBox 13"/>
          <p:cNvSpPr txBox="1"/>
          <p:nvPr/>
        </p:nvSpPr>
        <p:spPr>
          <a:xfrm>
            <a:off x="251520" y="332656"/>
            <a:ext cx="1044427" cy="369332"/>
          </a:xfrm>
          <a:prstGeom prst="rect">
            <a:avLst/>
          </a:prstGeom>
          <a:noFill/>
        </p:spPr>
        <p:txBody>
          <a:bodyPr wrap="none" rtlCol="0">
            <a:spAutoFit/>
          </a:bodyPr>
          <a:lstStyle/>
          <a:p>
            <a:r>
              <a:rPr lang="en-US" altLang="zh-TW" b="1" dirty="0">
                <a:effectLst>
                  <a:outerShdw blurRad="38100" dist="38100" dir="2700000" algn="tl">
                    <a:srgbClr val="000000">
                      <a:alpha val="43137"/>
                    </a:srgbClr>
                  </a:outerShdw>
                </a:effectLst>
              </a:rPr>
              <a:t>SVR800 </a:t>
            </a:r>
            <a:endParaRPr lang="fr-FR" dirty="0"/>
          </a:p>
        </p:txBody>
      </p:sp>
      <p:sp>
        <p:nvSpPr>
          <p:cNvPr id="8" name="Oval 7"/>
          <p:cNvSpPr/>
          <p:nvPr/>
        </p:nvSpPr>
        <p:spPr>
          <a:xfrm>
            <a:off x="4427984" y="3212976"/>
            <a:ext cx="432048" cy="3600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1</a:t>
            </a:r>
          </a:p>
        </p:txBody>
      </p:sp>
      <p:sp>
        <p:nvSpPr>
          <p:cNvPr id="9" name="Oval 8"/>
          <p:cNvSpPr/>
          <p:nvPr/>
        </p:nvSpPr>
        <p:spPr>
          <a:xfrm>
            <a:off x="6300192" y="4653136"/>
            <a:ext cx="432048" cy="3600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2</a:t>
            </a:r>
          </a:p>
        </p:txBody>
      </p:sp>
      <p:sp>
        <p:nvSpPr>
          <p:cNvPr id="2" name="Slide Number Placeholder 1"/>
          <p:cNvSpPr>
            <a:spLocks noGrp="1"/>
          </p:cNvSpPr>
          <p:nvPr>
            <p:ph type="sldNum" sz="quarter" idx="12"/>
          </p:nvPr>
        </p:nvSpPr>
        <p:spPr/>
        <p:txBody>
          <a:bodyPr/>
          <a:lstStyle/>
          <a:p>
            <a:pPr>
              <a:defRPr/>
            </a:pPr>
            <a:fld id="{7B579C0B-DE95-402D-8A7F-AE829B77907F}" type="slidenum">
              <a:rPr lang="zh-TW" altLang="en-US" smtClean="0"/>
              <a:pPr>
                <a:defRPr/>
              </a:pPr>
              <a:t>9</a:t>
            </a:fld>
            <a:endParaRPr lang="zh-TW" altLang="en-US"/>
          </a:p>
        </p:txBody>
      </p:sp>
    </p:spTree>
    <p:extLst>
      <p:ext uri="{BB962C8B-B14F-4D97-AF65-F5344CB8AC3E}">
        <p14:creationId xmlns:p14="http://schemas.microsoft.com/office/powerpoint/2010/main" val="2143678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24606</TotalTime>
  <Words>3074</Words>
  <Application>Microsoft Office PowerPoint</Application>
  <PresentationFormat>On-screen Show (4:3)</PresentationFormat>
  <Paragraphs>881</Paragraphs>
  <Slides>79</Slides>
  <Notes>58</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佈景主題</vt:lpstr>
      <vt:lpstr>Training Course SVR800</vt:lpstr>
      <vt:lpstr>SVR 800</vt:lpstr>
      <vt:lpstr>PLAN</vt:lpstr>
      <vt:lpstr> Installation</vt:lpstr>
      <vt:lpstr>PowerPoint Presentation</vt:lpstr>
      <vt:lpstr>PowerPoint Presentation</vt:lpstr>
      <vt:lpstr>PowerPoint Presentation</vt:lpstr>
      <vt:lpstr>PLAN</vt:lpstr>
      <vt:lpstr>PowerPoint Presentation</vt:lpstr>
      <vt:lpstr>PowerPoint Presentation</vt:lpstr>
      <vt:lpstr>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vt:lpstr>
      <vt:lpstr>PowerPoint Presentation</vt:lpstr>
      <vt:lpstr>PowerPoint Presentation</vt:lpstr>
      <vt:lpstr>PowerPoint Presentation</vt:lpstr>
      <vt:lpstr>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Review</vt:lpstr>
      <vt:lpstr>   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Gordon</dc:creator>
  <cp:lastModifiedBy>Mariame</cp:lastModifiedBy>
  <cp:revision>440</cp:revision>
  <dcterms:created xsi:type="dcterms:W3CDTF">2013-07-15T01:53:23Z</dcterms:created>
  <dcterms:modified xsi:type="dcterms:W3CDTF">2014-03-19T10:19:45Z</dcterms:modified>
</cp:coreProperties>
</file>