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2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Mas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F2F-B208-45BF-85B7-0716BBFA0F97}" type="datetimeFigureOut">
              <a:rPr lang="zh-TW" altLang="en-US" smtClean="0"/>
              <a:t>13/7/23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55A4-54FC-4A42-916C-9CAC9D29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71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F2F-B208-45BF-85B7-0716BBFA0F97}" type="datetimeFigureOut">
              <a:rPr lang="zh-TW" altLang="en-US" smtClean="0"/>
              <a:t>13/7/23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55A4-54FC-4A42-916C-9CAC9D29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52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F2F-B208-45BF-85B7-0716BBFA0F97}" type="datetimeFigureOut">
              <a:rPr lang="zh-TW" altLang="en-US" smtClean="0"/>
              <a:t>13/7/23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55A4-54FC-4A42-916C-9CAC9D29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75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F2F-B208-45BF-85B7-0716BBFA0F97}" type="datetimeFigureOut">
              <a:rPr lang="zh-TW" altLang="en-US" smtClean="0"/>
              <a:t>13/7/23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55A4-54FC-4A42-916C-9CAC9D29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11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F2F-B208-45BF-85B7-0716BBFA0F97}" type="datetimeFigureOut">
              <a:rPr lang="zh-TW" altLang="en-US" smtClean="0"/>
              <a:t>13/7/23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55A4-54FC-4A42-916C-9CAC9D29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25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F2F-B208-45BF-85B7-0716BBFA0F97}" type="datetimeFigureOut">
              <a:rPr lang="zh-TW" altLang="en-US" smtClean="0"/>
              <a:t>13/7/23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55A4-54FC-4A42-916C-9CAC9D29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61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F2F-B208-45BF-85B7-0716BBFA0F97}" type="datetimeFigureOut">
              <a:rPr lang="zh-TW" altLang="en-US" smtClean="0"/>
              <a:t>13/7/23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55A4-54FC-4A42-916C-9CAC9D29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57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F2F-B208-45BF-85B7-0716BBFA0F97}" type="datetimeFigureOut">
              <a:rPr lang="zh-TW" altLang="en-US" smtClean="0"/>
              <a:t>13/7/23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55A4-54FC-4A42-916C-9CAC9D29667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611560" y="1772816"/>
            <a:ext cx="7992888" cy="42484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88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F2F-B208-45BF-85B7-0716BBFA0F97}" type="datetimeFigureOut">
              <a:rPr lang="zh-TW" altLang="en-US" smtClean="0"/>
              <a:t>13/7/23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55A4-54FC-4A42-916C-9CAC9D29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63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F2F-B208-45BF-85B7-0716BBFA0F97}" type="datetimeFigureOut">
              <a:rPr lang="zh-TW" altLang="en-US" smtClean="0"/>
              <a:t>13/7/23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55A4-54FC-4A42-916C-9CAC9D29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486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F2F-B208-45BF-85B7-0716BBFA0F97}" type="datetimeFigureOut">
              <a:rPr lang="zh-TW" altLang="en-US" smtClean="0"/>
              <a:t>13/7/23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55A4-54FC-4A42-916C-9CAC9D29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inner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19F2F-B208-45BF-85B7-0716BBFA0F97}" type="datetimeFigureOut">
              <a:rPr lang="zh-TW" altLang="en-US" smtClean="0"/>
              <a:t>13/7/23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455A4-54FC-4A42-916C-9CAC9D29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51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jpeg"/><Relationship Id="rId12" Type="http://schemas.openxmlformats.org/officeDocument/2006/relationships/image" Target="../media/image49.jpeg"/><Relationship Id="rId13" Type="http://schemas.openxmlformats.org/officeDocument/2006/relationships/oleObject" Target="../embeddings/oleObject1.bin"/><Relationship Id="rId14" Type="http://schemas.openxmlformats.org/officeDocument/2006/relationships/image" Target="../media/image40.png"/><Relationship Id="rId15" Type="http://schemas.openxmlformats.org/officeDocument/2006/relationships/image" Target="../media/image50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png"/><Relationship Id="rId7" Type="http://schemas.openxmlformats.org/officeDocument/2006/relationships/image" Target="../media/image45.jpeg"/><Relationship Id="rId8" Type="http://schemas.openxmlformats.org/officeDocument/2006/relationships/image" Target="../media/image6.jpeg"/><Relationship Id="rId9" Type="http://schemas.openxmlformats.org/officeDocument/2006/relationships/image" Target="../media/image46.jpeg"/><Relationship Id="rId10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png"/><Relationship Id="rId5" Type="http://schemas.microsoft.com/office/2007/relationships/hdphoto" Target="../media/hdphoto1.wdp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2.jpeg"/><Relationship Id="rId5" Type="http://schemas.openxmlformats.org/officeDocument/2006/relationships/image" Target="../media/image21.jpeg"/><Relationship Id="rId6" Type="http://schemas.openxmlformats.org/officeDocument/2006/relationships/image" Target="../media/image20.jpeg"/><Relationship Id="rId7" Type="http://schemas.openxmlformats.org/officeDocument/2006/relationships/image" Target="../media/image19.jpeg"/><Relationship Id="rId8" Type="http://schemas.openxmlformats.org/officeDocument/2006/relationships/image" Target="../media/image27.jpeg"/><Relationship Id="rId9" Type="http://schemas.openxmlformats.org/officeDocument/2006/relationships/image" Target="../media/image28.png"/><Relationship Id="rId1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9" Type="http://schemas.openxmlformats.org/officeDocument/2006/relationships/image" Target="../media/image37.jpe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r>
              <a:rPr lang="en-GB" altLang="zh-TW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2013 P</a:t>
            </a:r>
            <a:r>
              <a:rPr lang="en-GB" altLang="zh-TW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roduct Roadmap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03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835696" y="0"/>
            <a:ext cx="63468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2013.Q4</a:t>
            </a:r>
            <a:b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SVR-632S</a:t>
            </a:r>
            <a:endParaRPr lang="zh-TW" altLang="en-US" dirty="0" smtClean="0"/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914400" y="1340643"/>
            <a:ext cx="8229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</a:pPr>
            <a:endParaRPr lang="en-US" altLang="zh-TW" sz="2400" dirty="0"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sz="2400" dirty="0">
                <a:latin typeface="Arial" charset="0"/>
              </a:rPr>
              <a:t>Recording performance 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zh-TW" sz="2400" dirty="0">
                <a:latin typeface="Arial" charset="0"/>
              </a:rPr>
              <a:t>32CH,1280x1024, 2Mbps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sz="2400" dirty="0">
                <a:latin typeface="Arial" charset="0"/>
              </a:rPr>
              <a:t>8 bays: 2U housing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zh-TW" sz="2000" dirty="0" smtClean="0">
                <a:latin typeface="Arial" charset="0"/>
              </a:rPr>
              <a:t>4TB </a:t>
            </a:r>
            <a:r>
              <a:rPr lang="en-US" altLang="zh-TW" sz="2000" dirty="0">
                <a:latin typeface="Arial" charset="0"/>
              </a:rPr>
              <a:t>x 8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sz="2400" dirty="0">
                <a:latin typeface="Arial" charset="0"/>
              </a:rPr>
              <a:t>Video output: VGA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sz="2400" dirty="0">
                <a:latin typeface="Arial" charset="0"/>
              </a:rPr>
              <a:t>Audio IO: Microphone, line in &amp; line out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sz="2400" dirty="0">
                <a:latin typeface="Arial" charset="0"/>
              </a:rPr>
              <a:t>USB x4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sz="2400" dirty="0">
                <a:latin typeface="Arial" charset="0"/>
              </a:rPr>
              <a:t>E-SATA x 1 (Max. 8TB)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sz="2400" dirty="0">
                <a:latin typeface="Arial" charset="0"/>
              </a:rPr>
              <a:t>RAID 0/1/5/10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sz="2400" dirty="0">
                <a:latin typeface="Arial" charset="0"/>
              </a:rPr>
              <a:t>8DI/4DO</a:t>
            </a:r>
          </a:p>
        </p:txBody>
      </p:sp>
      <p:pic>
        <p:nvPicPr>
          <p:cNvPr id="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90423"/>
            <a:ext cx="25733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57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2987675" y="1897062"/>
            <a:ext cx="1457325" cy="74453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63713" y="0"/>
            <a:ext cx="63468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Multi-Stream</a:t>
            </a:r>
          </a:p>
        </p:txBody>
      </p:sp>
      <p:pic>
        <p:nvPicPr>
          <p:cNvPr id="4" name="Picture 4" descr="D-Link_ADSL2_Modem_Ro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154362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p-compaq-6730b-notebook-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009900"/>
            <a:ext cx="108108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qu50054875bo_Switch_8_Po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38462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IA00010027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22337"/>
            <a:ext cx="13192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NCCH1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01837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93731-300x2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25837"/>
            <a:ext cx="136842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13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" y="4686300"/>
            <a:ext cx="15367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051050" y="1282700"/>
            <a:ext cx="433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484438" y="1282700"/>
            <a:ext cx="0" cy="4176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1908175" y="5459412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763713" y="4162425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124075" y="2649537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484438" y="351472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184525" y="1987550"/>
            <a:ext cx="1063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1400" b="1" smtClean="0">
                <a:solidFill>
                  <a:schemeClr val="bg1"/>
                </a:solidFill>
                <a:latin typeface="Verdana" charset="0"/>
              </a:rPr>
              <a:t>SVR-800</a:t>
            </a:r>
          </a:p>
          <a:p>
            <a:pPr algn="ctr" eaLnBrk="1" hangingPunct="1">
              <a:defRPr/>
            </a:pPr>
            <a:r>
              <a:rPr lang="en-US" altLang="zh-TW" sz="1400" b="1" smtClean="0">
                <a:solidFill>
                  <a:schemeClr val="bg1"/>
                </a:solidFill>
                <a:latin typeface="Verdana" charset="0"/>
              </a:rPr>
              <a:t>NVR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851275" y="37306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1400" smtClean="0">
                <a:latin typeface="Verdana" charset="0"/>
              </a:rPr>
              <a:t>Hub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4500563" y="35147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7308850" y="2290762"/>
            <a:ext cx="151447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FF3300"/>
                </a:solidFill>
                <a:latin typeface="Verdana" charset="0"/>
              </a:rPr>
              <a:t>Remote access</a:t>
            </a:r>
          </a:p>
          <a:p>
            <a:pPr eaLnBrk="1" hangingPunct="1">
              <a:defRPr/>
            </a:pPr>
            <a:r>
              <a:rPr lang="en-US" altLang="zh-TW" sz="1400" smtClean="0">
                <a:solidFill>
                  <a:srgbClr val="FF3300"/>
                </a:solidFill>
                <a:latin typeface="Verdana" charset="0"/>
              </a:rPr>
              <a:t>Live view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FF3300"/>
                </a:solidFill>
                <a:latin typeface="Verdana" charset="0"/>
              </a:rPr>
              <a:t>320x240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803085" y="5954712"/>
            <a:ext cx="165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latin typeface="Verdana" charset="0"/>
              </a:rPr>
              <a:t>Network camera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6948488" y="1930400"/>
            <a:ext cx="503237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451725" y="2001837"/>
            <a:ext cx="1006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800" smtClean="0">
                <a:latin typeface="Arial" charset="0"/>
              </a:rPr>
              <a:t>Smart Phone</a:t>
            </a:r>
          </a:p>
          <a:p>
            <a:pPr eaLnBrk="1" hangingPunct="1">
              <a:defRPr/>
            </a:pPr>
            <a:r>
              <a:rPr lang="en-US" altLang="zh-TW" sz="800" smtClean="0">
                <a:latin typeface="Arial" charset="0"/>
              </a:rPr>
              <a:t>Live video (JPEG)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7451725" y="3875087"/>
            <a:ext cx="1658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800" smtClean="0">
                <a:latin typeface="Arial" charset="0"/>
              </a:rPr>
              <a:t>Internet Explorer</a:t>
            </a:r>
          </a:p>
          <a:p>
            <a:pPr eaLnBrk="1" hangingPunct="1">
              <a:defRPr/>
            </a:pPr>
            <a:r>
              <a:rPr lang="en-US" altLang="zh-TW" sz="800" smtClean="0">
                <a:latin typeface="Arial" charset="0"/>
              </a:rPr>
              <a:t>Live, Playback (video streaming)</a:t>
            </a:r>
          </a:p>
        </p:txBody>
      </p:sp>
      <p:pic>
        <p:nvPicPr>
          <p:cNvPr id="25" name="Picture 26" descr="iphone-surveillanc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98600"/>
            <a:ext cx="8651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245100" y="3802062"/>
            <a:ext cx="781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1400" smtClean="0">
                <a:latin typeface="Verdana" charset="0"/>
              </a:rPr>
              <a:t>Router</a:t>
            </a:r>
          </a:p>
        </p:txBody>
      </p:sp>
      <p:pic>
        <p:nvPicPr>
          <p:cNvPr id="27" name="Picture 28" descr="Internet-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25800"/>
            <a:ext cx="735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5940425" y="3514725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7092950" y="3513137"/>
            <a:ext cx="503238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2484438" y="2938462"/>
            <a:ext cx="1295400" cy="587375"/>
          </a:xfrm>
          <a:custGeom>
            <a:avLst/>
            <a:gdLst>
              <a:gd name="T0" fmla="*/ 0 w 816"/>
              <a:gd name="T1" fmla="*/ 2147483647 h 370"/>
              <a:gd name="T2" fmla="*/ 2147483647 w 816"/>
              <a:gd name="T3" fmla="*/ 2147483647 h 370"/>
              <a:gd name="T4" fmla="*/ 2147483647 w 816"/>
              <a:gd name="T5" fmla="*/ 0 h 3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370">
                <a:moveTo>
                  <a:pt x="0" y="317"/>
                </a:moveTo>
                <a:cubicBezTo>
                  <a:pt x="181" y="343"/>
                  <a:pt x="363" y="370"/>
                  <a:pt x="499" y="317"/>
                </a:cubicBezTo>
                <a:cubicBezTo>
                  <a:pt x="635" y="264"/>
                  <a:pt x="763" y="53"/>
                  <a:pt x="81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4187825" y="2938462"/>
            <a:ext cx="1031875" cy="515938"/>
          </a:xfrm>
          <a:custGeom>
            <a:avLst/>
            <a:gdLst>
              <a:gd name="T0" fmla="*/ 2147483647 w 650"/>
              <a:gd name="T1" fmla="*/ 0 h 325"/>
              <a:gd name="T2" fmla="*/ 2147483647 w 650"/>
              <a:gd name="T3" fmla="*/ 2147483647 h 325"/>
              <a:gd name="T4" fmla="*/ 2147483647 w 650"/>
              <a:gd name="T5" fmla="*/ 2147483647 h 3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50" h="325">
                <a:moveTo>
                  <a:pt x="15" y="0"/>
                </a:moveTo>
                <a:cubicBezTo>
                  <a:pt x="7" y="109"/>
                  <a:pt x="0" y="219"/>
                  <a:pt x="106" y="272"/>
                </a:cubicBezTo>
                <a:cubicBezTo>
                  <a:pt x="212" y="325"/>
                  <a:pt x="431" y="321"/>
                  <a:pt x="650" y="31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795963" y="3441700"/>
            <a:ext cx="7921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6011863" y="3802062"/>
            <a:ext cx="912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1400" smtClean="0">
                <a:latin typeface="Verdana" charset="0"/>
              </a:rPr>
              <a:t>Internet</a:t>
            </a:r>
          </a:p>
        </p:txBody>
      </p:sp>
      <p:pic>
        <p:nvPicPr>
          <p:cNvPr id="34" name="Picture 35" descr="internet_explorer_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3730625"/>
            <a:ext cx="4254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699612"/>
              </p:ext>
            </p:extLst>
          </p:nvPr>
        </p:nvGraphicFramePr>
        <p:xfrm>
          <a:off x="7308850" y="4594225"/>
          <a:ext cx="150018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Brush" r:id="rId13" imgW="4525007" imgH="2781688" progId="">
                  <p:embed/>
                </p:oleObj>
              </mc:Choice>
              <mc:Fallback>
                <p:oleObj name="PBrush" r:id="rId13" imgW="4525007" imgH="27816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594225"/>
                        <a:ext cx="1500188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6804025" y="3730625"/>
            <a:ext cx="504825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7451725" y="5602287"/>
            <a:ext cx="1658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800" smtClean="0">
                <a:latin typeface="Arial" charset="0"/>
              </a:rPr>
              <a:t>iPhone/iPad client software</a:t>
            </a:r>
          </a:p>
          <a:p>
            <a:pPr eaLnBrk="1" hangingPunct="1">
              <a:defRPr/>
            </a:pPr>
            <a:r>
              <a:rPr lang="en-US" altLang="zh-TW" sz="800" smtClean="0">
                <a:latin typeface="Arial" charset="0"/>
              </a:rPr>
              <a:t>Live, Playback (video streaming)</a:t>
            </a:r>
          </a:p>
        </p:txBody>
      </p:sp>
      <p:pic>
        <p:nvPicPr>
          <p:cNvPr id="38" name="Picture 39" descr="samsung_2233sw_22-inch_widescreen_lcd_monito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38237"/>
            <a:ext cx="15176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Freeform 40"/>
          <p:cNvSpPr>
            <a:spLocks/>
          </p:cNvSpPr>
          <p:nvPr/>
        </p:nvSpPr>
        <p:spPr bwMode="auto">
          <a:xfrm>
            <a:off x="2484438" y="2649537"/>
            <a:ext cx="1223962" cy="588963"/>
          </a:xfrm>
          <a:custGeom>
            <a:avLst/>
            <a:gdLst>
              <a:gd name="T0" fmla="*/ 0 w 771"/>
              <a:gd name="T1" fmla="*/ 2147483647 h 371"/>
              <a:gd name="T2" fmla="*/ 2147483647 w 771"/>
              <a:gd name="T3" fmla="*/ 2147483647 h 371"/>
              <a:gd name="T4" fmla="*/ 2147483647 w 771"/>
              <a:gd name="T5" fmla="*/ 0 h 3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1" h="371">
                <a:moveTo>
                  <a:pt x="0" y="318"/>
                </a:moveTo>
                <a:cubicBezTo>
                  <a:pt x="140" y="344"/>
                  <a:pt x="280" y="371"/>
                  <a:pt x="408" y="318"/>
                </a:cubicBezTo>
                <a:cubicBezTo>
                  <a:pt x="536" y="265"/>
                  <a:pt x="653" y="132"/>
                  <a:pt x="771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2411413" y="2794000"/>
            <a:ext cx="906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000" smtClean="0">
                <a:solidFill>
                  <a:srgbClr val="0000FF"/>
                </a:solidFill>
                <a:latin typeface="Verdana" charset="0"/>
              </a:rPr>
              <a:t>1920x1080</a:t>
            </a: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2411413" y="3659187"/>
            <a:ext cx="7445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000" smtClean="0">
                <a:solidFill>
                  <a:srgbClr val="FF0000"/>
                </a:solidFill>
                <a:latin typeface="Verdana" charset="0"/>
              </a:rPr>
              <a:t>320x240</a:t>
            </a:r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4427538" y="21463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43" name="Freeform 31"/>
          <p:cNvSpPr>
            <a:spLocks/>
          </p:cNvSpPr>
          <p:nvPr/>
        </p:nvSpPr>
        <p:spPr bwMode="auto">
          <a:xfrm>
            <a:off x="2555875" y="3154362"/>
            <a:ext cx="1295400" cy="587375"/>
          </a:xfrm>
          <a:custGeom>
            <a:avLst/>
            <a:gdLst>
              <a:gd name="T0" fmla="*/ 0 w 816"/>
              <a:gd name="T1" fmla="*/ 2147483647 h 370"/>
              <a:gd name="T2" fmla="*/ 2147483647 w 816"/>
              <a:gd name="T3" fmla="*/ 2147483647 h 370"/>
              <a:gd name="T4" fmla="*/ 2147483647 w 816"/>
              <a:gd name="T5" fmla="*/ 0 h 3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370">
                <a:moveTo>
                  <a:pt x="0" y="317"/>
                </a:moveTo>
                <a:cubicBezTo>
                  <a:pt x="181" y="343"/>
                  <a:pt x="363" y="370"/>
                  <a:pt x="499" y="317"/>
                </a:cubicBezTo>
                <a:cubicBezTo>
                  <a:pt x="635" y="264"/>
                  <a:pt x="763" y="53"/>
                  <a:pt x="816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716463" y="2578100"/>
            <a:ext cx="1074737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FF"/>
                </a:solidFill>
                <a:latin typeface="Verdana" charset="0"/>
              </a:rPr>
              <a:t>Recording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0000FF"/>
                </a:solidFill>
                <a:latin typeface="Verdana" charset="0"/>
              </a:rPr>
              <a:t>1920x1080</a:t>
            </a:r>
          </a:p>
          <a:p>
            <a:pPr eaLnBrk="1" hangingPunct="1">
              <a:defRPr/>
            </a:pPr>
            <a:r>
              <a:rPr lang="en-US" altLang="zh-TW" sz="1400" smtClean="0">
                <a:solidFill>
                  <a:srgbClr val="006600"/>
                </a:solidFill>
                <a:latin typeface="Verdana" charset="0"/>
              </a:rPr>
              <a:t>Live view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006600"/>
                </a:solidFill>
                <a:latin typeface="Verdana" charset="0"/>
              </a:rPr>
              <a:t>640x480</a:t>
            </a: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2484438" y="3225800"/>
            <a:ext cx="7445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000" smtClean="0">
                <a:solidFill>
                  <a:srgbClr val="006600"/>
                </a:solidFill>
                <a:latin typeface="Verdana" charset="0"/>
              </a:rPr>
              <a:t>640x480</a:t>
            </a:r>
          </a:p>
        </p:txBody>
      </p:sp>
      <p:sp>
        <p:nvSpPr>
          <p:cNvPr id="46" name="矩形 45"/>
          <p:cNvSpPr/>
          <p:nvPr/>
        </p:nvSpPr>
        <p:spPr>
          <a:xfrm>
            <a:off x="2958306" y="4089399"/>
            <a:ext cx="2973387" cy="20759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892678" y="4624387"/>
            <a:ext cx="973137" cy="288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46790" y="4624387"/>
            <a:ext cx="795338" cy="288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906076" y="5362575"/>
            <a:ext cx="973138" cy="288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06076" y="5748338"/>
            <a:ext cx="973138" cy="288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1" name="文字方塊 3"/>
          <p:cNvSpPr txBox="1">
            <a:spLocks noChangeArrowheads="1"/>
          </p:cNvSpPr>
          <p:nvPr/>
        </p:nvSpPr>
        <p:spPr bwMode="auto">
          <a:xfrm>
            <a:off x="3143378" y="4635500"/>
            <a:ext cx="711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000">
                <a:latin typeface="Arial" charset="0"/>
              </a:rPr>
              <a:t>Strream1</a:t>
            </a:r>
            <a:endParaRPr lang="zh-TW" altLang="en-US" sz="1000">
              <a:latin typeface="Arial" charset="0"/>
            </a:endParaRPr>
          </a:p>
        </p:txBody>
      </p:sp>
      <p:sp>
        <p:nvSpPr>
          <p:cNvPr id="52" name="文字方塊 51"/>
          <p:cNvSpPr txBox="1">
            <a:spLocks noChangeArrowheads="1"/>
          </p:cNvSpPr>
          <p:nvPr/>
        </p:nvSpPr>
        <p:spPr bwMode="auto">
          <a:xfrm>
            <a:off x="3159951" y="5387975"/>
            <a:ext cx="702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000" dirty="0">
                <a:latin typeface="Arial" charset="0"/>
              </a:rPr>
              <a:t>Stream </a:t>
            </a:r>
            <a:r>
              <a:rPr lang="en-US" altLang="zh-TW" sz="1000" dirty="0" smtClean="0">
                <a:latin typeface="Arial" charset="0"/>
              </a:rPr>
              <a:t>3</a:t>
            </a:r>
            <a:endParaRPr lang="zh-TW" altLang="en-US" sz="1000" dirty="0">
              <a:latin typeface="Arial" charset="0"/>
            </a:endParaRPr>
          </a:p>
        </p:txBody>
      </p:sp>
      <p:sp>
        <p:nvSpPr>
          <p:cNvPr id="53" name="文字方塊 52"/>
          <p:cNvSpPr txBox="1">
            <a:spLocks noChangeArrowheads="1"/>
          </p:cNvSpPr>
          <p:nvPr/>
        </p:nvSpPr>
        <p:spPr bwMode="auto">
          <a:xfrm>
            <a:off x="3150426" y="5791201"/>
            <a:ext cx="702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000" dirty="0">
                <a:latin typeface="Arial" charset="0"/>
              </a:rPr>
              <a:t>Stream </a:t>
            </a:r>
            <a:r>
              <a:rPr lang="en-US" altLang="zh-TW" sz="1000" dirty="0" smtClean="0">
                <a:latin typeface="Arial" charset="0"/>
              </a:rPr>
              <a:t>4</a:t>
            </a:r>
            <a:endParaRPr lang="zh-TW" altLang="en-US" sz="1000" dirty="0">
              <a:latin typeface="Arial" charset="0"/>
            </a:endParaRPr>
          </a:p>
        </p:txBody>
      </p:sp>
      <p:sp>
        <p:nvSpPr>
          <p:cNvPr id="54" name="文字方塊 53"/>
          <p:cNvSpPr txBox="1">
            <a:spLocks noChangeArrowheads="1"/>
          </p:cNvSpPr>
          <p:nvPr/>
        </p:nvSpPr>
        <p:spPr bwMode="auto">
          <a:xfrm>
            <a:off x="3999040" y="4624387"/>
            <a:ext cx="812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000">
                <a:latin typeface="Arial" charset="0"/>
              </a:rPr>
              <a:t>1920x1080</a:t>
            </a:r>
            <a:endParaRPr lang="zh-TW" altLang="en-US" sz="1000">
              <a:latin typeface="Arial" charset="0"/>
            </a:endParaRPr>
          </a:p>
        </p:txBody>
      </p:sp>
      <p:sp>
        <p:nvSpPr>
          <p:cNvPr id="55" name="文字方塊 54"/>
          <p:cNvSpPr txBox="1">
            <a:spLocks noChangeArrowheads="1"/>
          </p:cNvSpPr>
          <p:nvPr/>
        </p:nvSpPr>
        <p:spPr bwMode="auto">
          <a:xfrm>
            <a:off x="4041014" y="5399087"/>
            <a:ext cx="671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000">
                <a:latin typeface="Arial" charset="0"/>
              </a:rPr>
              <a:t>640x480</a:t>
            </a:r>
            <a:endParaRPr lang="zh-TW" altLang="en-US" sz="1000">
              <a:latin typeface="Arial" charset="0"/>
            </a:endParaRPr>
          </a:p>
        </p:txBody>
      </p:sp>
      <p:sp>
        <p:nvSpPr>
          <p:cNvPr id="56" name="文字方塊 55"/>
          <p:cNvSpPr txBox="1">
            <a:spLocks noChangeArrowheads="1"/>
          </p:cNvSpPr>
          <p:nvPr/>
        </p:nvSpPr>
        <p:spPr bwMode="auto">
          <a:xfrm>
            <a:off x="4041014" y="5770563"/>
            <a:ext cx="671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000">
                <a:latin typeface="Arial" charset="0"/>
              </a:rPr>
              <a:t>320x240</a:t>
            </a:r>
            <a:endParaRPr lang="zh-TW" altLang="en-US" sz="1000">
              <a:latin typeface="Arial" charset="0"/>
            </a:endParaRPr>
          </a:p>
        </p:txBody>
      </p:sp>
      <p:sp>
        <p:nvSpPr>
          <p:cNvPr id="57" name="文字方塊 56"/>
          <p:cNvSpPr txBox="1">
            <a:spLocks noChangeArrowheads="1"/>
          </p:cNvSpPr>
          <p:nvPr/>
        </p:nvSpPr>
        <p:spPr bwMode="auto">
          <a:xfrm>
            <a:off x="5110397" y="4636929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latin typeface="Arial" charset="0"/>
              </a:rPr>
              <a:t>Live/Rec</a:t>
            </a:r>
            <a:endParaRPr lang="zh-TW" altLang="en-US" sz="1000" dirty="0">
              <a:latin typeface="Arial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045901" y="5365750"/>
            <a:ext cx="793750" cy="288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057495" y="5741989"/>
            <a:ext cx="795338" cy="2816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0" name="文字方塊 59"/>
          <p:cNvSpPr txBox="1">
            <a:spLocks noChangeArrowheads="1"/>
          </p:cNvSpPr>
          <p:nvPr/>
        </p:nvSpPr>
        <p:spPr bwMode="auto">
          <a:xfrm>
            <a:off x="5121542" y="5383926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latin typeface="Arial" charset="0"/>
              </a:rPr>
              <a:t>Live/Rec</a:t>
            </a:r>
            <a:endParaRPr lang="zh-TW" altLang="en-US" sz="1000" dirty="0">
              <a:latin typeface="Arial" charset="0"/>
            </a:endParaRPr>
          </a:p>
        </p:txBody>
      </p:sp>
      <p:sp>
        <p:nvSpPr>
          <p:cNvPr id="61" name="文字方塊 60"/>
          <p:cNvSpPr txBox="1">
            <a:spLocks noChangeArrowheads="1"/>
          </p:cNvSpPr>
          <p:nvPr/>
        </p:nvSpPr>
        <p:spPr bwMode="auto">
          <a:xfrm>
            <a:off x="5146427" y="5748338"/>
            <a:ext cx="631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000" dirty="0">
                <a:latin typeface="Arial" charset="0"/>
              </a:rPr>
              <a:t>Remote</a:t>
            </a:r>
            <a:endParaRPr lang="zh-TW" altLang="en-US" sz="1000" dirty="0">
              <a:latin typeface="Arial" charset="0"/>
            </a:endParaRPr>
          </a:p>
        </p:txBody>
      </p:sp>
      <p:sp>
        <p:nvSpPr>
          <p:cNvPr id="62" name="文字方塊 61"/>
          <p:cNvSpPr txBox="1">
            <a:spLocks noChangeArrowheads="1"/>
          </p:cNvSpPr>
          <p:nvPr/>
        </p:nvSpPr>
        <p:spPr bwMode="auto">
          <a:xfrm>
            <a:off x="3931349" y="4398962"/>
            <a:ext cx="787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000">
                <a:latin typeface="Arial" charset="0"/>
              </a:rPr>
              <a:t>Resolution</a:t>
            </a:r>
            <a:endParaRPr lang="zh-TW" altLang="en-US" sz="1000">
              <a:latin typeface="Arial" charset="0"/>
            </a:endParaRPr>
          </a:p>
        </p:txBody>
      </p:sp>
      <p:sp>
        <p:nvSpPr>
          <p:cNvPr id="63" name="文字方塊 62"/>
          <p:cNvSpPr txBox="1">
            <a:spLocks noChangeArrowheads="1"/>
          </p:cNvSpPr>
          <p:nvPr/>
        </p:nvSpPr>
        <p:spPr bwMode="auto">
          <a:xfrm>
            <a:off x="5055299" y="4367212"/>
            <a:ext cx="674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000">
                <a:latin typeface="Arial" charset="0"/>
              </a:rPr>
              <a:t>Function</a:t>
            </a:r>
            <a:endParaRPr lang="zh-TW" altLang="en-US" sz="1000">
              <a:latin typeface="Arial" charset="0"/>
            </a:endParaRPr>
          </a:p>
        </p:txBody>
      </p:sp>
      <p:sp>
        <p:nvSpPr>
          <p:cNvPr id="64" name="文字方塊 63"/>
          <p:cNvSpPr txBox="1">
            <a:spLocks noChangeArrowheads="1"/>
          </p:cNvSpPr>
          <p:nvPr/>
        </p:nvSpPr>
        <p:spPr bwMode="auto">
          <a:xfrm>
            <a:off x="3983737" y="4110037"/>
            <a:ext cx="1028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000" b="1">
                <a:latin typeface="Arial" charset="0"/>
              </a:rPr>
              <a:t>Camera setup</a:t>
            </a:r>
            <a:endParaRPr lang="zh-TW" altLang="en-US" sz="1000" b="1">
              <a:latin typeface="Arial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905441" y="5005387"/>
            <a:ext cx="973138" cy="288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6" name="文字方塊 65"/>
          <p:cNvSpPr txBox="1">
            <a:spLocks noChangeArrowheads="1"/>
          </p:cNvSpPr>
          <p:nvPr/>
        </p:nvSpPr>
        <p:spPr bwMode="auto">
          <a:xfrm>
            <a:off x="3159316" y="5030787"/>
            <a:ext cx="702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000" dirty="0">
                <a:latin typeface="Arial" charset="0"/>
              </a:rPr>
              <a:t>Stream 2</a:t>
            </a:r>
            <a:endParaRPr lang="zh-TW" altLang="en-US" sz="1000" dirty="0">
              <a:latin typeface="Arial" charset="0"/>
            </a:endParaRPr>
          </a:p>
        </p:txBody>
      </p:sp>
      <p:sp>
        <p:nvSpPr>
          <p:cNvPr id="67" name="文字方塊 66"/>
          <p:cNvSpPr txBox="1">
            <a:spLocks noChangeArrowheads="1"/>
          </p:cNvSpPr>
          <p:nvPr/>
        </p:nvSpPr>
        <p:spPr bwMode="auto">
          <a:xfrm>
            <a:off x="4040379" y="5041899"/>
            <a:ext cx="7425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latin typeface="Arial" charset="0"/>
              </a:rPr>
              <a:t>1280x720</a:t>
            </a:r>
            <a:endParaRPr lang="zh-TW" altLang="en-US" sz="1000" dirty="0">
              <a:latin typeface="Arial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045266" y="5008562"/>
            <a:ext cx="793750" cy="288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9" name="文字方塊 68"/>
          <p:cNvSpPr txBox="1">
            <a:spLocks noChangeArrowheads="1"/>
          </p:cNvSpPr>
          <p:nvPr/>
        </p:nvSpPr>
        <p:spPr bwMode="auto">
          <a:xfrm>
            <a:off x="5114366" y="5041899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latin typeface="Arial" charset="0"/>
              </a:rPr>
              <a:t>Live/Rec</a:t>
            </a:r>
            <a:endParaRPr lang="zh-TW" alt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6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79712" y="0"/>
            <a:ext cx="63468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Dynamic Display</a:t>
            </a:r>
            <a:endParaRPr lang="zh-TW" alt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10" descr="AXISCAM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7" y="3370262"/>
            <a:ext cx="9350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364262" y="1354137"/>
            <a:ext cx="1871663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5" name="Line 30"/>
          <p:cNvSpPr>
            <a:spLocks noChangeShapeType="1"/>
          </p:cNvSpPr>
          <p:nvPr/>
        </p:nvSpPr>
        <p:spPr bwMode="auto">
          <a:xfrm>
            <a:off x="5364262" y="17145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6" name="Line 31"/>
          <p:cNvSpPr>
            <a:spLocks noChangeShapeType="1"/>
          </p:cNvSpPr>
          <p:nvPr/>
        </p:nvSpPr>
        <p:spPr bwMode="auto">
          <a:xfrm>
            <a:off x="5364262" y="2074862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5364262" y="2435225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>
            <a:off x="6299300" y="1354137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>
            <a:off x="5796062" y="1354137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6804125" y="1354137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5364262" y="3009900"/>
            <a:ext cx="1871663" cy="14398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>
            <a:off x="5364262" y="34417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3" name="Line 39"/>
          <p:cNvSpPr>
            <a:spLocks noChangeShapeType="1"/>
          </p:cNvSpPr>
          <p:nvPr/>
        </p:nvSpPr>
        <p:spPr bwMode="auto">
          <a:xfrm>
            <a:off x="5364262" y="3946525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4" name="Line 41"/>
          <p:cNvSpPr>
            <a:spLocks noChangeShapeType="1"/>
          </p:cNvSpPr>
          <p:nvPr/>
        </p:nvSpPr>
        <p:spPr bwMode="auto">
          <a:xfrm>
            <a:off x="6011962" y="3009900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5" name="Line 42"/>
          <p:cNvSpPr>
            <a:spLocks noChangeShapeType="1"/>
          </p:cNvSpPr>
          <p:nvPr/>
        </p:nvSpPr>
        <p:spPr bwMode="auto">
          <a:xfrm>
            <a:off x="6659662" y="3009900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5364262" y="4594225"/>
            <a:ext cx="1871663" cy="14398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7" name="Freeform 52"/>
          <p:cNvSpPr>
            <a:spLocks/>
          </p:cNvSpPr>
          <p:nvPr/>
        </p:nvSpPr>
        <p:spPr bwMode="auto">
          <a:xfrm>
            <a:off x="1979712" y="2649537"/>
            <a:ext cx="3311525" cy="1009650"/>
          </a:xfrm>
          <a:custGeom>
            <a:avLst/>
            <a:gdLst>
              <a:gd name="T0" fmla="*/ 0 w 2086"/>
              <a:gd name="T1" fmla="*/ 2147483647 h 636"/>
              <a:gd name="T2" fmla="*/ 2147483647 w 2086"/>
              <a:gd name="T3" fmla="*/ 2147483647 h 636"/>
              <a:gd name="T4" fmla="*/ 2147483647 w 2086"/>
              <a:gd name="T5" fmla="*/ 0 h 6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6" h="636">
                <a:moveTo>
                  <a:pt x="0" y="545"/>
                </a:moveTo>
                <a:cubicBezTo>
                  <a:pt x="461" y="590"/>
                  <a:pt x="922" y="636"/>
                  <a:pt x="1270" y="545"/>
                </a:cubicBezTo>
                <a:cubicBezTo>
                  <a:pt x="1618" y="454"/>
                  <a:pt x="1852" y="227"/>
                  <a:pt x="2086" y="0"/>
                </a:cubicBezTo>
              </a:path>
            </a:pathLst>
          </a:custGeom>
          <a:noFill/>
          <a:ln w="127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Line 53"/>
          <p:cNvSpPr>
            <a:spLocks noChangeShapeType="1"/>
          </p:cNvSpPr>
          <p:nvPr/>
        </p:nvSpPr>
        <p:spPr bwMode="auto">
          <a:xfrm>
            <a:off x="1908275" y="3730625"/>
            <a:ext cx="34559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9" name="Freeform 56"/>
          <p:cNvSpPr>
            <a:spLocks/>
          </p:cNvSpPr>
          <p:nvPr/>
        </p:nvSpPr>
        <p:spPr bwMode="auto">
          <a:xfrm>
            <a:off x="1979712" y="3790950"/>
            <a:ext cx="3384550" cy="1092200"/>
          </a:xfrm>
          <a:custGeom>
            <a:avLst/>
            <a:gdLst>
              <a:gd name="T0" fmla="*/ 0 w 2132"/>
              <a:gd name="T1" fmla="*/ 2147483647 h 688"/>
              <a:gd name="T2" fmla="*/ 2147483647 w 2132"/>
              <a:gd name="T3" fmla="*/ 2147483647 h 688"/>
              <a:gd name="T4" fmla="*/ 2147483647 w 2132"/>
              <a:gd name="T5" fmla="*/ 2147483647 h 6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" h="688">
                <a:moveTo>
                  <a:pt x="0" y="98"/>
                </a:moveTo>
                <a:cubicBezTo>
                  <a:pt x="389" y="49"/>
                  <a:pt x="779" y="0"/>
                  <a:pt x="1134" y="98"/>
                </a:cubicBezTo>
                <a:cubicBezTo>
                  <a:pt x="1489" y="196"/>
                  <a:pt x="1810" y="442"/>
                  <a:pt x="2132" y="688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1835250" y="3225800"/>
            <a:ext cx="765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FF3300"/>
                </a:solidFill>
                <a:latin typeface="Arial" charset="0"/>
              </a:rPr>
              <a:t>640x480</a:t>
            </a:r>
          </a:p>
        </p:txBody>
      </p:sp>
      <p:sp>
        <p:nvSpPr>
          <p:cNvPr id="21" name="Text Box 59"/>
          <p:cNvSpPr txBox="1">
            <a:spLocks noChangeArrowheads="1"/>
          </p:cNvSpPr>
          <p:nvPr/>
        </p:nvSpPr>
        <p:spPr bwMode="auto">
          <a:xfrm>
            <a:off x="1835250" y="3514725"/>
            <a:ext cx="933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0000FF"/>
                </a:solidFill>
                <a:latin typeface="Arial" charset="0"/>
              </a:rPr>
              <a:t>1280x1024</a:t>
            </a:r>
          </a:p>
        </p:txBody>
      </p:sp>
      <p:sp>
        <p:nvSpPr>
          <p:cNvPr id="22" name="Text Box 60"/>
          <p:cNvSpPr txBox="1">
            <a:spLocks noChangeArrowheads="1"/>
          </p:cNvSpPr>
          <p:nvPr/>
        </p:nvSpPr>
        <p:spPr bwMode="auto">
          <a:xfrm>
            <a:off x="1835250" y="3946525"/>
            <a:ext cx="933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006600"/>
                </a:solidFill>
                <a:latin typeface="Arial" charset="0"/>
              </a:rPr>
              <a:t>1920x1080</a:t>
            </a:r>
          </a:p>
        </p:txBody>
      </p:sp>
      <p:sp>
        <p:nvSpPr>
          <p:cNvPr id="23" name="AutoShape 62"/>
          <p:cNvSpPr>
            <a:spLocks noChangeArrowheads="1"/>
          </p:cNvSpPr>
          <p:nvPr/>
        </p:nvSpPr>
        <p:spPr bwMode="auto">
          <a:xfrm>
            <a:off x="7164487" y="993775"/>
            <a:ext cx="1008063" cy="433387"/>
          </a:xfrm>
          <a:prstGeom prst="wedgeRoundRectCallout">
            <a:avLst>
              <a:gd name="adj1" fmla="val -45593"/>
              <a:gd name="adj2" fmla="val 7014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2F2AC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zh-TW" sz="1200">
                <a:latin typeface="Arial" charset="0"/>
                <a:ea typeface="新細明體" charset="0"/>
                <a:cs typeface="新細明體" charset="0"/>
              </a:rPr>
              <a:t>640x480</a:t>
            </a:r>
          </a:p>
        </p:txBody>
      </p:sp>
      <p:sp>
        <p:nvSpPr>
          <p:cNvPr id="24" name="AutoShape 63"/>
          <p:cNvSpPr>
            <a:spLocks noChangeArrowheads="1"/>
          </p:cNvSpPr>
          <p:nvPr/>
        </p:nvSpPr>
        <p:spPr bwMode="auto">
          <a:xfrm>
            <a:off x="7091462" y="3225800"/>
            <a:ext cx="1008063" cy="433387"/>
          </a:xfrm>
          <a:prstGeom prst="wedgeRoundRectCallout">
            <a:avLst>
              <a:gd name="adj1" fmla="val -45593"/>
              <a:gd name="adj2" fmla="val 7014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2F2AC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zh-TW" sz="1200">
                <a:latin typeface="Arial" charset="0"/>
                <a:ea typeface="新細明體" charset="0"/>
                <a:cs typeface="新細明體" charset="0"/>
              </a:rPr>
              <a:t>1280x1024</a:t>
            </a:r>
          </a:p>
        </p:txBody>
      </p:sp>
      <p:sp>
        <p:nvSpPr>
          <p:cNvPr id="25" name="AutoShape 64"/>
          <p:cNvSpPr>
            <a:spLocks noChangeArrowheads="1"/>
          </p:cNvSpPr>
          <p:nvPr/>
        </p:nvSpPr>
        <p:spPr bwMode="auto">
          <a:xfrm>
            <a:off x="7020025" y="4738687"/>
            <a:ext cx="1079500" cy="433388"/>
          </a:xfrm>
          <a:prstGeom prst="wedgeRoundRectCallout">
            <a:avLst>
              <a:gd name="adj1" fmla="val -45884"/>
              <a:gd name="adj2" fmla="val 7014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2F2AC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zh-TW" sz="1200">
                <a:latin typeface="Arial" charset="0"/>
                <a:ea typeface="新細明體" charset="0"/>
                <a:cs typeface="新細明體" charset="0"/>
              </a:rPr>
              <a:t>1920x1080</a:t>
            </a:r>
          </a:p>
        </p:txBody>
      </p:sp>
      <p:sp>
        <p:nvSpPr>
          <p:cNvPr id="26" name="Text Box 67"/>
          <p:cNvSpPr txBox="1">
            <a:spLocks noChangeArrowheads="1"/>
          </p:cNvSpPr>
          <p:nvPr/>
        </p:nvSpPr>
        <p:spPr bwMode="auto">
          <a:xfrm>
            <a:off x="1043087" y="2146300"/>
            <a:ext cx="403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mtClean="0">
                <a:latin typeface="Arial" charset="0"/>
              </a:rPr>
              <a:t>Display real-time video on split screen</a:t>
            </a:r>
          </a:p>
        </p:txBody>
      </p:sp>
      <p:sp>
        <p:nvSpPr>
          <p:cNvPr id="27" name="Text Box 68"/>
          <p:cNvSpPr txBox="1">
            <a:spLocks noChangeArrowheads="1"/>
          </p:cNvSpPr>
          <p:nvPr/>
        </p:nvSpPr>
        <p:spPr bwMode="auto">
          <a:xfrm>
            <a:off x="682725" y="4162425"/>
            <a:ext cx="12906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latin typeface="Arial" charset="0"/>
              </a:rPr>
              <a:t>Network camera</a:t>
            </a:r>
          </a:p>
        </p:txBody>
      </p:sp>
      <p:sp>
        <p:nvSpPr>
          <p:cNvPr id="28" name="Text Box 70"/>
          <p:cNvSpPr txBox="1">
            <a:spLocks noChangeArrowheads="1"/>
          </p:cNvSpPr>
          <p:nvPr/>
        </p:nvSpPr>
        <p:spPr bwMode="auto">
          <a:xfrm>
            <a:off x="784324" y="4751387"/>
            <a:ext cx="436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i="1" dirty="0" smtClean="0">
                <a:latin typeface="Arial" charset="0"/>
              </a:rPr>
              <a:t>Get video steam with different resolution from network camera</a:t>
            </a:r>
          </a:p>
        </p:txBody>
      </p:sp>
      <p:sp>
        <p:nvSpPr>
          <p:cNvPr id="29" name="圓角矩形 28"/>
          <p:cNvSpPr/>
          <p:nvPr/>
        </p:nvSpPr>
        <p:spPr>
          <a:xfrm>
            <a:off x="2843312" y="3154362"/>
            <a:ext cx="1512888" cy="10080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0" name="Text Box 69"/>
          <p:cNvSpPr txBox="1">
            <a:spLocks noChangeArrowheads="1"/>
          </p:cNvSpPr>
          <p:nvPr/>
        </p:nvSpPr>
        <p:spPr bwMode="auto">
          <a:xfrm>
            <a:off x="3195737" y="3421062"/>
            <a:ext cx="8080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1200" b="1" smtClean="0">
                <a:solidFill>
                  <a:schemeClr val="bg1"/>
                </a:solidFill>
                <a:latin typeface="Arial" charset="0"/>
              </a:rPr>
              <a:t>SVR-800</a:t>
            </a:r>
          </a:p>
          <a:p>
            <a:pPr algn="ctr" eaLnBrk="1" hangingPunct="1">
              <a:defRPr/>
            </a:pPr>
            <a:r>
              <a:rPr lang="en-US" altLang="zh-TW" sz="1200" b="1" smtClean="0">
                <a:solidFill>
                  <a:schemeClr val="bg1"/>
                </a:solidFill>
                <a:latin typeface="Arial" charset="0"/>
              </a:rPr>
              <a:t>NVR</a:t>
            </a:r>
          </a:p>
        </p:txBody>
      </p:sp>
      <p:sp>
        <p:nvSpPr>
          <p:cNvPr id="31" name="Text Box 70"/>
          <p:cNvSpPr txBox="1">
            <a:spLocks noChangeArrowheads="1"/>
          </p:cNvSpPr>
          <p:nvPr/>
        </p:nvSpPr>
        <p:spPr bwMode="auto">
          <a:xfrm>
            <a:off x="1282799" y="5026025"/>
            <a:ext cx="31210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000" i="1" dirty="0" smtClean="0">
                <a:solidFill>
                  <a:srgbClr val="FF0000"/>
                </a:solidFill>
                <a:latin typeface="Arial" charset="0"/>
              </a:rPr>
              <a:t>* Works with compatible multi-stream cameras only</a:t>
            </a:r>
          </a:p>
        </p:txBody>
      </p:sp>
    </p:spTree>
    <p:extLst>
      <p:ext uri="{BB962C8B-B14F-4D97-AF65-F5344CB8AC3E}">
        <p14:creationId xmlns:p14="http://schemas.microsoft.com/office/powerpoint/2010/main" val="3493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4"/>
          <p:cNvSpPr>
            <a:spLocks noChangeArrowheads="1"/>
          </p:cNvSpPr>
          <p:nvPr/>
        </p:nvSpPr>
        <p:spPr bwMode="auto">
          <a:xfrm rot="20885594">
            <a:off x="2589212" y="1715474"/>
            <a:ext cx="3819525" cy="593725"/>
          </a:xfrm>
          <a:prstGeom prst="rightArrow">
            <a:avLst>
              <a:gd name="adj1" fmla="val 50000"/>
              <a:gd name="adj2" fmla="val 67161"/>
            </a:avLst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3" name="AutoShape 63"/>
          <p:cNvSpPr>
            <a:spLocks noChangeArrowheads="1"/>
          </p:cNvSpPr>
          <p:nvPr/>
        </p:nvSpPr>
        <p:spPr bwMode="auto">
          <a:xfrm rot="20812776">
            <a:off x="3095624" y="2877524"/>
            <a:ext cx="2951163" cy="593725"/>
          </a:xfrm>
          <a:prstGeom prst="rightArrow">
            <a:avLst>
              <a:gd name="adj1" fmla="val 50000"/>
              <a:gd name="adj2" fmla="val 51892"/>
            </a:avLst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4" name="AutoShape 62"/>
          <p:cNvSpPr>
            <a:spLocks noChangeArrowheads="1"/>
          </p:cNvSpPr>
          <p:nvPr/>
        </p:nvSpPr>
        <p:spPr bwMode="auto">
          <a:xfrm rot="20812776">
            <a:off x="2663824" y="3814149"/>
            <a:ext cx="2951163" cy="593725"/>
          </a:xfrm>
          <a:prstGeom prst="rightArrow">
            <a:avLst>
              <a:gd name="adj1" fmla="val 50000"/>
              <a:gd name="adj2" fmla="val 51892"/>
            </a:avLst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39975" y="274638"/>
            <a:ext cx="63468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2012-2013 Product Roadmap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0949" y="5619137"/>
            <a:ext cx="936625" cy="14446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chemeClr val="bg1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187574" y="5619137"/>
            <a:ext cx="936625" cy="14446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chemeClr val="bg1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122612" y="5619137"/>
            <a:ext cx="936625" cy="14446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chemeClr val="bg1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4059237" y="5619137"/>
            <a:ext cx="936625" cy="14446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chemeClr val="bg1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4995862" y="5619137"/>
            <a:ext cx="936625" cy="14446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chemeClr val="bg1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5932487" y="5619137"/>
            <a:ext cx="936625" cy="14446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chemeClr val="bg1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6867524" y="5619137"/>
            <a:ext cx="936625" cy="14446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chemeClr val="bg1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7804149" y="5619137"/>
            <a:ext cx="936625" cy="14446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chemeClr val="bg1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V="1">
            <a:off x="1250949" y="1802787"/>
            <a:ext cx="0" cy="381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890587" y="3026749"/>
            <a:ext cx="366712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dirty="0" smtClean="0">
                <a:latin typeface="Arial" charset="0"/>
              </a:rPr>
              <a:t>Channel /video performance</a:t>
            </a: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1871663" y="4030662"/>
            <a:ext cx="1152525" cy="719138"/>
          </a:xfrm>
          <a:prstGeom prst="ellipse">
            <a:avLst/>
          </a:prstGeom>
          <a:gradFill rotWithShape="1">
            <a:gsLst>
              <a:gs pos="0">
                <a:srgbClr val="7FA8F9">
                  <a:gamma/>
                  <a:shade val="46275"/>
                  <a:invGamma/>
                </a:srgbClr>
              </a:gs>
              <a:gs pos="50000">
                <a:srgbClr val="7FA8F9">
                  <a:alpha val="57001"/>
                </a:srgbClr>
              </a:gs>
              <a:gs pos="100000">
                <a:srgbClr val="7FA8F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A5CBF9"/>
            </a:solidFill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1800" smtClean="0"/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2044699" y="4214199"/>
            <a:ext cx="806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b="1" smtClean="0">
                <a:latin typeface="Arial" charset="0"/>
              </a:rPr>
              <a:t>SVR-204</a:t>
            </a:r>
          </a:p>
          <a:p>
            <a:pPr eaLnBrk="1" hangingPunct="1">
              <a:defRPr/>
            </a:pPr>
            <a:r>
              <a:rPr lang="en-US" altLang="zh-TW" sz="1200" b="1" smtClean="0">
                <a:latin typeface="Arial" charset="0"/>
              </a:rPr>
              <a:t>2 bay</a:t>
            </a:r>
          </a:p>
        </p:txBody>
      </p:sp>
      <p:sp>
        <p:nvSpPr>
          <p:cNvPr id="18" name="Oval 33"/>
          <p:cNvSpPr>
            <a:spLocks noChangeArrowheads="1"/>
          </p:cNvSpPr>
          <p:nvPr/>
        </p:nvSpPr>
        <p:spPr bwMode="auto">
          <a:xfrm>
            <a:off x="2232025" y="3238500"/>
            <a:ext cx="1079500" cy="720725"/>
          </a:xfrm>
          <a:prstGeom prst="ellipse">
            <a:avLst/>
          </a:prstGeom>
          <a:gradFill rotWithShape="1">
            <a:gsLst>
              <a:gs pos="0">
                <a:srgbClr val="7FA8F9">
                  <a:gamma/>
                  <a:shade val="46275"/>
                  <a:invGamma/>
                </a:srgbClr>
              </a:gs>
              <a:gs pos="50000">
                <a:srgbClr val="7FA8F9">
                  <a:alpha val="57001"/>
                </a:srgbClr>
              </a:gs>
              <a:gs pos="100000">
                <a:srgbClr val="7FA8F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A5CBF9"/>
            </a:solidFill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1800" smtClean="0"/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2374899" y="3453787"/>
            <a:ext cx="8064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b="1" smtClean="0">
                <a:latin typeface="Arial" charset="0"/>
              </a:rPr>
              <a:t>SVR-500</a:t>
            </a:r>
          </a:p>
          <a:p>
            <a:pPr eaLnBrk="1" hangingPunct="1">
              <a:defRPr/>
            </a:pPr>
            <a:r>
              <a:rPr lang="en-US" altLang="zh-TW" sz="1200" b="1" smtClean="0">
                <a:latin typeface="Arial" charset="0"/>
              </a:rPr>
              <a:t>2 bay</a:t>
            </a:r>
          </a:p>
        </p:txBody>
      </p:sp>
      <p:sp>
        <p:nvSpPr>
          <p:cNvPr id="20" name="Oval 41"/>
          <p:cNvSpPr>
            <a:spLocks noChangeArrowheads="1"/>
          </p:cNvSpPr>
          <p:nvPr/>
        </p:nvSpPr>
        <p:spPr bwMode="auto">
          <a:xfrm>
            <a:off x="1727200" y="2085975"/>
            <a:ext cx="1152525" cy="719137"/>
          </a:xfrm>
          <a:prstGeom prst="ellipse">
            <a:avLst/>
          </a:prstGeom>
          <a:gradFill rotWithShape="1">
            <a:gsLst>
              <a:gs pos="0">
                <a:srgbClr val="7FA8F9">
                  <a:gamma/>
                  <a:shade val="46275"/>
                  <a:invGamma/>
                </a:srgbClr>
              </a:gs>
              <a:gs pos="50000">
                <a:srgbClr val="7FA8F9">
                  <a:alpha val="57001"/>
                </a:srgbClr>
              </a:gs>
              <a:gs pos="100000">
                <a:srgbClr val="7FA8F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A5CBF9"/>
            </a:solidFill>
            <a:round/>
            <a:headEnd/>
            <a:tailEnd/>
          </a:ln>
          <a:effectLst>
            <a:outerShdw dist="28398" dir="6993903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1800" smtClean="0"/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1798637" y="2301262"/>
            <a:ext cx="9175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b="1" smtClean="0">
                <a:latin typeface="Arial" charset="0"/>
              </a:rPr>
              <a:t>SVR-632U</a:t>
            </a:r>
          </a:p>
          <a:p>
            <a:pPr eaLnBrk="1" hangingPunct="1">
              <a:defRPr/>
            </a:pPr>
            <a:r>
              <a:rPr lang="en-US" altLang="zh-TW" sz="1200" b="1" smtClean="0">
                <a:latin typeface="Arial" charset="0"/>
              </a:rPr>
              <a:t>4 bay</a:t>
            </a:r>
          </a:p>
        </p:txBody>
      </p:sp>
      <p:sp>
        <p:nvSpPr>
          <p:cNvPr id="22" name="Oval 45"/>
          <p:cNvSpPr>
            <a:spLocks noChangeArrowheads="1"/>
          </p:cNvSpPr>
          <p:nvPr/>
        </p:nvSpPr>
        <p:spPr bwMode="auto">
          <a:xfrm>
            <a:off x="6335713" y="1222375"/>
            <a:ext cx="1081087" cy="719137"/>
          </a:xfrm>
          <a:prstGeom prst="ellipse">
            <a:avLst/>
          </a:prstGeom>
          <a:gradFill rotWithShape="1">
            <a:gsLst>
              <a:gs pos="0">
                <a:srgbClr val="7FA8F9">
                  <a:gamma/>
                  <a:shade val="46275"/>
                  <a:invGamma/>
                </a:srgbClr>
              </a:gs>
              <a:gs pos="50000">
                <a:srgbClr val="7FA8F9">
                  <a:alpha val="57001"/>
                </a:srgbClr>
              </a:gs>
              <a:gs pos="100000">
                <a:srgbClr val="7FA8F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A5CBF9"/>
            </a:solidFill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1800" smtClean="0"/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6408737" y="1437662"/>
            <a:ext cx="9096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b="1" dirty="0" smtClean="0">
                <a:latin typeface="Arial" charset="0"/>
              </a:rPr>
              <a:t>SVR-632S</a:t>
            </a:r>
          </a:p>
          <a:p>
            <a:pPr eaLnBrk="1" hangingPunct="1">
              <a:defRPr/>
            </a:pPr>
            <a:r>
              <a:rPr lang="en-US" altLang="zh-TW" sz="1200" b="1" dirty="0" smtClean="0">
                <a:latin typeface="Arial" charset="0"/>
              </a:rPr>
              <a:t>8 bay</a:t>
            </a: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1250949" y="5763599"/>
            <a:ext cx="735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000" smtClean="0">
                <a:latin typeface="Verdana" charset="0"/>
              </a:rPr>
              <a:t>2012.Q1</a:t>
            </a:r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5067299" y="5763599"/>
            <a:ext cx="735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000" smtClean="0">
                <a:latin typeface="Verdana" charset="0"/>
              </a:rPr>
              <a:t>2013.Q1</a:t>
            </a:r>
          </a:p>
        </p:txBody>
      </p:sp>
      <p:sp>
        <p:nvSpPr>
          <p:cNvPr id="26" name="Oval 50"/>
          <p:cNvSpPr>
            <a:spLocks noChangeArrowheads="1"/>
          </p:cNvSpPr>
          <p:nvPr/>
        </p:nvSpPr>
        <p:spPr bwMode="auto">
          <a:xfrm>
            <a:off x="6075655" y="2466977"/>
            <a:ext cx="1223467" cy="798016"/>
          </a:xfrm>
          <a:prstGeom prst="ellipse">
            <a:avLst/>
          </a:prstGeom>
          <a:gradFill rotWithShape="1">
            <a:gsLst>
              <a:gs pos="0">
                <a:srgbClr val="7FA8F9">
                  <a:gamma/>
                  <a:shade val="46275"/>
                  <a:invGamma/>
                </a:srgbClr>
              </a:gs>
              <a:gs pos="50000">
                <a:srgbClr val="7FA8F9">
                  <a:alpha val="57001"/>
                </a:srgbClr>
              </a:gs>
              <a:gs pos="100000">
                <a:srgbClr val="7FA8F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A5CBF9"/>
            </a:solidFill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1800" smtClean="0"/>
          </a:p>
        </p:txBody>
      </p:sp>
      <p:sp>
        <p:nvSpPr>
          <p:cNvPr id="27" name="Oval 51"/>
          <p:cNvSpPr>
            <a:spLocks noChangeArrowheads="1"/>
          </p:cNvSpPr>
          <p:nvPr/>
        </p:nvSpPr>
        <p:spPr bwMode="auto">
          <a:xfrm>
            <a:off x="7299423" y="2378553"/>
            <a:ext cx="1079500" cy="720725"/>
          </a:xfrm>
          <a:prstGeom prst="ellipse">
            <a:avLst/>
          </a:prstGeom>
          <a:gradFill rotWithShape="1">
            <a:gsLst>
              <a:gs pos="0">
                <a:srgbClr val="7FA8F9">
                  <a:gamma/>
                  <a:shade val="46275"/>
                  <a:invGamma/>
                </a:srgbClr>
              </a:gs>
              <a:gs pos="50000">
                <a:srgbClr val="7FA8F9">
                  <a:alpha val="57001"/>
                </a:srgbClr>
              </a:gs>
              <a:gs pos="100000">
                <a:srgbClr val="7FA8F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A5CBF9"/>
            </a:solidFill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1800" smtClean="0"/>
          </a:p>
        </p:txBody>
      </p:sp>
      <p:sp>
        <p:nvSpPr>
          <p:cNvPr id="28" name="Oval 52"/>
          <p:cNvSpPr>
            <a:spLocks noChangeArrowheads="1"/>
          </p:cNvSpPr>
          <p:nvPr/>
        </p:nvSpPr>
        <p:spPr bwMode="auto">
          <a:xfrm>
            <a:off x="7299423" y="3314657"/>
            <a:ext cx="1079500" cy="720725"/>
          </a:xfrm>
          <a:prstGeom prst="ellipse">
            <a:avLst/>
          </a:prstGeom>
          <a:gradFill rotWithShape="1">
            <a:gsLst>
              <a:gs pos="0">
                <a:srgbClr val="7FA8F9">
                  <a:gamma/>
                  <a:shade val="46275"/>
                  <a:invGamma/>
                </a:srgbClr>
              </a:gs>
              <a:gs pos="50000">
                <a:srgbClr val="7FA8F9">
                  <a:alpha val="57001"/>
                </a:srgbClr>
              </a:gs>
              <a:gs pos="100000">
                <a:srgbClr val="7FA8F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A5CBF9"/>
            </a:solidFill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1800" smtClean="0"/>
          </a:p>
        </p:txBody>
      </p:sp>
      <p:sp>
        <p:nvSpPr>
          <p:cNvPr id="29" name="Text Box 53"/>
          <p:cNvSpPr txBox="1">
            <a:spLocks noChangeArrowheads="1"/>
          </p:cNvSpPr>
          <p:nvPr/>
        </p:nvSpPr>
        <p:spPr bwMode="auto">
          <a:xfrm>
            <a:off x="6291262" y="2450487"/>
            <a:ext cx="8969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b="1" dirty="0" smtClean="0">
                <a:latin typeface="Arial" charset="0"/>
              </a:rPr>
              <a:t>SVR-808</a:t>
            </a:r>
          </a:p>
          <a:p>
            <a:pPr eaLnBrk="1" hangingPunct="1">
              <a:defRPr/>
            </a:pPr>
            <a:r>
              <a:rPr lang="en-US" altLang="zh-TW" sz="1200" b="1" dirty="0" smtClean="0">
                <a:latin typeface="Arial" charset="0"/>
              </a:rPr>
              <a:t>SVR-816</a:t>
            </a:r>
          </a:p>
          <a:p>
            <a:pPr eaLnBrk="1" hangingPunct="1">
              <a:defRPr/>
            </a:pPr>
            <a:r>
              <a:rPr lang="en-US" altLang="zh-TW" sz="1200" b="1" dirty="0" smtClean="0">
                <a:latin typeface="Arial" charset="0"/>
              </a:rPr>
              <a:t>SVR-816+</a:t>
            </a:r>
          </a:p>
          <a:p>
            <a:pPr eaLnBrk="1" hangingPunct="1">
              <a:defRPr/>
            </a:pPr>
            <a:r>
              <a:rPr lang="en-US" altLang="zh-TW" sz="1200" b="1" dirty="0" smtClean="0">
                <a:latin typeface="Arial" charset="0"/>
              </a:rPr>
              <a:t>2 bay</a:t>
            </a:r>
          </a:p>
        </p:txBody>
      </p:sp>
      <p:sp>
        <p:nvSpPr>
          <p:cNvPr id="30" name="Text Box 54"/>
          <p:cNvSpPr txBox="1">
            <a:spLocks noChangeArrowheads="1"/>
          </p:cNvSpPr>
          <p:nvPr/>
        </p:nvSpPr>
        <p:spPr bwMode="auto">
          <a:xfrm>
            <a:off x="7370762" y="2521924"/>
            <a:ext cx="917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b="1" dirty="0" smtClean="0">
                <a:latin typeface="Arial" charset="0"/>
              </a:rPr>
              <a:t>SVR-816U</a:t>
            </a:r>
          </a:p>
          <a:p>
            <a:pPr eaLnBrk="1" hangingPunct="1">
              <a:defRPr/>
            </a:pPr>
            <a:r>
              <a:rPr lang="en-US" altLang="zh-TW" sz="1200" b="1" dirty="0" smtClean="0">
                <a:latin typeface="Arial" charset="0"/>
              </a:rPr>
              <a:t>4 bay</a:t>
            </a:r>
          </a:p>
        </p:txBody>
      </p:sp>
      <p:sp>
        <p:nvSpPr>
          <p:cNvPr id="31" name="Text Box 59"/>
          <p:cNvSpPr txBox="1">
            <a:spLocks noChangeArrowheads="1"/>
          </p:cNvSpPr>
          <p:nvPr/>
        </p:nvSpPr>
        <p:spPr bwMode="auto">
          <a:xfrm>
            <a:off x="7443787" y="3529987"/>
            <a:ext cx="8080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b="1" dirty="0" smtClean="0">
                <a:latin typeface="Arial" charset="0"/>
              </a:rPr>
              <a:t>SVD-832</a:t>
            </a:r>
          </a:p>
        </p:txBody>
      </p:sp>
      <p:sp>
        <p:nvSpPr>
          <p:cNvPr id="32" name="Text Box 65"/>
          <p:cNvSpPr txBox="1">
            <a:spLocks noChangeArrowheads="1"/>
          </p:cNvSpPr>
          <p:nvPr/>
        </p:nvSpPr>
        <p:spPr bwMode="auto">
          <a:xfrm rot="20751861">
            <a:off x="4464049" y="3814149"/>
            <a:ext cx="41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000" smtClean="0">
                <a:latin typeface="Arial" charset="0"/>
              </a:rPr>
              <a:t>Low</a:t>
            </a:r>
          </a:p>
          <a:p>
            <a:pPr eaLnBrk="1" hangingPunct="1">
              <a:defRPr/>
            </a:pPr>
            <a:r>
              <a:rPr lang="en-US" altLang="zh-TW" sz="1000" smtClean="0">
                <a:latin typeface="Arial" charset="0"/>
              </a:rPr>
              <a:t>End</a:t>
            </a:r>
          </a:p>
        </p:txBody>
      </p:sp>
      <p:sp>
        <p:nvSpPr>
          <p:cNvPr id="33" name="Text Box 66"/>
          <p:cNvSpPr txBox="1">
            <a:spLocks noChangeArrowheads="1"/>
          </p:cNvSpPr>
          <p:nvPr/>
        </p:nvSpPr>
        <p:spPr bwMode="auto">
          <a:xfrm rot="20751861">
            <a:off x="4833754" y="2855749"/>
            <a:ext cx="557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000" smtClean="0">
                <a:latin typeface="Arial" charset="0"/>
              </a:rPr>
              <a:t>Middle</a:t>
            </a:r>
          </a:p>
          <a:p>
            <a:pPr eaLnBrk="1" hangingPunct="1">
              <a:defRPr/>
            </a:pPr>
            <a:r>
              <a:rPr lang="en-US" altLang="zh-TW" sz="1000" smtClean="0">
                <a:latin typeface="Arial" charset="0"/>
              </a:rPr>
              <a:t>End</a:t>
            </a:r>
          </a:p>
        </p:txBody>
      </p:sp>
      <p:sp>
        <p:nvSpPr>
          <p:cNvPr id="34" name="Text Box 67"/>
          <p:cNvSpPr txBox="1">
            <a:spLocks noChangeArrowheads="1"/>
          </p:cNvSpPr>
          <p:nvPr/>
        </p:nvSpPr>
        <p:spPr bwMode="auto">
          <a:xfrm rot="20751861">
            <a:off x="5041899" y="1666262"/>
            <a:ext cx="44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000" smtClean="0">
                <a:latin typeface="Arial" charset="0"/>
              </a:rPr>
              <a:t>High</a:t>
            </a:r>
          </a:p>
          <a:p>
            <a:pPr eaLnBrk="1" hangingPunct="1">
              <a:defRPr/>
            </a:pPr>
            <a:r>
              <a:rPr lang="en-US" altLang="zh-TW" sz="1000" smtClean="0">
                <a:latin typeface="Arial" charset="0"/>
              </a:rPr>
              <a:t>End</a:t>
            </a:r>
          </a:p>
        </p:txBody>
      </p:sp>
      <p:sp>
        <p:nvSpPr>
          <p:cNvPr id="35" name="Text Box 68"/>
          <p:cNvSpPr txBox="1">
            <a:spLocks noChangeArrowheads="1"/>
          </p:cNvSpPr>
          <p:nvPr/>
        </p:nvSpPr>
        <p:spPr bwMode="auto">
          <a:xfrm rot="20901183">
            <a:off x="3167062" y="4101487"/>
            <a:ext cx="1231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900" smtClean="0">
                <a:latin typeface="Arial" charset="0"/>
              </a:rPr>
              <a:t>Display performance</a:t>
            </a:r>
          </a:p>
        </p:txBody>
      </p:sp>
      <p:sp>
        <p:nvSpPr>
          <p:cNvPr id="36" name="Text Box 69"/>
          <p:cNvSpPr txBox="1">
            <a:spLocks noChangeArrowheads="1"/>
          </p:cNvSpPr>
          <p:nvPr/>
        </p:nvSpPr>
        <p:spPr bwMode="auto">
          <a:xfrm rot="20901183">
            <a:off x="3328913" y="3200356"/>
            <a:ext cx="1231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900" dirty="0" smtClean="0">
                <a:latin typeface="Arial" charset="0"/>
              </a:rPr>
              <a:t>Display performance</a:t>
            </a:r>
          </a:p>
        </p:txBody>
      </p:sp>
      <p:sp>
        <p:nvSpPr>
          <p:cNvPr id="37" name="Text Box 70"/>
          <p:cNvSpPr txBox="1">
            <a:spLocks noChangeArrowheads="1"/>
          </p:cNvSpPr>
          <p:nvPr/>
        </p:nvSpPr>
        <p:spPr bwMode="auto">
          <a:xfrm rot="20901183">
            <a:off x="3235324" y="1966299"/>
            <a:ext cx="1695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900" smtClean="0">
                <a:latin typeface="Arial" charset="0"/>
              </a:rPr>
              <a:t>Channel/storage performance</a:t>
            </a:r>
          </a:p>
        </p:txBody>
      </p:sp>
    </p:spTree>
    <p:extLst>
      <p:ext uri="{BB962C8B-B14F-4D97-AF65-F5344CB8AC3E}">
        <p14:creationId xmlns:p14="http://schemas.microsoft.com/office/powerpoint/2010/main" val="249117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80493" y="39879"/>
            <a:ext cx="63468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Product Profile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89681" y="1830578"/>
            <a:ext cx="3240088" cy="40322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29769" y="1830578"/>
            <a:ext cx="3240087" cy="40322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89681" y="1109853"/>
            <a:ext cx="6481763" cy="720725"/>
          </a:xfrm>
          <a:prstGeom prst="rect">
            <a:avLst/>
          </a:prstGeom>
          <a:solidFill>
            <a:srgbClr val="FFC000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789681" y="3199003"/>
            <a:ext cx="64817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789681" y="4494403"/>
            <a:ext cx="64817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94281" y="2262378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Enterprise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94281" y="3630803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Small office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81844" y="1830578"/>
            <a:ext cx="16417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NVR server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174231" y="1830578"/>
            <a:ext cx="30764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NVR with local display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229544" y="1182878"/>
            <a:ext cx="3452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800" smtClean="0">
                <a:solidFill>
                  <a:srgbClr val="0000FF"/>
                </a:solidFill>
                <a:latin typeface="Verdana" pitchFamily="34" charset="0"/>
              </a:rPr>
              <a:t>CMS Software-Pi-Vu central </a:t>
            </a:r>
          </a:p>
          <a:p>
            <a:pPr eaLnBrk="1" hangingPunct="1">
              <a:defRPr/>
            </a:pPr>
            <a:r>
              <a:rPr lang="en-US" altLang="zh-TW" sz="1800" smtClean="0">
                <a:solidFill>
                  <a:srgbClr val="C00000"/>
                </a:solidFill>
                <a:latin typeface="Verdana" pitchFamily="34" charset="0"/>
              </a:rPr>
              <a:t>Video Decoder SVD-832</a:t>
            </a:r>
            <a:endParaRPr lang="en-US" altLang="zh-TW" sz="140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245669" y="2117915"/>
            <a:ext cx="12319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600" dirty="0" smtClean="0">
                <a:solidFill>
                  <a:srgbClr val="0000FF"/>
                </a:solidFill>
                <a:latin typeface="Verdana" charset="0"/>
              </a:rPr>
              <a:t>SVR-632</a:t>
            </a:r>
          </a:p>
          <a:p>
            <a:pPr eaLnBrk="1" hangingPunct="1">
              <a:defRPr/>
            </a:pPr>
            <a:r>
              <a:rPr lang="en-US" altLang="zh-TW" sz="1600" dirty="0" smtClean="0">
                <a:solidFill>
                  <a:srgbClr val="0000FF"/>
                </a:solidFill>
                <a:latin typeface="Verdana" charset="0"/>
              </a:rPr>
              <a:t>SVR-632U</a:t>
            </a:r>
          </a:p>
          <a:p>
            <a:pPr eaLnBrk="1" hangingPunct="1">
              <a:defRPr/>
            </a:pPr>
            <a:r>
              <a:rPr lang="en-US" altLang="zh-TW" sz="1600" dirty="0" smtClean="0">
                <a:solidFill>
                  <a:srgbClr val="C00000"/>
                </a:solidFill>
                <a:latin typeface="Verdana" charset="0"/>
              </a:rPr>
              <a:t>SVR-632S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383675" y="3341878"/>
            <a:ext cx="12509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600" dirty="0" smtClean="0">
                <a:solidFill>
                  <a:srgbClr val="0000FF"/>
                </a:solidFill>
                <a:latin typeface="Verdana" charset="0"/>
              </a:rPr>
              <a:t>SVR-504</a:t>
            </a:r>
          </a:p>
          <a:p>
            <a:pPr eaLnBrk="1" hangingPunct="1">
              <a:defRPr/>
            </a:pPr>
            <a:r>
              <a:rPr lang="en-US" altLang="zh-TW" sz="1600" dirty="0" smtClean="0">
                <a:solidFill>
                  <a:srgbClr val="0000FF"/>
                </a:solidFill>
                <a:latin typeface="Verdana" charset="0"/>
              </a:rPr>
              <a:t>SVR-508</a:t>
            </a:r>
          </a:p>
          <a:p>
            <a:pPr eaLnBrk="1" hangingPunct="1">
              <a:defRPr/>
            </a:pPr>
            <a:r>
              <a:rPr lang="en-US" altLang="zh-TW" sz="1600" dirty="0" smtClean="0">
                <a:solidFill>
                  <a:srgbClr val="0000FF"/>
                </a:solidFill>
                <a:latin typeface="Verdana" charset="0"/>
              </a:rPr>
              <a:t>SVR-516</a:t>
            </a:r>
          </a:p>
          <a:p>
            <a:pPr eaLnBrk="1" hangingPunct="1">
              <a:defRPr/>
            </a:pPr>
            <a:r>
              <a:rPr lang="en-US" altLang="zh-TW" sz="1600" dirty="0" smtClean="0">
                <a:solidFill>
                  <a:srgbClr val="0000FF"/>
                </a:solidFill>
                <a:latin typeface="Verdana" charset="0"/>
              </a:rPr>
              <a:t>SVR-516+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318694" y="4710303"/>
            <a:ext cx="1082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600" dirty="0" smtClean="0">
                <a:solidFill>
                  <a:srgbClr val="0000FF"/>
                </a:solidFill>
                <a:latin typeface="Verdana" charset="0"/>
              </a:rPr>
              <a:t>SVR-204</a:t>
            </a:r>
          </a:p>
        </p:txBody>
      </p:sp>
      <p:pic>
        <p:nvPicPr>
          <p:cNvPr id="17" name="Picture 20" descr="SVR-600-fro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94" y="2190940"/>
            <a:ext cx="865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SVR-632 1U front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356" y="2117915"/>
            <a:ext cx="9382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SVR-516 side_smal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25" y="3341878"/>
            <a:ext cx="1320532" cy="8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9" descr="NAS-7850_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81" y="2479865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985282" y="4839016"/>
            <a:ext cx="723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Entry</a:t>
            </a:r>
          </a:p>
          <a:p>
            <a:pPr eaLnBrk="1" hangingPunct="1">
              <a:defRPr/>
            </a:pPr>
            <a:r>
              <a:rPr lang="en-US" altLang="zh-TW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level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52" y="4710303"/>
            <a:ext cx="1030360" cy="1159478"/>
          </a:xfrm>
          <a:prstGeom prst="rect">
            <a:avLst/>
          </a:prstGeom>
        </p:spPr>
      </p:pic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251779" y="3307746"/>
            <a:ext cx="1250950" cy="1077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600" dirty="0" smtClean="0">
                <a:solidFill>
                  <a:srgbClr val="C00000"/>
                </a:solidFill>
                <a:latin typeface="Verdana" charset="0"/>
              </a:rPr>
              <a:t>SVR-808</a:t>
            </a:r>
          </a:p>
          <a:p>
            <a:pPr eaLnBrk="1" hangingPunct="1">
              <a:defRPr/>
            </a:pPr>
            <a:r>
              <a:rPr lang="en-US" altLang="zh-TW" sz="1600" dirty="0" smtClean="0">
                <a:solidFill>
                  <a:srgbClr val="C00000"/>
                </a:solidFill>
                <a:latin typeface="Verdana" charset="0"/>
              </a:rPr>
              <a:t>SVR-816</a:t>
            </a:r>
          </a:p>
          <a:p>
            <a:pPr eaLnBrk="1" hangingPunct="1">
              <a:defRPr/>
            </a:pPr>
            <a:r>
              <a:rPr lang="en-US" altLang="zh-TW" sz="1600" dirty="0" smtClean="0">
                <a:solidFill>
                  <a:srgbClr val="C00000"/>
                </a:solidFill>
                <a:latin typeface="Verdana" charset="0"/>
              </a:rPr>
              <a:t>SVR-816+</a:t>
            </a:r>
          </a:p>
          <a:p>
            <a:pPr eaLnBrk="1" hangingPunct="1">
              <a:defRPr/>
            </a:pPr>
            <a:r>
              <a:rPr lang="en-US" altLang="zh-TW" sz="1600" dirty="0" smtClean="0">
                <a:solidFill>
                  <a:srgbClr val="C00000"/>
                </a:solidFill>
                <a:latin typeface="Verdana" charset="0"/>
              </a:rPr>
              <a:t>SVR-816U</a:t>
            </a:r>
          </a:p>
        </p:txBody>
      </p:sp>
    </p:spTree>
    <p:extLst>
      <p:ext uri="{BB962C8B-B14F-4D97-AF65-F5344CB8AC3E}">
        <p14:creationId xmlns:p14="http://schemas.microsoft.com/office/powerpoint/2010/main" val="111007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b="1" dirty="0"/>
              <a:t>2013.Q2/Q3</a:t>
            </a:r>
            <a:endParaRPr lang="zh-TW" altLang="en-US" b="1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55576" y="1741488"/>
            <a:ext cx="2551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>
                <a:latin typeface="Verdana" pitchFamily="34" charset="0"/>
              </a:rPr>
              <a:t>Existing</a:t>
            </a:r>
            <a:r>
              <a:rPr lang="zh-TW" altLang="en-US" dirty="0">
                <a:latin typeface="Verdana" pitchFamily="34" charset="0"/>
              </a:rPr>
              <a:t> </a:t>
            </a:r>
            <a:r>
              <a:rPr lang="en-US" altLang="zh-TW" dirty="0">
                <a:latin typeface="Verdana" pitchFamily="34" charset="0"/>
              </a:rPr>
              <a:t>product</a:t>
            </a:r>
            <a:r>
              <a:rPr lang="zh-TW" altLang="en-US" dirty="0">
                <a:latin typeface="Verdana" pitchFamily="34" charset="0"/>
              </a:rPr>
              <a:t> </a:t>
            </a:r>
            <a:r>
              <a:rPr lang="en-US" altLang="zh-TW" dirty="0">
                <a:latin typeface="Verdana" pitchFamily="34" charset="0"/>
              </a:rPr>
              <a:t>line</a:t>
            </a:r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608340"/>
              </p:ext>
            </p:extLst>
          </p:nvPr>
        </p:nvGraphicFramePr>
        <p:xfrm>
          <a:off x="683568" y="2636912"/>
          <a:ext cx="8135938" cy="1955918"/>
        </p:xfrm>
        <a:graphic>
          <a:graphicData uri="http://schemas.openxmlformats.org/drawingml/2006/table">
            <a:tbl>
              <a:tblPr/>
              <a:tblGrid>
                <a:gridCol w="2711450"/>
                <a:gridCol w="2713038"/>
                <a:gridCol w="2711450"/>
              </a:tblGrid>
              <a:tr h="371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Product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Changes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2013.Q2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SVR-500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Pi-Vu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Central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Basic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Multi-stream support with dynamic display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Camera Setup Wizard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Camera AutoSetup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639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2013.Q3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SVR-632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SVR-632U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Upgraded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CPU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&amp;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memory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64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4089718" y="2506835"/>
            <a:ext cx="1446212" cy="6762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06855" y="14904"/>
            <a:ext cx="63468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2013.Q3</a:t>
            </a:r>
            <a:b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SVR-800 series</a:t>
            </a:r>
          </a:p>
        </p:txBody>
      </p:sp>
      <p:pic>
        <p:nvPicPr>
          <p:cNvPr id="4" name="Picture 39" descr="qu50054875bo_Switch_8_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43" y="238936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IA00010027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93" y="1386060"/>
            <a:ext cx="6604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NCCH1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80" y="1857547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93731-300x2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80" y="2506835"/>
            <a:ext cx="6842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13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80" y="3083097"/>
            <a:ext cx="7683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2460943" y="1621010"/>
            <a:ext cx="366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2827655" y="1621010"/>
            <a:ext cx="0" cy="1720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>
            <a:off x="2445068" y="3341860"/>
            <a:ext cx="3825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2413318" y="2792585"/>
            <a:ext cx="414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2445068" y="2146472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2827655" y="2792585"/>
            <a:ext cx="458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V="1">
            <a:off x="5535930" y="2703685"/>
            <a:ext cx="642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4375468" y="2629072"/>
            <a:ext cx="8747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1100" b="1" smtClean="0">
                <a:solidFill>
                  <a:schemeClr val="bg1"/>
                </a:solidFill>
                <a:latin typeface="Verdana" charset="0"/>
              </a:rPr>
              <a:t>SVR-800</a:t>
            </a:r>
          </a:p>
          <a:p>
            <a:pPr algn="ctr" eaLnBrk="1" hangingPunct="1">
              <a:defRPr/>
            </a:pPr>
            <a:r>
              <a:rPr lang="en-US" altLang="zh-TW" sz="1100" b="1" smtClean="0">
                <a:solidFill>
                  <a:schemeClr val="bg1"/>
                </a:solidFill>
                <a:latin typeface="Verdana" charset="0"/>
              </a:rPr>
              <a:t>NVR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6191568" y="1470197"/>
            <a:ext cx="7175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100" smtClean="0">
                <a:latin typeface="Verdana" charset="0"/>
              </a:rPr>
              <a:t>Full HD</a:t>
            </a:r>
          </a:p>
          <a:p>
            <a:pPr eaLnBrk="1" hangingPunct="1">
              <a:defRPr/>
            </a:pPr>
            <a:r>
              <a:rPr lang="en-US" altLang="zh-TW" sz="1100" smtClean="0">
                <a:latin typeface="Verdana" charset="0"/>
              </a:rPr>
              <a:t>Monitor</a:t>
            </a: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3375343" y="2343322"/>
            <a:ext cx="4937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1200" smtClean="0">
                <a:latin typeface="Verdana" charset="0"/>
              </a:rPr>
              <a:t>Hub</a:t>
            </a:r>
          </a:p>
        </p:txBody>
      </p:sp>
      <p:pic>
        <p:nvPicPr>
          <p:cNvPr id="19" name="Picture 54" descr="logitech_mx_400_performance_laser_mou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80" y="3417265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7" descr="SJT02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99" y="3387897"/>
            <a:ext cx="49053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1" descr="2097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55" y="3306935"/>
            <a:ext cx="5603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直線接點 21"/>
          <p:cNvCxnSpPr/>
          <p:nvPr/>
        </p:nvCxnSpPr>
        <p:spPr>
          <a:xfrm flipH="1">
            <a:off x="4208780" y="3183110"/>
            <a:ext cx="169863" cy="247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4810443" y="3183110"/>
            <a:ext cx="0" cy="247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170805" y="3183110"/>
            <a:ext cx="242888" cy="331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972243" y="2749722"/>
            <a:ext cx="117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26" name="矩形 8"/>
          <p:cNvSpPr>
            <a:spLocks noChangeArrowheads="1"/>
          </p:cNvSpPr>
          <p:nvPr/>
        </p:nvSpPr>
        <p:spPr bwMode="auto">
          <a:xfrm>
            <a:off x="2492692" y="3893278"/>
            <a:ext cx="30432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2" eaLnBrk="0" hangingPunct="0">
              <a:lnSpc>
                <a:spcPts val="15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000" dirty="0">
                <a:latin typeface="Verdana" pitchFamily="34" charset="0"/>
              </a:rPr>
              <a:t>Multi-stream with dynamic display</a:t>
            </a:r>
          </a:p>
          <a:p>
            <a:pPr marL="0" lvl="2" eaLnBrk="0" hangingPunct="0">
              <a:lnSpc>
                <a:spcPts val="15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000" dirty="0">
                <a:latin typeface="Verdana" pitchFamily="34" charset="0"/>
              </a:rPr>
              <a:t>DSP platform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000" dirty="0">
                <a:latin typeface="Verdana" pitchFamily="34" charset="0"/>
              </a:rPr>
              <a:t>USB2.0 for external device</a:t>
            </a:r>
          </a:p>
          <a:p>
            <a:pPr marL="742950" lvl="1" indent="-285750" eaLnBrk="0" hangingPunct="0">
              <a:lnSpc>
                <a:spcPts val="1500"/>
              </a:lnSpc>
              <a:spcBef>
                <a:spcPct val="20000"/>
              </a:spcBef>
              <a:buFontTx/>
              <a:buChar char="–"/>
            </a:pPr>
            <a:r>
              <a:rPr lang="en-US" altLang="zh-TW" sz="1000" dirty="0">
                <a:latin typeface="Verdana" pitchFamily="34" charset="0"/>
              </a:rPr>
              <a:t>Mouse, keyboard, Joystick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000" dirty="0">
                <a:latin typeface="Verdana" pitchFamily="34" charset="0"/>
              </a:rPr>
              <a:t>Network: RJ 45 (Giga LAN)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000" dirty="0">
                <a:latin typeface="Verdana" pitchFamily="34" charset="0"/>
              </a:rPr>
              <a:t>IO: 8DI/4 DO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000" dirty="0">
                <a:latin typeface="Verdana" pitchFamily="34" charset="0"/>
              </a:rPr>
              <a:t>Video: VGA/HDMI 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000" dirty="0">
                <a:latin typeface="Verdana" pitchFamily="34" charset="0"/>
              </a:rPr>
              <a:t>Audio: MIC-in, line-in and line-out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000" dirty="0">
                <a:latin typeface="Verdana" pitchFamily="34" charset="0"/>
              </a:rPr>
              <a:t>2-4 bays (Hardware RAID</a:t>
            </a:r>
            <a:r>
              <a:rPr lang="en-US" altLang="zh-TW" sz="1000" dirty="0" smtClean="0">
                <a:latin typeface="Verdana" pitchFamily="34" charset="0"/>
              </a:rPr>
              <a:t>),4TB/bay</a:t>
            </a:r>
            <a:endParaRPr lang="en-US" altLang="zh-TW" sz="1000" dirty="0">
              <a:latin typeface="Verdana" pitchFamily="34" charset="0"/>
            </a:endParaRPr>
          </a:p>
          <a:p>
            <a:pPr eaLnBrk="0" hangingPunct="0">
              <a:lnSpc>
                <a:spcPts val="15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000" dirty="0">
                <a:latin typeface="Verdana" pitchFamily="34" charset="0"/>
              </a:rPr>
              <a:t>E-SATA: Max. 8TB</a:t>
            </a:r>
          </a:p>
        </p:txBody>
      </p:sp>
      <p:sp>
        <p:nvSpPr>
          <p:cNvPr id="27" name="矩形 10"/>
          <p:cNvSpPr>
            <a:spLocks noChangeArrowheads="1"/>
          </p:cNvSpPr>
          <p:nvPr/>
        </p:nvSpPr>
        <p:spPr bwMode="auto">
          <a:xfrm>
            <a:off x="4964430" y="3800409"/>
            <a:ext cx="4040187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1500"/>
              </a:lnSpc>
              <a:spcBef>
                <a:spcPct val="20000"/>
              </a:spcBef>
            </a:pPr>
            <a:r>
              <a:rPr lang="en-US" altLang="zh-TW" sz="1000" dirty="0">
                <a:solidFill>
                  <a:srgbClr val="000000"/>
                </a:solidFill>
                <a:latin typeface="Verdana" pitchFamily="34" charset="0"/>
              </a:rPr>
              <a:t>•Local Video Display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</a:pPr>
            <a:r>
              <a:rPr lang="en-US" altLang="zh-TW" sz="1000" dirty="0">
                <a:solidFill>
                  <a:srgbClr val="000000"/>
                </a:solidFill>
                <a:latin typeface="Verdana" pitchFamily="34" charset="0"/>
              </a:rPr>
              <a:t> -Compression MJPEG/MPEG-4 Part 2/H.264 baseline, 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</a:pPr>
            <a:r>
              <a:rPr lang="en-US" altLang="zh-TW" sz="1000" dirty="0">
                <a:solidFill>
                  <a:srgbClr val="000000"/>
                </a:solidFill>
                <a:latin typeface="Verdana" pitchFamily="34" charset="0"/>
              </a:rPr>
              <a:t>   main, high profile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</a:pPr>
            <a:r>
              <a:rPr lang="en-US" altLang="zh-TW" sz="1000" dirty="0">
                <a:solidFill>
                  <a:srgbClr val="000000"/>
                </a:solidFill>
                <a:latin typeface="Verdana" pitchFamily="34" charset="0"/>
              </a:rPr>
              <a:t> -Resolution 5Mp/3Mp/ Full HD/</a:t>
            </a:r>
            <a:r>
              <a:rPr lang="en-US" altLang="zh-TW" sz="1000" dirty="0" err="1">
                <a:solidFill>
                  <a:srgbClr val="000000"/>
                </a:solidFill>
                <a:latin typeface="Verdana" pitchFamily="34" charset="0"/>
              </a:rPr>
              <a:t>MegaPixel</a:t>
            </a:r>
            <a:r>
              <a:rPr lang="en-US" altLang="zh-TW" sz="1000" dirty="0">
                <a:solidFill>
                  <a:srgbClr val="000000"/>
                </a:solidFill>
                <a:latin typeface="Verdana" pitchFamily="34" charset="0"/>
              </a:rPr>
              <a:t>/FD1/CIF/QCIF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</a:pPr>
            <a:r>
              <a:rPr lang="en-US" altLang="zh-TW" sz="1000" dirty="0">
                <a:solidFill>
                  <a:srgbClr val="000000"/>
                </a:solidFill>
                <a:latin typeface="Verdana" pitchFamily="34" charset="0"/>
              </a:rPr>
              <a:t> -Max. decoder Frame Rate D1:480fps, 720p:360fps, 1080p:</a:t>
            </a:r>
            <a:r>
              <a:rPr lang="en-US" altLang="zh-TW" sz="1000" dirty="0" smtClean="0">
                <a:solidFill>
                  <a:srgbClr val="000000"/>
                </a:solidFill>
                <a:latin typeface="Verdana" pitchFamily="34" charset="0"/>
              </a:rPr>
              <a:t>150fps</a:t>
            </a:r>
            <a:endParaRPr lang="en-US" altLang="zh-TW" sz="1000" dirty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>
              <a:lnSpc>
                <a:spcPts val="1500"/>
              </a:lnSpc>
              <a:spcBef>
                <a:spcPct val="20000"/>
              </a:spcBef>
            </a:pPr>
            <a:r>
              <a:rPr lang="en-US" altLang="zh-TW" sz="1000" dirty="0">
                <a:solidFill>
                  <a:srgbClr val="000000"/>
                </a:solidFill>
                <a:latin typeface="Verdana" pitchFamily="34" charset="0"/>
              </a:rPr>
              <a:t> -Split window 1x1,2x2,3x3,4x4(SVR-816)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</a:pPr>
            <a:r>
              <a:rPr lang="en-US" altLang="zh-TW" sz="1000" dirty="0">
                <a:solidFill>
                  <a:srgbClr val="000000"/>
                </a:solidFill>
                <a:latin typeface="Verdana" pitchFamily="34" charset="0"/>
              </a:rPr>
              <a:t> -Max. resolution limitation: 5Mp x1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</a:pPr>
            <a:r>
              <a:rPr lang="en-US" altLang="zh-TW" sz="1000" dirty="0">
                <a:solidFill>
                  <a:srgbClr val="000000"/>
                </a:solidFill>
                <a:latin typeface="Verdana" pitchFamily="34" charset="0"/>
              </a:rPr>
              <a:t> -Dual </a:t>
            </a:r>
            <a:r>
              <a:rPr lang="en-US" altLang="zh-TW" sz="1000" dirty="0" smtClean="0">
                <a:solidFill>
                  <a:srgbClr val="000000"/>
                </a:solidFill>
                <a:latin typeface="Verdana" pitchFamily="34" charset="0"/>
              </a:rPr>
              <a:t>monitor (HDMI+VGA)</a:t>
            </a:r>
            <a:endParaRPr lang="en-US" altLang="zh-TW" sz="1000" dirty="0">
              <a:solidFill>
                <a:srgbClr val="000000"/>
              </a:solidFill>
              <a:latin typeface="Verdana" pitchFamily="34" charset="0"/>
            </a:endParaRPr>
          </a:p>
          <a:p>
            <a:pPr marL="0" lvl="2" eaLnBrk="0" hangingPunct="0">
              <a:lnSpc>
                <a:spcPts val="1600"/>
              </a:lnSpc>
              <a:spcBef>
                <a:spcPct val="20000"/>
              </a:spcBef>
            </a:pPr>
            <a:r>
              <a:rPr lang="en-US" altLang="zh-TW" sz="1000" dirty="0" smtClean="0">
                <a:solidFill>
                  <a:srgbClr val="000000"/>
                </a:solidFill>
                <a:latin typeface="Verdana" pitchFamily="34" charset="0"/>
              </a:rPr>
              <a:t>  -</a:t>
            </a:r>
            <a:r>
              <a:rPr lang="en-US" altLang="zh-TW" sz="1000" dirty="0">
                <a:solidFill>
                  <a:srgbClr val="000000"/>
                </a:solidFill>
                <a:latin typeface="Verdana" pitchFamily="34" charset="0"/>
              </a:rPr>
              <a:t>Live:20CH (Live 16CH+SEQ 4CH), Live 16CH+playback 4CH</a:t>
            </a:r>
            <a:endParaRPr lang="en-US" altLang="zh-TW" sz="1000" dirty="0">
              <a:latin typeface="Verdana" pitchFamily="34" charset="0"/>
            </a:endParaRPr>
          </a:p>
        </p:txBody>
      </p:sp>
      <p:sp>
        <p:nvSpPr>
          <p:cNvPr id="28" name="矩形 46"/>
          <p:cNvSpPr>
            <a:spLocks noChangeArrowheads="1"/>
          </p:cNvSpPr>
          <p:nvPr/>
        </p:nvSpPr>
        <p:spPr bwMode="auto">
          <a:xfrm>
            <a:off x="626586" y="3922885"/>
            <a:ext cx="2009775" cy="206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2" eaLnBrk="0" hangingPunct="0">
              <a:lnSpc>
                <a:spcPts val="15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000" dirty="0">
                <a:latin typeface="Verdana" pitchFamily="34" charset="0"/>
              </a:rPr>
              <a:t>Redesigned</a:t>
            </a:r>
            <a:r>
              <a:rPr lang="zh-TW" altLang="en-US" sz="1000" dirty="0">
                <a:latin typeface="Verdana" pitchFamily="34" charset="0"/>
              </a:rPr>
              <a:t> </a:t>
            </a:r>
            <a:r>
              <a:rPr lang="en-US" altLang="zh-TW" sz="1000" dirty="0">
                <a:latin typeface="Verdana" pitchFamily="34" charset="0"/>
              </a:rPr>
              <a:t>unified</a:t>
            </a:r>
            <a:r>
              <a:rPr lang="zh-TW" altLang="en-US" sz="1000" dirty="0">
                <a:latin typeface="Verdana" pitchFamily="34" charset="0"/>
              </a:rPr>
              <a:t> </a:t>
            </a:r>
            <a:r>
              <a:rPr lang="en-US" altLang="zh-TW" sz="1000" dirty="0">
                <a:latin typeface="Verdana" pitchFamily="34" charset="0"/>
              </a:rPr>
              <a:t>UI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000" dirty="0">
                <a:latin typeface="Verdana" pitchFamily="34" charset="0"/>
              </a:rPr>
              <a:t>Recording performance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</a:pPr>
            <a:r>
              <a:rPr lang="en-US" altLang="zh-TW" sz="1000" dirty="0">
                <a:latin typeface="Verdana" pitchFamily="34" charset="0"/>
              </a:rPr>
              <a:t> 1080p </a:t>
            </a:r>
            <a:r>
              <a:rPr lang="en-US" altLang="zh-TW" sz="1000" dirty="0" smtClean="0">
                <a:latin typeface="Verdana" pitchFamily="34" charset="0"/>
              </a:rPr>
              <a:t>x 16</a:t>
            </a:r>
            <a:r>
              <a:rPr lang="en-US" altLang="zh-TW" sz="1000" dirty="0">
                <a:latin typeface="Verdana" pitchFamily="34" charset="0"/>
              </a:rPr>
              <a:t> </a:t>
            </a:r>
            <a:r>
              <a:rPr lang="en-US" altLang="zh-TW" sz="1000" dirty="0" smtClean="0">
                <a:latin typeface="Verdana" pitchFamily="34" charset="0"/>
              </a:rPr>
              <a:t>or </a:t>
            </a:r>
            <a:r>
              <a:rPr lang="en-US" altLang="zh-TW" sz="1000" dirty="0" smtClean="0">
                <a:latin typeface="Verdana" pitchFamily="34" charset="0"/>
              </a:rPr>
              <a:t>96Mbps</a:t>
            </a:r>
            <a:endParaRPr lang="en-US" altLang="zh-TW" sz="1000" dirty="0">
              <a:latin typeface="Verdana" pitchFamily="34" charset="0"/>
            </a:endParaRPr>
          </a:p>
          <a:p>
            <a:pPr eaLnBrk="0" hangingPunct="0">
              <a:lnSpc>
                <a:spcPts val="15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000" dirty="0">
                <a:latin typeface="Verdana" pitchFamily="34" charset="0"/>
              </a:rPr>
              <a:t>Configuration: web, local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000" dirty="0">
                <a:latin typeface="Verdana" pitchFamily="34" charset="0"/>
              </a:rPr>
              <a:t>Live/playback: web, local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000" dirty="0">
                <a:latin typeface="Verdana" pitchFamily="34" charset="0"/>
              </a:rPr>
              <a:t>Camera Auto setup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000" dirty="0">
                <a:latin typeface="Verdana" pitchFamily="34" charset="0"/>
              </a:rPr>
              <a:t>Client software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</a:pPr>
            <a:r>
              <a:rPr lang="en-US" altLang="zh-TW" sz="1000" dirty="0">
                <a:latin typeface="Verdana" pitchFamily="34" charset="0"/>
              </a:rPr>
              <a:t>  -</a:t>
            </a:r>
            <a:r>
              <a:rPr lang="en-US" altLang="zh-TW" sz="1000" dirty="0" err="1">
                <a:latin typeface="Verdana" pitchFamily="34" charset="0"/>
              </a:rPr>
              <a:t>ipad</a:t>
            </a:r>
            <a:r>
              <a:rPr lang="en-US" altLang="zh-TW" sz="1000" dirty="0">
                <a:latin typeface="Verdana" pitchFamily="34" charset="0"/>
              </a:rPr>
              <a:t>/</a:t>
            </a:r>
            <a:r>
              <a:rPr lang="en-US" altLang="zh-TW" sz="1000" dirty="0" err="1">
                <a:latin typeface="Verdana" pitchFamily="34" charset="0"/>
              </a:rPr>
              <a:t>iphone</a:t>
            </a:r>
            <a:r>
              <a:rPr lang="en-US" altLang="zh-TW" sz="1000" dirty="0">
                <a:latin typeface="Verdana" pitchFamily="34" charset="0"/>
              </a:rPr>
              <a:t>/android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</a:pPr>
            <a:r>
              <a:rPr lang="en-US" altLang="zh-TW" sz="1000" dirty="0">
                <a:latin typeface="Verdana" pitchFamily="34" charset="0"/>
              </a:rPr>
              <a:t>  -256CH CMS software</a:t>
            </a:r>
          </a:p>
        </p:txBody>
      </p:sp>
      <p:pic>
        <p:nvPicPr>
          <p:cNvPr id="29" name="Picture 5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0605" y="2016297"/>
            <a:ext cx="11334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" name="Picture 5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8555" y="2089322"/>
            <a:ext cx="9572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" name="Picture 5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89968" y="2844972"/>
            <a:ext cx="11334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" name="Picture 5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97918" y="2917997"/>
            <a:ext cx="9572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28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055444"/>
              </p:ext>
            </p:extLst>
          </p:nvPr>
        </p:nvGraphicFramePr>
        <p:xfrm>
          <a:off x="1187624" y="1700808"/>
          <a:ext cx="7128792" cy="28814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4136"/>
                <a:gridCol w="1224136"/>
                <a:gridCol w="1116124"/>
                <a:gridCol w="1188132"/>
                <a:gridCol w="1188132"/>
                <a:gridCol w="118813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Model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Channel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HDD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RAID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Housing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DI</a:t>
                      </a:r>
                      <a:r>
                        <a:rPr lang="en-US" altLang="zh-TW" dirty="0" smtClean="0"/>
                        <a:t>/DO</a:t>
                      </a:r>
                      <a:endParaRPr lang="zh-TW" altLang="en-US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SVR-808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8CH</a:t>
                      </a:r>
                    </a:p>
                    <a:p>
                      <a:r>
                        <a:rPr lang="en-US" altLang="zh-TW" sz="1200" dirty="0" smtClean="0"/>
                        <a:t>5Mpx1+2Mpx7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Desktop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SVR-816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16CH</a:t>
                      </a:r>
                    </a:p>
                    <a:p>
                      <a:r>
                        <a:rPr lang="en-US" altLang="zh-TW" sz="1200" dirty="0" smtClean="0"/>
                        <a:t>5Mpx1+2Mpx15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Desktop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X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SVR-816 plus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16CH</a:t>
                      </a:r>
                    </a:p>
                    <a:p>
                      <a:r>
                        <a:rPr lang="en-US" altLang="zh-TW" sz="1200" dirty="0" smtClean="0"/>
                        <a:t>5Mpx1+2Mpx15</a:t>
                      </a:r>
                      <a:endParaRPr lang="zh-TW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HW</a:t>
                      </a:r>
                      <a:r>
                        <a:rPr lang="en-US" altLang="zh-TW" baseline="0" dirty="0" smtClean="0"/>
                        <a:t> </a:t>
                      </a:r>
                      <a:r>
                        <a:rPr lang="en-US" altLang="zh-TW" dirty="0" smtClean="0"/>
                        <a:t>0/1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Desktop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X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SVR-816U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16CH</a:t>
                      </a:r>
                    </a:p>
                    <a:p>
                      <a:r>
                        <a:rPr lang="en-US" altLang="zh-TW" sz="1200" dirty="0" smtClean="0"/>
                        <a:t>5Mpx1+2Mpx15</a:t>
                      </a:r>
                      <a:endParaRPr lang="zh-TW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+</a:t>
                      </a:r>
                      <a:r>
                        <a:rPr lang="zh-TW" altLang="en-US" dirty="0" smtClean="0"/>
                        <a:t> 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e</a:t>
                      </a:r>
                      <a:r>
                        <a:rPr lang="en-US" altLang="zh-TW" dirty="0" smtClean="0"/>
                        <a:t>-SATA</a:t>
                      </a:r>
                      <a:r>
                        <a:rPr lang="en-US" altLang="zh-TW" dirty="0" smtClean="0"/>
                        <a:t>x1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HW 0/1/5/10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1U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O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06855" y="14904"/>
            <a:ext cx="63468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2013.Q3</a:t>
            </a:r>
            <a:b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SVR-800 series</a:t>
            </a:r>
          </a:p>
        </p:txBody>
      </p:sp>
    </p:spTree>
    <p:extLst>
      <p:ext uri="{BB962C8B-B14F-4D97-AF65-F5344CB8AC3E}">
        <p14:creationId xmlns:p14="http://schemas.microsoft.com/office/powerpoint/2010/main" val="332513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89932"/>
              </p:ext>
            </p:extLst>
          </p:nvPr>
        </p:nvGraphicFramePr>
        <p:xfrm>
          <a:off x="2123728" y="1700808"/>
          <a:ext cx="6120680" cy="26986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60340"/>
                <a:gridCol w="306034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Models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</a:t>
                      </a:r>
                      <a:r>
                        <a:rPr lang="en-US" altLang="zh-TW" dirty="0" smtClean="0"/>
                        <a:t>ocal display performance</a:t>
                      </a:r>
                      <a:endParaRPr lang="zh-TW" altLang="en-US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altLang="zh-TW" dirty="0" smtClean="0"/>
                        <a:t>SVR-808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240fps@720p30</a:t>
                      </a:r>
                    </a:p>
                    <a:p>
                      <a:pPr algn="ctr"/>
                      <a:r>
                        <a:rPr lang="en-US" altLang="zh-TW" sz="1200" dirty="0" smtClean="0"/>
                        <a:t>120fps@1080p30</a:t>
                      </a:r>
                    </a:p>
                    <a:p>
                      <a:pPr algn="ctr"/>
                      <a:r>
                        <a:rPr lang="en-US" altLang="zh-TW" sz="1200" dirty="0" smtClean="0"/>
                        <a:t>80fps@3MP</a:t>
                      </a:r>
                    </a:p>
                    <a:p>
                      <a:pPr algn="ctr"/>
                      <a:r>
                        <a:rPr lang="en-US" altLang="zh-TW" sz="1200" dirty="0" smtClean="0"/>
                        <a:t>50fps@5MP</a:t>
                      </a:r>
                    </a:p>
                    <a:p>
                      <a:pPr algn="ctr"/>
                      <a:r>
                        <a:rPr lang="en-US" altLang="zh-TW" sz="1200" dirty="0" smtClean="0"/>
                        <a:t>Support 1080p60</a:t>
                      </a:r>
                      <a:endParaRPr lang="zh-TW" altLang="en-US" sz="1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altLang="zh-TW" dirty="0" smtClean="0"/>
                        <a:t>SVR-</a:t>
                      </a:r>
                      <a:r>
                        <a:rPr lang="en-US" altLang="zh-TW" dirty="0" smtClean="0"/>
                        <a:t>816</a:t>
                      </a:r>
                      <a:r>
                        <a:rPr lang="en-US" altLang="zh-TW" dirty="0" smtClean="0"/>
                        <a:t> series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480fps@D1 30</a:t>
                      </a:r>
                    </a:p>
                    <a:p>
                      <a:pPr algn="ctr"/>
                      <a:r>
                        <a:rPr lang="en-US" altLang="zh-TW" sz="1200" dirty="0" smtClean="0"/>
                        <a:t>360fps@720p30</a:t>
                      </a:r>
                    </a:p>
                    <a:p>
                      <a:pPr algn="ctr"/>
                      <a:r>
                        <a:rPr lang="en-US" altLang="zh-TW" sz="1200" dirty="0" smtClean="0"/>
                        <a:t>150fps@1080p30</a:t>
                      </a:r>
                    </a:p>
                    <a:p>
                      <a:pPr algn="ctr"/>
                      <a:r>
                        <a:rPr lang="en-US" altLang="zh-TW" sz="1200" dirty="0" smtClean="0"/>
                        <a:t>50fps@5MP</a:t>
                      </a:r>
                    </a:p>
                    <a:p>
                      <a:pPr algn="ctr"/>
                      <a:r>
                        <a:rPr lang="en-US" altLang="zh-TW" sz="1200" dirty="0" smtClean="0"/>
                        <a:t>Support 1080p60</a:t>
                      </a:r>
                    </a:p>
                    <a:p>
                      <a:pPr algn="ctr"/>
                      <a:endParaRPr lang="zh-TW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39752" y="0"/>
            <a:ext cx="551392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SVR-800 Series</a:t>
            </a:r>
          </a:p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Performance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58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6744494" y="2876550"/>
            <a:ext cx="1344613" cy="5492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3" name="Picture 31" descr="SVR-800 side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32" y="4156075"/>
            <a:ext cx="1028700" cy="6842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1" descr="HP Pro 3000 小型電腦 - 商用桌上型電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32" y="2611438"/>
            <a:ext cx="10064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8658" y="318"/>
            <a:ext cx="63468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2013.Q4</a:t>
            </a:r>
            <a:br>
              <a:rPr lang="en-US" altLang="zh-TW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SVD-832</a:t>
            </a:r>
            <a:r>
              <a:rPr lang="en-US" altLang="zh-TW" sz="4000" dirty="0" smtClean="0"/>
              <a:t> </a:t>
            </a:r>
          </a:p>
        </p:txBody>
      </p:sp>
      <p:pic>
        <p:nvPicPr>
          <p:cNvPr id="6" name="Picture 10" descr="AXISCA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32" y="4203700"/>
            <a:ext cx="4286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AXISCA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69" y="4178300"/>
            <a:ext cx="479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6395244" y="3416300"/>
            <a:ext cx="517525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6936582" y="3475038"/>
            <a:ext cx="147637" cy="72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 flipV="1">
            <a:off x="7474744" y="3436938"/>
            <a:ext cx="6477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pic>
        <p:nvPicPr>
          <p:cNvPr id="11" name="Picture 20" descr="VideoWall_Conso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32" y="1962150"/>
            <a:ext cx="935037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24"/>
          <p:cNvSpPr>
            <a:spLocks noChangeShapeType="1"/>
          </p:cNvSpPr>
          <p:nvPr/>
        </p:nvSpPr>
        <p:spPr bwMode="auto">
          <a:xfrm>
            <a:off x="5707857" y="26828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3" name="Line 26"/>
          <p:cNvSpPr>
            <a:spLocks noChangeShapeType="1"/>
          </p:cNvSpPr>
          <p:nvPr/>
        </p:nvSpPr>
        <p:spPr bwMode="auto">
          <a:xfrm>
            <a:off x="6226969" y="3170238"/>
            <a:ext cx="4699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6139657" y="3176588"/>
            <a:ext cx="6445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dirty="0" smtClean="0">
                <a:solidFill>
                  <a:srgbClr val="C00000"/>
                </a:solidFill>
                <a:latin typeface="Arial" charset="0"/>
              </a:rPr>
              <a:t>control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7798594" y="3608388"/>
            <a:ext cx="10858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latin typeface="Arial" charset="0"/>
              </a:rPr>
              <a:t>Video stream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5150644" y="3294063"/>
            <a:ext cx="11509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latin typeface="Arial" charset="0"/>
              </a:rPr>
              <a:t>CMS software</a:t>
            </a: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6003132" y="4497388"/>
            <a:ext cx="13017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latin typeface="Arial" charset="0"/>
              </a:rPr>
              <a:t>Network camera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7817644" y="4840288"/>
            <a:ext cx="5080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latin typeface="Arial" charset="0"/>
              </a:rPr>
              <a:t>NVR</a:t>
            </a:r>
          </a:p>
        </p:txBody>
      </p:sp>
      <p:sp>
        <p:nvSpPr>
          <p:cNvPr id="19" name="矩形 31"/>
          <p:cNvSpPr>
            <a:spLocks noChangeArrowheads="1"/>
          </p:cNvSpPr>
          <p:nvPr/>
        </p:nvSpPr>
        <p:spPr bwMode="auto">
          <a:xfrm>
            <a:off x="1025525" y="1412875"/>
            <a:ext cx="43942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2"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latin typeface="Verdana" pitchFamily="34" charset="0"/>
              </a:rPr>
              <a:t>DSP platform</a:t>
            </a:r>
          </a:p>
          <a:p>
            <a:pPr marL="0" lvl="2"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latin typeface="Verdana" pitchFamily="34" charset="0"/>
              </a:rPr>
              <a:t>Redesigned</a:t>
            </a:r>
            <a:r>
              <a:rPr lang="zh-TW" altLang="en-US" sz="1200" dirty="0">
                <a:latin typeface="Verdana" pitchFamily="34" charset="0"/>
              </a:rPr>
              <a:t> </a:t>
            </a:r>
            <a:r>
              <a:rPr lang="en-US" altLang="zh-TW" sz="1200" dirty="0">
                <a:latin typeface="Verdana" pitchFamily="34" charset="0"/>
              </a:rPr>
              <a:t>unified</a:t>
            </a:r>
            <a:r>
              <a:rPr lang="zh-TW" altLang="en-US" sz="1200" dirty="0">
                <a:latin typeface="Verdana" pitchFamily="34" charset="0"/>
              </a:rPr>
              <a:t> </a:t>
            </a:r>
            <a:r>
              <a:rPr lang="en-US" altLang="zh-TW" sz="1200" dirty="0">
                <a:latin typeface="Verdana" pitchFamily="34" charset="0"/>
              </a:rPr>
              <a:t>UI</a:t>
            </a:r>
          </a:p>
          <a:p>
            <a:pPr marL="0" lvl="2"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latin typeface="Verdana" pitchFamily="34" charset="0"/>
              </a:rPr>
              <a:t>32CH (management), </a:t>
            </a:r>
            <a:r>
              <a:rPr lang="en-US" altLang="zh-TW" sz="1200" dirty="0">
                <a:solidFill>
                  <a:srgbClr val="000000"/>
                </a:solidFill>
                <a:latin typeface="Verdana" pitchFamily="34" charset="0"/>
              </a:rPr>
              <a:t>Live:16CH, </a:t>
            </a:r>
            <a:r>
              <a:rPr lang="en-US" altLang="zh-TW" sz="1200" dirty="0" smtClean="0">
                <a:solidFill>
                  <a:srgbClr val="000000"/>
                </a:solidFill>
                <a:latin typeface="Verdana" pitchFamily="34" charset="0"/>
              </a:rPr>
              <a:t>playback:4CH </a:t>
            </a:r>
            <a:endParaRPr lang="en-US" altLang="zh-TW" sz="1200" dirty="0">
              <a:solidFill>
                <a:srgbClr val="000000"/>
              </a:solidFill>
              <a:latin typeface="Verdana" pitchFamily="34" charset="0"/>
            </a:endParaRPr>
          </a:p>
          <a:p>
            <a:pPr marL="0" lvl="2"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latin typeface="Verdana" pitchFamily="34" charset="0"/>
              </a:rPr>
              <a:t>Support network camera and SEEnergy NVR</a:t>
            </a:r>
          </a:p>
          <a:p>
            <a:pPr marL="0" lvl="2"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latin typeface="Verdana" pitchFamily="34" charset="0"/>
              </a:rPr>
              <a:t>Video wall mode (controlled by 1024CH CMS)</a:t>
            </a:r>
          </a:p>
          <a:p>
            <a:pPr marL="0" lvl="2"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latin typeface="Verdana" pitchFamily="34" charset="0"/>
              </a:rPr>
              <a:t>Media player mode (Display NVR video)</a:t>
            </a:r>
          </a:p>
          <a:p>
            <a:pPr marL="0" lvl="2"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latin typeface="Verdana" pitchFamily="34" charset="0"/>
              </a:rPr>
              <a:t>Multi-stream with dynamic display</a:t>
            </a:r>
          </a:p>
          <a:p>
            <a:pPr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latin typeface="Verdana" pitchFamily="34" charset="0"/>
              </a:rPr>
              <a:t>USB2.0 for external device, Mouse, keyboard, Joystick</a:t>
            </a:r>
          </a:p>
          <a:p>
            <a:pPr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latin typeface="Verdana" pitchFamily="34" charset="0"/>
              </a:rPr>
              <a:t>Network: RJ 45 (Giga LAN)</a:t>
            </a:r>
          </a:p>
          <a:p>
            <a:pPr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latin typeface="Verdana" pitchFamily="34" charset="0"/>
              </a:rPr>
              <a:t>Video: VGA/HDMI </a:t>
            </a:r>
          </a:p>
          <a:p>
            <a:pPr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latin typeface="Verdana" pitchFamily="34" charset="0"/>
              </a:rPr>
              <a:t>Audio: MIC-in, line-in and line-out</a:t>
            </a:r>
          </a:p>
          <a:p>
            <a:pPr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solidFill>
                  <a:srgbClr val="000000"/>
                </a:solidFill>
                <a:latin typeface="Verdana" pitchFamily="34" charset="0"/>
              </a:rPr>
              <a:t>Video format :MJPEG/MPEG-4 Part 2/H.264 baseline, main, high profile</a:t>
            </a:r>
          </a:p>
          <a:p>
            <a:pPr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solidFill>
                  <a:srgbClr val="000000"/>
                </a:solidFill>
                <a:latin typeface="Verdana" pitchFamily="34" charset="0"/>
              </a:rPr>
              <a:t>Resolution 5Mp/3Mp/ Full HD/</a:t>
            </a:r>
            <a:r>
              <a:rPr lang="en-US" altLang="zh-TW" sz="1200" dirty="0" err="1">
                <a:solidFill>
                  <a:srgbClr val="000000"/>
                </a:solidFill>
                <a:latin typeface="Verdana" pitchFamily="34" charset="0"/>
              </a:rPr>
              <a:t>MegaPixel</a:t>
            </a:r>
            <a:r>
              <a:rPr lang="en-US" altLang="zh-TW" sz="1200" dirty="0">
                <a:solidFill>
                  <a:srgbClr val="000000"/>
                </a:solidFill>
                <a:latin typeface="Verdana" pitchFamily="34" charset="0"/>
              </a:rPr>
              <a:t>/ FD1/CIF/QCIF</a:t>
            </a:r>
          </a:p>
          <a:p>
            <a:pPr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solidFill>
                  <a:srgbClr val="000000"/>
                </a:solidFill>
                <a:latin typeface="Verdana" pitchFamily="34" charset="0"/>
              </a:rPr>
              <a:t>Max. decoder Frame Rate D1:480fps, 720p:360fps, 1080p:</a:t>
            </a:r>
            <a:r>
              <a:rPr lang="en-US" altLang="zh-TW" sz="1200" dirty="0" smtClean="0">
                <a:solidFill>
                  <a:srgbClr val="000000"/>
                </a:solidFill>
                <a:latin typeface="Verdana" pitchFamily="34" charset="0"/>
              </a:rPr>
              <a:t>150fps</a:t>
            </a:r>
            <a:endParaRPr lang="en-US" altLang="zh-TW" sz="1200" dirty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solidFill>
                  <a:srgbClr val="000000"/>
                </a:solidFill>
                <a:latin typeface="Verdana" pitchFamily="34" charset="0"/>
              </a:rPr>
              <a:t>Split window 1x1,2x2,3x3,4x4</a:t>
            </a:r>
          </a:p>
          <a:p>
            <a:pPr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solidFill>
                  <a:srgbClr val="000000"/>
                </a:solidFill>
                <a:latin typeface="Verdana" pitchFamily="34" charset="0"/>
              </a:rPr>
              <a:t>Max. resolution limitation: 5Mp x1</a:t>
            </a:r>
          </a:p>
          <a:p>
            <a:pPr eaLnBrk="0" hangingPunct="0">
              <a:lnSpc>
                <a:spcPts val="1500"/>
              </a:lnSpc>
              <a:spcBef>
                <a:spcPct val="20000"/>
              </a:spcBef>
              <a:buFontTx/>
              <a:buChar char="•"/>
            </a:pPr>
            <a:endParaRPr lang="en-US" altLang="zh-TW" sz="1000" dirty="0">
              <a:latin typeface="Verdana" pitchFamily="34" charset="0"/>
            </a:endParaRPr>
          </a:p>
          <a:p>
            <a:pPr eaLnBrk="0" hangingPunct="0">
              <a:lnSpc>
                <a:spcPts val="1500"/>
              </a:lnSpc>
              <a:spcBef>
                <a:spcPct val="20000"/>
              </a:spcBef>
              <a:buFontTx/>
              <a:buChar char="•"/>
            </a:pPr>
            <a:endParaRPr lang="en-US" altLang="zh-TW" sz="1000" dirty="0">
              <a:latin typeface="Verdana" pitchFamily="34" charset="0"/>
            </a:endParaRPr>
          </a:p>
        </p:txBody>
      </p:sp>
      <p:pic>
        <p:nvPicPr>
          <p:cNvPr id="20" name="Picture 5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55607" y="2019300"/>
            <a:ext cx="11334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" name="Picture 5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63557" y="2092325"/>
            <a:ext cx="9572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" name="Text Box 69"/>
          <p:cNvSpPr txBox="1">
            <a:spLocks noChangeArrowheads="1"/>
          </p:cNvSpPr>
          <p:nvPr/>
        </p:nvSpPr>
        <p:spPr bwMode="auto">
          <a:xfrm>
            <a:off x="7014369" y="2997200"/>
            <a:ext cx="8064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1200" b="1" smtClean="0">
                <a:solidFill>
                  <a:schemeClr val="bg1"/>
                </a:solidFill>
                <a:latin typeface="Arial" charset="0"/>
              </a:rPr>
              <a:t>SVD-832</a:t>
            </a:r>
          </a:p>
        </p:txBody>
      </p:sp>
    </p:spTree>
    <p:extLst>
      <p:ext uri="{BB962C8B-B14F-4D97-AF65-F5344CB8AC3E}">
        <p14:creationId xmlns:p14="http://schemas.microsoft.com/office/powerpoint/2010/main" val="53120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112837" y="0"/>
            <a:ext cx="68040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2013.Q4</a:t>
            </a:r>
            <a:b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SVD-832</a:t>
            </a:r>
            <a:endParaRPr lang="zh-TW" altLang="en-US" dirty="0" smtClean="0"/>
          </a:p>
        </p:txBody>
      </p:sp>
      <p:pic>
        <p:nvPicPr>
          <p:cNvPr id="3" name="Picture 37" descr="photo_sbsms_sms_main_l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2246313"/>
            <a:ext cx="33559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:\datasheet\product image\SVR-500\SVR-516 PLUS side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50" y="1728788"/>
            <a:ext cx="911225" cy="6064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10" descr="AXISCA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747963"/>
            <a:ext cx="576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AXISCA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452688"/>
            <a:ext cx="576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AXISCA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128838"/>
            <a:ext cx="576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AXISCA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822450"/>
            <a:ext cx="5762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I:\datasheet\product image\SVR-6321U front1_SMAL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2888" y="2600325"/>
            <a:ext cx="1420812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21" descr="HP Pro 3000 小型電腦 - 商用桌上型電腦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03738"/>
            <a:ext cx="127793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VideoWall_Conso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65650"/>
            <a:ext cx="151288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接點 11"/>
          <p:cNvCxnSpPr/>
          <p:nvPr/>
        </p:nvCxnSpPr>
        <p:spPr>
          <a:xfrm flipH="1">
            <a:off x="3897313" y="2449513"/>
            <a:ext cx="3571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897313" y="2449513"/>
            <a:ext cx="0" cy="24923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3897313" y="2962275"/>
            <a:ext cx="3540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3897313" y="3505200"/>
            <a:ext cx="3571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3897313" y="4046538"/>
            <a:ext cx="3571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肘形接點 16"/>
          <p:cNvCxnSpPr/>
          <p:nvPr/>
        </p:nvCxnSpPr>
        <p:spPr>
          <a:xfrm>
            <a:off x="1233488" y="3473450"/>
            <a:ext cx="3168650" cy="152400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10" descr="AXISCA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25813"/>
            <a:ext cx="576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AXISCA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625850"/>
            <a:ext cx="576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AXISCA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925888"/>
            <a:ext cx="576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AXISCA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4221163"/>
            <a:ext cx="576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直線接點 21"/>
          <p:cNvCxnSpPr/>
          <p:nvPr/>
        </p:nvCxnSpPr>
        <p:spPr>
          <a:xfrm flipH="1">
            <a:off x="1193800" y="3686175"/>
            <a:ext cx="32464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1233488" y="4117975"/>
            <a:ext cx="31019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227138" y="4262438"/>
            <a:ext cx="15906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2817813" y="4191000"/>
            <a:ext cx="0" cy="71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2817813" y="4191000"/>
            <a:ext cx="16557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1227138" y="2178050"/>
            <a:ext cx="6461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2784475" y="2276475"/>
            <a:ext cx="3206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3105150" y="2276475"/>
            <a:ext cx="0" cy="2254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3105150" y="2501900"/>
            <a:ext cx="12969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2946400" y="2882900"/>
            <a:ext cx="13890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1776413" y="5330825"/>
            <a:ext cx="27384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b="1" dirty="0" smtClean="0">
                <a:latin typeface="+mn-lt"/>
                <a:ea typeface="標楷體" pitchFamily="65" charset="-120"/>
              </a:rPr>
              <a:t>CMS</a:t>
            </a:r>
            <a:endParaRPr lang="en-US" altLang="zh-TW" sz="1400" b="1" dirty="0">
              <a:latin typeface="+mn-lt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en-US" altLang="zh-TW" sz="1400" b="1" dirty="0" smtClean="0">
                <a:latin typeface="+mn-lt"/>
                <a:ea typeface="標楷體" pitchFamily="65" charset="-120"/>
              </a:rPr>
              <a:t>Manage NVR &amp; Video decoder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396875" y="4516438"/>
            <a:ext cx="15700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b="1" dirty="0" smtClean="0">
                <a:latin typeface="+mn-lt"/>
                <a:ea typeface="標楷體" pitchFamily="65" charset="-120"/>
              </a:rPr>
              <a:t>Network camera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303213" y="2989263"/>
            <a:ext cx="15700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b="1" dirty="0" smtClean="0">
                <a:latin typeface="+mn-lt"/>
                <a:ea typeface="標楷體" pitchFamily="65" charset="-120"/>
              </a:rPr>
              <a:t>Network camera</a:t>
            </a:r>
          </a:p>
        </p:txBody>
      </p:sp>
      <p:cxnSp>
        <p:nvCxnSpPr>
          <p:cNvPr id="35" name="直線接點 34"/>
          <p:cNvCxnSpPr/>
          <p:nvPr/>
        </p:nvCxnSpPr>
        <p:spPr>
          <a:xfrm>
            <a:off x="1233488" y="2022475"/>
            <a:ext cx="6461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2022475" y="2962275"/>
            <a:ext cx="565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b="1" dirty="0" smtClean="0">
                <a:latin typeface="+mn-lt"/>
                <a:ea typeface="標楷體" pitchFamily="65" charset="-120"/>
              </a:rPr>
              <a:t>NVR</a:t>
            </a:r>
          </a:p>
        </p:txBody>
      </p: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1500188" y="3625850"/>
            <a:ext cx="16271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b="1" dirty="0" smtClean="0">
                <a:solidFill>
                  <a:srgbClr val="000099"/>
                </a:solidFill>
                <a:latin typeface="+mn-lt"/>
                <a:ea typeface="標楷體" pitchFamily="65" charset="-120"/>
              </a:rPr>
              <a:t>Audio/Video stream</a:t>
            </a: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2886075" y="1906588"/>
            <a:ext cx="16287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b="1" dirty="0" smtClean="0">
                <a:solidFill>
                  <a:srgbClr val="000099"/>
                </a:solidFill>
                <a:latin typeface="+mn-lt"/>
                <a:ea typeface="標楷體" pitchFamily="65" charset="-120"/>
              </a:rPr>
              <a:t>Audio/Video stream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3175000" y="3175000"/>
            <a:ext cx="733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b="1" dirty="0" smtClean="0">
                <a:solidFill>
                  <a:srgbClr val="FF0000"/>
                </a:solidFill>
                <a:latin typeface="+mn-lt"/>
                <a:ea typeface="標楷體" pitchFamily="65" charset="-120"/>
              </a:rPr>
              <a:t>Control</a:t>
            </a:r>
          </a:p>
        </p:txBody>
      </p:sp>
      <p:cxnSp>
        <p:nvCxnSpPr>
          <p:cNvPr id="40" name="直線接點 39"/>
          <p:cNvCxnSpPr>
            <a:stCxn id="6" idx="3"/>
          </p:cNvCxnSpPr>
          <p:nvPr/>
        </p:nvCxnSpPr>
        <p:spPr>
          <a:xfrm>
            <a:off x="1227138" y="2600325"/>
            <a:ext cx="2857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1214438" y="2962275"/>
            <a:ext cx="2857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5411788" y="2501900"/>
            <a:ext cx="285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5411788" y="3046413"/>
            <a:ext cx="285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5410200" y="3557588"/>
            <a:ext cx="285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5411788" y="4102100"/>
            <a:ext cx="285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矩形 56"/>
          <p:cNvSpPr>
            <a:spLocks noChangeArrowheads="1"/>
          </p:cNvSpPr>
          <p:nvPr/>
        </p:nvSpPr>
        <p:spPr bwMode="auto">
          <a:xfrm>
            <a:off x="6372225" y="4581525"/>
            <a:ext cx="2663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2"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>
                <a:latin typeface="Verdana" pitchFamily="34" charset="0"/>
              </a:rPr>
              <a:t> Controlled by 1024CH CMS software</a:t>
            </a:r>
          </a:p>
          <a:p>
            <a:pPr marL="0" lvl="2"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>
                <a:latin typeface="Verdana" pitchFamily="34" charset="0"/>
              </a:rPr>
              <a:t> Display live video stream from NVR &amp; camera</a:t>
            </a:r>
          </a:p>
        </p:txBody>
      </p:sp>
      <p:sp>
        <p:nvSpPr>
          <p:cNvPr id="47" name="圓角矩形 46"/>
          <p:cNvSpPr/>
          <p:nvPr/>
        </p:nvSpPr>
        <p:spPr>
          <a:xfrm>
            <a:off x="4208463" y="2163763"/>
            <a:ext cx="1344612" cy="5492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8" name="圓角矩形 47"/>
          <p:cNvSpPr/>
          <p:nvPr/>
        </p:nvSpPr>
        <p:spPr>
          <a:xfrm>
            <a:off x="4210050" y="2768600"/>
            <a:ext cx="1344613" cy="5492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4210050" y="3371850"/>
            <a:ext cx="1344613" cy="5492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0" name="圓角矩形 49"/>
          <p:cNvSpPr/>
          <p:nvPr/>
        </p:nvSpPr>
        <p:spPr>
          <a:xfrm>
            <a:off x="4210050" y="3973513"/>
            <a:ext cx="1344613" cy="5492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4405313" y="2298700"/>
            <a:ext cx="912812" cy="3079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rPr>
              <a:t>SVD-832</a:t>
            </a:r>
            <a:endParaRPr lang="en-US" altLang="zh-TW" sz="1400" b="1" smtClean="0">
              <a:solidFill>
                <a:schemeClr val="bg1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4418013" y="2900363"/>
            <a:ext cx="912812" cy="3079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rPr>
              <a:t>SVD-832</a:t>
            </a:r>
            <a:endParaRPr lang="en-US" altLang="zh-TW" sz="1400" b="1" smtClean="0">
              <a:solidFill>
                <a:schemeClr val="bg1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4418013" y="3505200"/>
            <a:ext cx="912812" cy="3079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rPr>
              <a:t>SVD-832</a:t>
            </a:r>
            <a:endParaRPr lang="en-US" altLang="zh-TW" sz="1400" b="1" smtClean="0">
              <a:solidFill>
                <a:schemeClr val="bg1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4405313" y="4094163"/>
            <a:ext cx="912812" cy="3079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rPr>
              <a:t>SVD-832</a:t>
            </a:r>
            <a:endParaRPr lang="en-US" altLang="zh-TW" sz="1400" b="1" smtClean="0">
              <a:solidFill>
                <a:schemeClr val="bg1"/>
              </a:solidFill>
              <a:latin typeface="Arial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666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9304" y="3094038"/>
            <a:ext cx="1839912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251" y="4821238"/>
            <a:ext cx="6731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436687" y="9462"/>
            <a:ext cx="68040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2013.Q4</a:t>
            </a:r>
            <a:b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SVD-832</a:t>
            </a:r>
            <a:r>
              <a:rPr lang="en-US" altLang="zh-TW" dirty="0" smtClean="0"/>
              <a:t> </a:t>
            </a:r>
            <a:endParaRPr lang="zh-TW" altLang="en-US" dirty="0" smtClean="0"/>
          </a:p>
        </p:txBody>
      </p:sp>
      <p:pic>
        <p:nvPicPr>
          <p:cNvPr id="5" name="Picture 3" descr="I:\datasheet\product image\SVR-6321U front1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9501" y="2778125"/>
            <a:ext cx="2335212" cy="625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10" descr="AXISCA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3282950"/>
            <a:ext cx="9461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AXISCA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2797175"/>
            <a:ext cx="946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AXISCA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322513"/>
            <a:ext cx="9461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AXISCA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830388"/>
            <a:ext cx="9461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:\datasheet\product image\SVR-500\SVR-516 PLUS side_smal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13026" y="4195763"/>
            <a:ext cx="1498600" cy="1000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10" descr="AXISCA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6" y="5564188"/>
            <a:ext cx="9477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AXISCA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6" y="5078413"/>
            <a:ext cx="947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AXISCA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00575"/>
            <a:ext cx="9461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AXISCA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6" y="4114800"/>
            <a:ext cx="947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2427288" y="3729038"/>
            <a:ext cx="26717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b="1" dirty="0" smtClean="0">
                <a:solidFill>
                  <a:srgbClr val="000099"/>
                </a:solidFill>
                <a:latin typeface="+mn-lt"/>
                <a:ea typeface="標楷體" pitchFamily="65" charset="-120"/>
              </a:rPr>
              <a:t>Audio/Video stream</a:t>
            </a:r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2898776" y="3465513"/>
            <a:ext cx="927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b="1" dirty="0" smtClean="0">
                <a:latin typeface="+mn-lt"/>
                <a:ea typeface="標楷體" pitchFamily="65" charset="-120"/>
              </a:rPr>
              <a:t>NVR</a:t>
            </a:r>
          </a:p>
        </p:txBody>
      </p:sp>
      <p:sp>
        <p:nvSpPr>
          <p:cNvPr id="17" name="Text Box 48"/>
          <p:cNvSpPr txBox="1">
            <a:spLocks noChangeArrowheads="1"/>
          </p:cNvSpPr>
          <p:nvPr/>
        </p:nvSpPr>
        <p:spPr bwMode="auto">
          <a:xfrm>
            <a:off x="1173957" y="5949280"/>
            <a:ext cx="15700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b="1" dirty="0" smtClean="0">
                <a:latin typeface="+mn-lt"/>
                <a:ea typeface="標楷體" pitchFamily="65" charset="-120"/>
              </a:rPr>
              <a:t>Network camera</a:t>
            </a:r>
          </a:p>
        </p:txBody>
      </p:sp>
      <p:pic>
        <p:nvPicPr>
          <p:cNvPr id="18" name="Picture 57" descr="ps3_Blu-Ray_Remote_Controller_paypal_acceptab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4762500"/>
            <a:ext cx="57626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3732313" y="5682218"/>
            <a:ext cx="29321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b="1" dirty="0" smtClean="0">
                <a:solidFill>
                  <a:srgbClr val="C00000"/>
                </a:solidFill>
                <a:latin typeface="+mn-lt"/>
                <a:ea typeface="標楷體" pitchFamily="65" charset="-120"/>
              </a:rPr>
              <a:t>Media player Mode</a:t>
            </a:r>
          </a:p>
        </p:txBody>
      </p:sp>
      <p:sp>
        <p:nvSpPr>
          <p:cNvPr id="20" name="矩形 49"/>
          <p:cNvSpPr>
            <a:spLocks noChangeArrowheads="1"/>
          </p:cNvSpPr>
          <p:nvPr/>
        </p:nvSpPr>
        <p:spPr bwMode="auto">
          <a:xfrm>
            <a:off x="2349501" y="1377950"/>
            <a:ext cx="25558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2"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>
                <a:latin typeface="Verdana" pitchFamily="34" charset="0"/>
              </a:rPr>
              <a:t> Control NVR remotely</a:t>
            </a:r>
          </a:p>
          <a:p>
            <a:pPr marL="0" lvl="2"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>
                <a:latin typeface="Verdana" pitchFamily="34" charset="0"/>
              </a:rPr>
              <a:t> Display live &amp; playback</a:t>
            </a:r>
          </a:p>
          <a:p>
            <a:pPr marL="0" lvl="2"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>
                <a:latin typeface="Verdana" pitchFamily="34" charset="0"/>
              </a:rPr>
              <a:t> Operated by mouse, keyboard, remote controller and joystick </a:t>
            </a:r>
            <a:endParaRPr lang="en-US" altLang="zh-TW" sz="1000">
              <a:latin typeface="Verdana" pitchFamily="34" charset="0"/>
            </a:endParaRPr>
          </a:p>
          <a:p>
            <a:pPr eaLnBrk="0" hangingPunct="0">
              <a:lnSpc>
                <a:spcPts val="1500"/>
              </a:lnSpc>
              <a:spcBef>
                <a:spcPct val="20000"/>
              </a:spcBef>
            </a:pPr>
            <a:endParaRPr lang="en-US" altLang="zh-TW" sz="1000">
              <a:latin typeface="Verdana" pitchFamily="34" charset="0"/>
            </a:endParaRPr>
          </a:p>
        </p:txBody>
      </p:sp>
      <p:pic>
        <p:nvPicPr>
          <p:cNvPr id="21" name="Picture 5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5776" y="5027613"/>
            <a:ext cx="836612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5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97735" y="3244849"/>
            <a:ext cx="1573212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23" name="直線接點 22"/>
          <p:cNvCxnSpPr/>
          <p:nvPr/>
        </p:nvCxnSpPr>
        <p:spPr>
          <a:xfrm flipV="1">
            <a:off x="5287963" y="4114800"/>
            <a:ext cx="288925" cy="90805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V="1">
            <a:off x="6022976" y="4087813"/>
            <a:ext cx="1587" cy="896937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 flipV="1">
            <a:off x="6402388" y="4087813"/>
            <a:ext cx="346075" cy="890587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V="1">
            <a:off x="1962151" y="2106613"/>
            <a:ext cx="1920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V="1">
            <a:off x="1976438" y="2541588"/>
            <a:ext cx="1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V="1">
            <a:off x="1960563" y="2974975"/>
            <a:ext cx="1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V="1">
            <a:off x="1958976" y="3527425"/>
            <a:ext cx="1920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2154238" y="2106613"/>
            <a:ext cx="0" cy="1420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V="1">
            <a:off x="2162176" y="3187700"/>
            <a:ext cx="1920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V="1">
            <a:off x="1962151" y="4268788"/>
            <a:ext cx="1920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V="1">
            <a:off x="1976438" y="4703763"/>
            <a:ext cx="1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1960563" y="5137150"/>
            <a:ext cx="1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1958976" y="5688013"/>
            <a:ext cx="1920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2154238" y="4268788"/>
            <a:ext cx="0" cy="1419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2162176" y="4856163"/>
            <a:ext cx="4508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4049713" y="3413125"/>
            <a:ext cx="0" cy="2635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4064001" y="3662363"/>
            <a:ext cx="10350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4049713" y="3905250"/>
            <a:ext cx="0" cy="2651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4049713" y="3910013"/>
            <a:ext cx="12033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圓角矩形 41"/>
          <p:cNvSpPr/>
          <p:nvPr/>
        </p:nvSpPr>
        <p:spPr>
          <a:xfrm>
            <a:off x="5110163" y="3357563"/>
            <a:ext cx="1747838" cy="695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5394326" y="3527425"/>
            <a:ext cx="15001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SVD-832</a:t>
            </a:r>
            <a:endParaRPr lang="en-US" altLang="zh-TW" sz="14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7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1081088" y="4118293"/>
            <a:ext cx="1076325" cy="55086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84389" y="0"/>
            <a:ext cx="63468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2013.Q4</a:t>
            </a:r>
            <a:b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Pi-Vu Central 2.0</a:t>
            </a:r>
            <a:endParaRPr lang="zh-TW" altLang="en-US" dirty="0" smtClean="0"/>
          </a:p>
        </p:txBody>
      </p:sp>
      <p:pic>
        <p:nvPicPr>
          <p:cNvPr id="4" name="Picture 4" descr="HP Pro 3000 小型電腦 - 商用桌上型電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2668588"/>
            <a:ext cx="19272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P L1710 17 吋 LCD 顯示器 - 商用顯示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589088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P L1710 17 吋 LCD 顯示器 - 商用顯示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589088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P L1710 17 吋 LCD 顯示器 - 商用顯示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1589088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P L1710 17 吋 LCD 顯示器 - 商用顯示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589088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AXISCA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4973638"/>
            <a:ext cx="10461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AXISCA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4973638"/>
            <a:ext cx="10461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AXISCA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4973638"/>
            <a:ext cx="10461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AXISCA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973638"/>
            <a:ext cx="10461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085975" y="3843338"/>
            <a:ext cx="461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latin typeface="Arial" charset="0"/>
              </a:rPr>
              <a:t>Hub</a:t>
            </a:r>
          </a:p>
        </p:txBody>
      </p:sp>
      <p:pic>
        <p:nvPicPr>
          <p:cNvPr id="14" name="Picture 19" descr="switch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4110037"/>
            <a:ext cx="9588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574800" y="5537200"/>
            <a:ext cx="1290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latin typeface="Arial" charset="0"/>
              </a:rPr>
              <a:t>Network camera</a:t>
            </a:r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3454400" y="3122613"/>
            <a:ext cx="395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latin typeface="Arial" charset="0"/>
              </a:rPr>
              <a:t>PC</a:t>
            </a:r>
          </a:p>
        </p:txBody>
      </p:sp>
      <p:sp>
        <p:nvSpPr>
          <p:cNvPr id="17" name="Line 51"/>
          <p:cNvSpPr>
            <a:spLocks noChangeShapeType="1"/>
          </p:cNvSpPr>
          <p:nvPr/>
        </p:nvSpPr>
        <p:spPr bwMode="auto">
          <a:xfrm>
            <a:off x="2517775" y="3028950"/>
            <a:ext cx="4392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18" name="Line 52"/>
          <p:cNvSpPr>
            <a:spLocks noChangeShapeType="1"/>
          </p:cNvSpPr>
          <p:nvPr/>
        </p:nvSpPr>
        <p:spPr bwMode="auto">
          <a:xfrm>
            <a:off x="2517775" y="2859088"/>
            <a:ext cx="3175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pic>
        <p:nvPicPr>
          <p:cNvPr id="19" name="Picture 57" descr="Playba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660525"/>
            <a:ext cx="10461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8" descr="EventMonitor-Playba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1660525"/>
            <a:ext cx="10461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9" descr="EMap-Ma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660525"/>
            <a:ext cx="10461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61"/>
          <p:cNvSpPr>
            <a:spLocks noChangeShapeType="1"/>
          </p:cNvSpPr>
          <p:nvPr/>
        </p:nvSpPr>
        <p:spPr bwMode="auto">
          <a:xfrm>
            <a:off x="4029075" y="2813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23" name="Line 62"/>
          <p:cNvSpPr>
            <a:spLocks noChangeShapeType="1"/>
          </p:cNvSpPr>
          <p:nvPr/>
        </p:nvSpPr>
        <p:spPr bwMode="auto">
          <a:xfrm>
            <a:off x="5470525" y="2813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24" name="Line 63"/>
          <p:cNvSpPr>
            <a:spLocks noChangeShapeType="1"/>
          </p:cNvSpPr>
          <p:nvPr/>
        </p:nvSpPr>
        <p:spPr bwMode="auto">
          <a:xfrm>
            <a:off x="6910388" y="2813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25" name="Line 64"/>
          <p:cNvSpPr>
            <a:spLocks noChangeShapeType="1"/>
          </p:cNvSpPr>
          <p:nvPr/>
        </p:nvSpPr>
        <p:spPr bwMode="auto">
          <a:xfrm>
            <a:off x="4678363" y="30289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pic>
        <p:nvPicPr>
          <p:cNvPr id="26" name="Picture 65" descr="switch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4181475"/>
            <a:ext cx="9588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69"/>
          <p:cNvSpPr>
            <a:spLocks noChangeShapeType="1"/>
          </p:cNvSpPr>
          <p:nvPr/>
        </p:nvSpPr>
        <p:spPr bwMode="auto">
          <a:xfrm>
            <a:off x="4678363" y="38211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28" name="Line 70"/>
          <p:cNvSpPr>
            <a:spLocks noChangeShapeType="1"/>
          </p:cNvSpPr>
          <p:nvPr/>
        </p:nvSpPr>
        <p:spPr bwMode="auto">
          <a:xfrm>
            <a:off x="2186527" y="4349749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29" name="Line 72"/>
          <p:cNvSpPr>
            <a:spLocks noChangeShapeType="1"/>
          </p:cNvSpPr>
          <p:nvPr/>
        </p:nvSpPr>
        <p:spPr bwMode="auto">
          <a:xfrm>
            <a:off x="1220788" y="4757738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>
            <a:off x="1220788" y="47577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31" name="Line 74"/>
          <p:cNvSpPr>
            <a:spLocks noChangeShapeType="1"/>
          </p:cNvSpPr>
          <p:nvPr/>
        </p:nvSpPr>
        <p:spPr bwMode="auto">
          <a:xfrm>
            <a:off x="2157413" y="47577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32" name="Line 75"/>
          <p:cNvSpPr>
            <a:spLocks noChangeShapeType="1"/>
          </p:cNvSpPr>
          <p:nvPr/>
        </p:nvSpPr>
        <p:spPr bwMode="auto">
          <a:xfrm>
            <a:off x="3165475" y="47577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33" name="Line 76"/>
          <p:cNvSpPr>
            <a:spLocks noChangeShapeType="1"/>
          </p:cNvSpPr>
          <p:nvPr/>
        </p:nvSpPr>
        <p:spPr bwMode="auto">
          <a:xfrm>
            <a:off x="4173538" y="47577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34" name="Line 77"/>
          <p:cNvSpPr>
            <a:spLocks noChangeShapeType="1"/>
          </p:cNvSpPr>
          <p:nvPr/>
        </p:nvSpPr>
        <p:spPr bwMode="auto">
          <a:xfrm>
            <a:off x="2870328" y="44513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35" name="Line 83"/>
          <p:cNvSpPr>
            <a:spLocks noChangeShapeType="1"/>
          </p:cNvSpPr>
          <p:nvPr/>
        </p:nvSpPr>
        <p:spPr bwMode="auto">
          <a:xfrm>
            <a:off x="3381375" y="43259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Palace Script MT" charset="0"/>
              <a:ea typeface="新細明體" charset="0"/>
              <a:cs typeface="新細明體" charset="0"/>
            </a:endParaRPr>
          </a:p>
        </p:txBody>
      </p:sp>
      <p:sp>
        <p:nvSpPr>
          <p:cNvPr id="36" name="Text Box 87"/>
          <p:cNvSpPr txBox="1">
            <a:spLocks noChangeArrowheads="1"/>
          </p:cNvSpPr>
          <p:nvPr/>
        </p:nvSpPr>
        <p:spPr bwMode="auto">
          <a:xfrm>
            <a:off x="4244975" y="3894138"/>
            <a:ext cx="461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latin typeface="Arial" charset="0"/>
              </a:rPr>
              <a:t>Hub</a:t>
            </a:r>
          </a:p>
        </p:txBody>
      </p:sp>
      <p:pic>
        <p:nvPicPr>
          <p:cNvPr id="37" name="Picture 20" descr="VideoWall_Conso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1676400"/>
            <a:ext cx="102552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直線接點 37"/>
          <p:cNvCxnSpPr/>
          <p:nvPr/>
        </p:nvCxnSpPr>
        <p:spPr>
          <a:xfrm flipV="1">
            <a:off x="5075238" y="4421188"/>
            <a:ext cx="10429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1343064" y="4240530"/>
            <a:ext cx="5651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400" b="1" dirty="0" smtClean="0">
                <a:solidFill>
                  <a:schemeClr val="bg1"/>
                </a:solidFill>
                <a:latin typeface="Arial" charset="0"/>
              </a:rPr>
              <a:t>NVR</a:t>
            </a:r>
          </a:p>
        </p:txBody>
      </p:sp>
      <p:pic>
        <p:nvPicPr>
          <p:cNvPr id="40" name="Picture 29" descr="Smart-Wall-7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757738"/>
            <a:ext cx="2563813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3824288" y="1308100"/>
            <a:ext cx="23558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ce Script MT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200" dirty="0" smtClean="0">
                <a:latin typeface="Arial" charset="0"/>
              </a:rPr>
              <a:t>CMS software Pi-Vu Central 2.0</a:t>
            </a:r>
          </a:p>
        </p:txBody>
      </p:sp>
      <p:sp>
        <p:nvSpPr>
          <p:cNvPr id="42" name="矩形 65"/>
          <p:cNvSpPr>
            <a:spLocks noChangeArrowheads="1"/>
          </p:cNvSpPr>
          <p:nvPr/>
        </p:nvSpPr>
        <p:spPr bwMode="auto">
          <a:xfrm>
            <a:off x="3779838" y="5421313"/>
            <a:ext cx="25542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2"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latin typeface="Verdana" pitchFamily="34" charset="0"/>
              </a:rPr>
              <a:t> Central control NVR &amp; SVD</a:t>
            </a:r>
          </a:p>
          <a:p>
            <a:pPr marL="0" lvl="2"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latin typeface="Verdana" pitchFamily="34" charset="0"/>
              </a:rPr>
              <a:t> Max.1024CH </a:t>
            </a:r>
          </a:p>
          <a:p>
            <a:pPr marL="0" lvl="2" eaLnBrk="0" hangingPunct="0">
              <a:lnSpc>
                <a:spcPts val="16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1200" dirty="0">
                <a:latin typeface="Verdana" pitchFamily="34" charset="0"/>
              </a:rPr>
              <a:t> Support Google Map</a:t>
            </a:r>
          </a:p>
        </p:txBody>
      </p:sp>
      <p:sp>
        <p:nvSpPr>
          <p:cNvPr id="43" name="圓角矩形 42"/>
          <p:cNvSpPr/>
          <p:nvPr/>
        </p:nvSpPr>
        <p:spPr>
          <a:xfrm>
            <a:off x="6037263" y="4168775"/>
            <a:ext cx="1343025" cy="52863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278563" y="4281488"/>
            <a:ext cx="912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Palace Script MT" pitchFamily="66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SVD-832</a:t>
            </a:r>
          </a:p>
        </p:txBody>
      </p:sp>
    </p:spTree>
    <p:extLst>
      <p:ext uri="{BB962C8B-B14F-4D97-AF65-F5344CB8AC3E}">
        <p14:creationId xmlns:p14="http://schemas.microsoft.com/office/powerpoint/2010/main" val="1421097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970</Words>
  <Application>Microsoft Macintosh PowerPoint</Application>
  <PresentationFormat>On-screen Show (4:3)</PresentationFormat>
  <Paragraphs>271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佈景主題</vt:lpstr>
      <vt:lpstr>PBrush</vt:lpstr>
      <vt:lpstr>2013 Product Roadmap </vt:lpstr>
      <vt:lpstr>2013.Q2/Q3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Gordon</dc:creator>
  <cp:lastModifiedBy>RYAN LIU</cp:lastModifiedBy>
  <cp:revision>19</cp:revision>
  <dcterms:created xsi:type="dcterms:W3CDTF">2013-07-15T01:53:23Z</dcterms:created>
  <dcterms:modified xsi:type="dcterms:W3CDTF">2013-07-23T03:03:43Z</dcterms:modified>
</cp:coreProperties>
</file>