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399" r:id="rId3"/>
    <p:sldId id="684" r:id="rId4"/>
    <p:sldId id="685" r:id="rId5"/>
    <p:sldId id="686" r:id="rId6"/>
    <p:sldId id="683" r:id="rId7"/>
    <p:sldId id="580" r:id="rId8"/>
    <p:sldId id="653" r:id="rId9"/>
    <p:sldId id="645" r:id="rId10"/>
    <p:sldId id="607" r:id="rId11"/>
    <p:sldId id="655" r:id="rId12"/>
    <p:sldId id="687" r:id="rId13"/>
    <p:sldId id="688" r:id="rId14"/>
    <p:sldId id="658" r:id="rId15"/>
    <p:sldId id="660" r:id="rId16"/>
    <p:sldId id="659" r:id="rId17"/>
    <p:sldId id="608" r:id="rId18"/>
    <p:sldId id="689" r:id="rId19"/>
    <p:sldId id="657" r:id="rId20"/>
    <p:sldId id="690" r:id="rId21"/>
    <p:sldId id="609" r:id="rId22"/>
    <p:sldId id="666" r:id="rId23"/>
    <p:sldId id="675" r:id="rId24"/>
    <p:sldId id="667" r:id="rId25"/>
    <p:sldId id="668" r:id="rId26"/>
    <p:sldId id="672" r:id="rId27"/>
    <p:sldId id="700" r:id="rId28"/>
    <p:sldId id="703" r:id="rId29"/>
    <p:sldId id="705" r:id="rId30"/>
    <p:sldId id="706" r:id="rId31"/>
    <p:sldId id="704" r:id="rId32"/>
    <p:sldId id="707" r:id="rId33"/>
    <p:sldId id="708" r:id="rId34"/>
    <p:sldId id="694" r:id="rId35"/>
    <p:sldId id="695" r:id="rId36"/>
    <p:sldId id="696" r:id="rId37"/>
    <p:sldId id="697" r:id="rId38"/>
    <p:sldId id="698" r:id="rId39"/>
    <p:sldId id="610" r:id="rId40"/>
    <p:sldId id="670" r:id="rId41"/>
    <p:sldId id="669" r:id="rId42"/>
    <p:sldId id="671" r:id="rId43"/>
    <p:sldId id="702" r:id="rId44"/>
    <p:sldId id="649" r:id="rId45"/>
    <p:sldId id="673" r:id="rId4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E6D7"/>
    <a:srgbClr val="48C483"/>
    <a:srgbClr val="55B78F"/>
    <a:srgbClr val="D0D8E8"/>
    <a:srgbClr val="FF9900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78" autoAdjust="0"/>
    <p:restoredTop sz="84644" autoAdjust="0"/>
  </p:normalViewPr>
  <p:slideViewPr>
    <p:cSldViewPr>
      <p:cViewPr>
        <p:scale>
          <a:sx n="60" d="100"/>
          <a:sy n="60" d="100"/>
        </p:scale>
        <p:origin x="-7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92F27-2AED-4551-A2B8-C9A473A08518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F8849-641C-417D-8CE4-C053A08ED03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7442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centrally</a:t>
            </a:r>
            <a:r>
              <a:rPr lang="en-US" altLang="zh-TW" baseline="0" dirty="0" smtClean="0"/>
              <a:t> monitor and manage multiple NVRs at distributed sites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Event playback window</a:t>
            </a:r>
            <a:r>
              <a:rPr lang="en-US" altLang="zh-TW" sz="1200" baseline="0" dirty="0" smtClean="0">
                <a:latin typeface="Arial" pitchFamily="34" charset="0"/>
                <a:ea typeface="+mn-ea"/>
                <a:cs typeface="Arial" pitchFamily="34" charset="0"/>
              </a:rPr>
              <a:t>: instant playback </a:t>
            </a:r>
            <a:r>
              <a:rPr lang="en-US" altLang="zh-TW" sz="1200" baseline="0" dirty="0" err="1" smtClean="0">
                <a:latin typeface="Arial" pitchFamily="34" charset="0"/>
                <a:ea typeface="+mn-ea"/>
                <a:cs typeface="Arial" pitchFamily="34" charset="0"/>
              </a:rPr>
              <a:t>v.s</a:t>
            </a:r>
            <a:r>
              <a:rPr lang="en-US" altLang="zh-TW" sz="1200" baseline="0" dirty="0" smtClean="0">
                <a:latin typeface="Arial" pitchFamily="34" charset="0"/>
                <a:ea typeface="+mn-ea"/>
                <a:cs typeface="Arial" pitchFamily="34" charset="0"/>
              </a:rPr>
              <a:t>. event </a:t>
            </a:r>
            <a:r>
              <a:rPr lang="en-US" altLang="zh-TW" sz="1200" baseline="0" dirty="0" smtClean="0">
                <a:latin typeface="Arial" pitchFamily="34" charset="0"/>
                <a:ea typeface="+mn-ea"/>
                <a:cs typeface="Arial" pitchFamily="34" charset="0"/>
              </a:rPr>
              <a:t>playback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aseline="0" dirty="0" smtClean="0">
                <a:latin typeface="Arial" pitchFamily="34" charset="0"/>
                <a:ea typeface="+mn-ea"/>
                <a:cs typeface="Arial" pitchFamily="34" charset="0"/>
              </a:rPr>
              <a:t>Sent email &amp; </a:t>
            </a:r>
            <a:r>
              <a:rPr lang="en-US" altLang="zh-TW" sz="1200" baseline="0" dirty="0" err="1" smtClean="0">
                <a:latin typeface="Arial" pitchFamily="34" charset="0"/>
                <a:ea typeface="+mn-ea"/>
                <a:cs typeface="Arial" pitchFamily="34" charset="0"/>
              </a:rPr>
              <a:t>sms</a:t>
            </a:r>
            <a:r>
              <a:rPr lang="en-US" altLang="zh-TW" sz="1200" baseline="0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zh-TW" altLang="en-US" sz="1200" baseline="0" dirty="0" smtClean="0">
                <a:latin typeface="Arial" pitchFamily="34" charset="0"/>
                <a:ea typeface="+mn-ea"/>
                <a:cs typeface="Arial" pitchFamily="34" charset="0"/>
              </a:rPr>
              <a:t>是從</a:t>
            </a:r>
            <a:r>
              <a:rPr lang="en-US" altLang="zh-TW" sz="1200" baseline="0" smtClean="0">
                <a:latin typeface="Arial" pitchFamily="34" charset="0"/>
                <a:ea typeface="+mn-ea"/>
                <a:cs typeface="Arial" pitchFamily="34" charset="0"/>
              </a:rPr>
              <a:t>NVR</a:t>
            </a:r>
            <a:endParaRPr lang="en-US" altLang="zh-TW" sz="28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47962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baseline="0" dirty="0" smtClean="0"/>
              <a:t>Edge motion = motion from camera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baseline="0" dirty="0" smtClean="0"/>
              <a:t>Edge motion = motion from camera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baseline="0" dirty="0" smtClean="0">
                <a:latin typeface="Arial" pitchFamily="34" charset="0"/>
                <a:cs typeface="Arial" pitchFamily="34" charset="0"/>
              </a:rPr>
              <a:t>eliminate the misevaluation of CMS performance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Ideal to manage distributed sites, ex: retail store, offices, etc.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License</a:t>
            </a:r>
            <a:r>
              <a:rPr lang="zh-TW" altLang="en-US" dirty="0" smtClean="0"/>
              <a:t>放大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License</a:t>
            </a:r>
            <a:r>
              <a:rPr lang="zh-TW" altLang="en-US" dirty="0" smtClean="0"/>
              <a:t>放大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License</a:t>
            </a:r>
            <a:r>
              <a:rPr lang="zh-TW" altLang="en-US" dirty="0" smtClean="0"/>
              <a:t>放大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License</a:t>
            </a:r>
            <a:r>
              <a:rPr lang="zh-TW" altLang="en-US" dirty="0" smtClean="0"/>
              <a:t>放大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License</a:t>
            </a:r>
            <a:r>
              <a:rPr lang="zh-TW" altLang="en-US" dirty="0" smtClean="0"/>
              <a:t>放大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Sales: Please refer the 3</a:t>
            </a:r>
            <a:r>
              <a:rPr lang="en-US" altLang="zh-TW" sz="12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altLang="zh-TW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party integration application guide</a:t>
            </a:r>
            <a:r>
              <a:rPr lang="en-US" altLang="zh-TW" sz="1200" dirty="0" smtClean="0">
                <a:solidFill>
                  <a:schemeClr val="tx1"/>
                </a:solidFill>
                <a:latin typeface="+mn-lt"/>
                <a:cs typeface="+mn-cs"/>
              </a:rPr>
              <a:t>.</a:t>
            </a:r>
            <a:r>
              <a:rPr lang="en-US" altLang="zh-TW" sz="1200" baseline="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</a:p>
          <a:p>
            <a:r>
              <a:rPr lang="en-US" altLang="zh-TW" baseline="0" dirty="0" err="1" smtClean="0"/>
              <a:t>Qnap</a:t>
            </a:r>
            <a:r>
              <a:rPr lang="en-US" altLang="zh-TW" baseline="0" dirty="0" smtClean="0"/>
              <a:t> is open to integrate 3</a:t>
            </a:r>
            <a:r>
              <a:rPr lang="en-US" altLang="zh-TW" baseline="30000" dirty="0" smtClean="0"/>
              <a:t>rd</a:t>
            </a:r>
            <a:r>
              <a:rPr lang="en-US" altLang="zh-TW" baseline="0" dirty="0" smtClean="0"/>
              <a:t> party devices by project request. </a:t>
            </a:r>
          </a:p>
          <a:p>
            <a:r>
              <a:rPr lang="en-US" altLang="zh-TW" baseline="0" dirty="0" smtClean="0"/>
              <a:t>How PM choose the 3</a:t>
            </a:r>
            <a:r>
              <a:rPr lang="en-US" altLang="zh-TW" baseline="30000" dirty="0" smtClean="0"/>
              <a:t>rd</a:t>
            </a:r>
            <a:r>
              <a:rPr lang="en-US" altLang="zh-TW" baseline="0" dirty="0" smtClean="0"/>
              <a:t> party integration partners? 1. big players in each local market 2. request by key customers with evaluated ROI</a:t>
            </a:r>
          </a:p>
          <a:p>
            <a:r>
              <a:rPr lang="en-US" altLang="zh-TW" baseline="0" dirty="0" smtClean="0"/>
              <a:t>Sales must get the info to apply the 3</a:t>
            </a:r>
            <a:r>
              <a:rPr lang="en-US" altLang="zh-TW" baseline="30000" dirty="0" smtClean="0"/>
              <a:t>rd</a:t>
            </a:r>
            <a:r>
              <a:rPr lang="en-US" altLang="zh-TW" baseline="0" dirty="0" smtClean="0"/>
              <a:t> party integration: 1. contact window of the 3</a:t>
            </a:r>
            <a:r>
              <a:rPr lang="en-US" altLang="zh-TW" baseline="30000" dirty="0" smtClean="0"/>
              <a:t>rd</a:t>
            </a:r>
            <a:r>
              <a:rPr lang="en-US" altLang="zh-TW" baseline="0" dirty="0" smtClean="0"/>
              <a:t> party company 2. ensure to get the SDK if the application is approved. 3. number of the to-be-integrated 3</a:t>
            </a:r>
            <a:r>
              <a:rPr lang="en-US" altLang="zh-TW" baseline="30000" dirty="0" smtClean="0"/>
              <a:t>rd</a:t>
            </a:r>
            <a:r>
              <a:rPr lang="en-US" altLang="zh-TW" baseline="0" dirty="0" smtClean="0"/>
              <a:t> party devices &amp; camera channel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Easy setup: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快速六步驟  人員訓練容易   </a:t>
            </a:r>
            <a:r>
              <a:rPr lang="zh-TW" altLang="en-US" baseline="0" dirty="0" smtClean="0"/>
              <a:t>相容性問題</a:t>
            </a:r>
            <a:r>
              <a:rPr lang="en-US" altLang="zh-TW" baseline="0" dirty="0" smtClean="0"/>
              <a:t>(PC</a:t>
            </a:r>
            <a:r>
              <a:rPr lang="zh-TW" altLang="en-US" baseline="0" dirty="0" smtClean="0"/>
              <a:t>規格</a:t>
            </a:r>
            <a:r>
              <a:rPr lang="en-US" altLang="zh-TW" baseline="0" dirty="0" smtClean="0"/>
              <a:t>, OS, database(SQL),  </a:t>
            </a:r>
            <a:r>
              <a:rPr lang="en-US" altLang="zh-TW" baseline="0" dirty="0" err="1" smtClean="0"/>
              <a:t>.net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   </a:t>
            </a:r>
            <a:r>
              <a:rPr lang="zh-TW" altLang="en-US" baseline="0" dirty="0" smtClean="0"/>
              <a:t>發生問題時容易解決</a:t>
            </a:r>
            <a:endParaRPr lang="en-US" altLang="zh-TW" baseline="0" dirty="0" smtClean="0"/>
          </a:p>
          <a:p>
            <a:r>
              <a:rPr lang="en-US" altLang="zh-TW" baseline="0" dirty="0" smtClean="0"/>
              <a:t>RAID </a:t>
            </a:r>
            <a:r>
              <a:rPr lang="zh-TW" altLang="en-US" baseline="0" dirty="0" smtClean="0"/>
              <a:t>資料備援 </a:t>
            </a:r>
            <a:r>
              <a:rPr lang="en-US" altLang="zh-TW" baseline="0" dirty="0" smtClean="0"/>
              <a:t>data protection</a:t>
            </a:r>
          </a:p>
          <a:p>
            <a:r>
              <a:rPr lang="en-US" altLang="zh-TW" baseline="0" dirty="0" smtClean="0"/>
              <a:t>Linux </a:t>
            </a:r>
            <a:r>
              <a:rPr lang="zh-TW" altLang="en-US" baseline="0" dirty="0" smtClean="0"/>
              <a:t>減少病毒入侵機會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只需灌一種</a:t>
            </a:r>
            <a:r>
              <a:rPr lang="en-US" altLang="zh-TW" dirty="0" err="1" smtClean="0"/>
              <a:t>sw</a:t>
            </a:r>
            <a:r>
              <a:rPr lang="zh-TW" altLang="en-US" dirty="0" smtClean="0"/>
              <a:t>就可提供四大功能於一台電腦中 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可接四台螢幕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解釋主螢幕和副螢幕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QNAP CMS server is a Linux-embedded turnkey solution - a hardware with all the needed services built-in. This design eliminates the hassles of surveying and installing the suitable hardware, OS, and the database SQL server. The installation of the QNAP </a:t>
            </a:r>
            <a:r>
              <a:rPr lang="en-US" altLang="zh-TW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VioStor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 therefore becomes easy and efficient than ever. </a:t>
            </a:r>
            <a:endParaRPr lang="zh-TW" altLang="zh-TW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Some CMS</a:t>
            </a:r>
            <a:r>
              <a:rPr lang="en-US" altLang="zh-TW" baseline="0" dirty="0" smtClean="0"/>
              <a:t> manufactures design the language selection on the “CMS installation” stage. </a:t>
            </a:r>
          </a:p>
          <a:p>
            <a:r>
              <a:rPr lang="en-US" altLang="zh-TW" baseline="0" dirty="0" smtClean="0"/>
              <a:t>Once English is selected, the language can’t be changed, unless de-install and re-install the CMS, which isn’t practical. </a:t>
            </a:r>
          </a:p>
          <a:p>
            <a:r>
              <a:rPr lang="en-US" altLang="zh-TW" baseline="0" dirty="0" smtClean="0"/>
              <a:t>It becomes a problem if there’re different users preferring using different language. Ex: security guard prefers using the local language, while the manager may prefer using English.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All the features are surrounded</a:t>
            </a:r>
            <a:r>
              <a:rPr lang="en-US" altLang="zh-TW" baseline="0" dirty="0" smtClean="0"/>
              <a:t> around these 5 main purposes.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ts val="1200"/>
              </a:spcAft>
            </a:pPr>
            <a:endParaRPr lang="en-US" altLang="zh-TW" dirty="0" smtClean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Each </a:t>
            </a:r>
            <a:r>
              <a:rPr lang="en-US" altLang="zh-TW" dirty="0" err="1" smtClean="0"/>
              <a:t>emap</a:t>
            </a:r>
            <a:r>
              <a:rPr lang="en-US" altLang="zh-TW" dirty="0" smtClean="0"/>
              <a:t> can contain</a:t>
            </a:r>
            <a:r>
              <a:rPr lang="en-US" altLang="zh-TW" baseline="0" dirty="0" smtClean="0"/>
              <a:t> multiple </a:t>
            </a:r>
            <a:r>
              <a:rPr lang="en-US" altLang="zh-TW" baseline="0" dirty="0" err="1" smtClean="0"/>
              <a:t>emap</a:t>
            </a:r>
            <a:r>
              <a:rPr lang="en-US" altLang="zh-TW" baseline="0" dirty="0" smtClean="0"/>
              <a:t> link icon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F8849-641C-417D-8CE4-C053A08ED03A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VioStor圓圈圈眼睛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698148" y="-1508837"/>
            <a:ext cx="3821876" cy="34256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flipV="1">
            <a:off x="3" y="0"/>
            <a:ext cx="9161463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4624"/>
            <a:ext cx="9144000" cy="112553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4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796136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 flipV="1">
            <a:off x="-12700" y="-14286"/>
            <a:ext cx="9161463" cy="179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aseline="0">
              <a:latin typeface="Arial Unicode MS" pitchFamily="34" charset="-120"/>
              <a:ea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2852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5229200"/>
            <a:ext cx="7772400" cy="564083"/>
          </a:xfrm>
          <a:solidFill>
            <a:srgbClr val="0070C0"/>
          </a:solidFill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116635"/>
            <a:ext cx="9144000" cy="12961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aseline="0">
              <a:latin typeface="Arial Unicode MS" pitchFamily="34" charset="-120"/>
              <a:ea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40769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060849"/>
            <a:ext cx="4040188" cy="4065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340769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060849"/>
            <a:ext cx="4041775" cy="4065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44624"/>
            <a:ext cx="9144000" cy="112553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4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 flipV="1">
            <a:off x="-12700" y="-14286"/>
            <a:ext cx="9161463" cy="179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aseline="0">
              <a:latin typeface="Arial Unicode MS" pitchFamily="34" charset="-120"/>
              <a:ea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16635"/>
            <a:ext cx="9144000" cy="12961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aseline="0">
              <a:latin typeface="Arial Unicode MS" pitchFamily="34" charset="-120"/>
              <a:ea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 flipV="1">
            <a:off x="3" y="0"/>
            <a:ext cx="9161463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 flipV="1">
            <a:off x="3" y="0"/>
            <a:ext cx="9161463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 Unicode MS" pitchFamily="34" charset="-120"/>
                <a:ea typeface="Arial Unicode MS" pitchFamily="34" charset="-120"/>
              </a:defRPr>
            </a:lvl1pPr>
          </a:lstStyle>
          <a:p>
            <a:fld id="{A4559BE8-F8AD-4BA2-897E-25D2A48A5F79}" type="datetimeFigureOut">
              <a:rPr lang="zh-TW" altLang="en-US" smtClean="0"/>
              <a:pPr/>
              <a:t>2013/9/13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 Unicode MS" pitchFamily="34" charset="-120"/>
                <a:ea typeface="Arial Unicode MS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 Unicode MS" pitchFamily="34" charset="-120"/>
                <a:ea typeface="Arial Unicode MS" pitchFamily="34" charset="-120"/>
              </a:defRPr>
            </a:lvl1pPr>
          </a:lstStyle>
          <a:p>
            <a:fld id="{757FACD4-1738-4CE3-851C-EAA43CE6F2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 flipV="1">
            <a:off x="-17462" y="6786564"/>
            <a:ext cx="9161463" cy="71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aseline="0">
              <a:latin typeface="Arial Unicode MS" pitchFamily="34" charset="-120"/>
              <a:ea typeface="Arial Unicode MS" pitchFamily="34" charset="-120"/>
            </a:endParaRPr>
          </a:p>
        </p:txBody>
      </p:sp>
      <p:pic>
        <p:nvPicPr>
          <p:cNvPr id="10" name="圖片 9" descr="LOGO-QNAP Security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07504" y="6381328"/>
            <a:ext cx="1008112" cy="304336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 flipV="1">
            <a:off x="-12700" y="-14286"/>
            <a:ext cx="9161463" cy="179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aseline="0">
              <a:latin typeface="Arial Unicode MS" pitchFamily="34" charset="-120"/>
              <a:ea typeface="Arial Unicode MS" pitchFamily="34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Arial Unicode MS" pitchFamily="34" charset="-120"/>
          <a:ea typeface="Arial Unicode MS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1"/>
          </a:solidFill>
          <a:latin typeface="Arial Unicode MS" pitchFamily="34" charset="-120"/>
          <a:ea typeface="Arial Unicode MS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tx1"/>
          </a:solidFill>
          <a:latin typeface="Arial Unicode MS" pitchFamily="34" charset="-120"/>
          <a:ea typeface="Arial Unicode MS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Arial Unicode MS" pitchFamily="34" charset="-120"/>
          <a:ea typeface="Arial Unicode MS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 baseline="0">
          <a:solidFill>
            <a:schemeClr val="tx1"/>
          </a:solidFill>
          <a:latin typeface="Arial Unicode MS" pitchFamily="34" charset="-120"/>
          <a:ea typeface="Arial Unicode MS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 baseline="0">
          <a:solidFill>
            <a:schemeClr val="tx1"/>
          </a:solidFill>
          <a:latin typeface="Arial Unicode MS" pitchFamily="34" charset="-120"/>
          <a:ea typeface="Arial Unicode MS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7F1B0-3762-4F58-B01F-163EDDA17E99}" type="datetimeFigureOut">
              <a:rPr lang="zh-TW" altLang="en-US" smtClean="0"/>
              <a:pPr/>
              <a:t>2013/9/13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16745-2720-4911-8C19-76435DE574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27.xml"/><Relationship Id="rId7" Type="http://schemas.openxmlformats.org/officeDocument/2006/relationships/slide" Target="slide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30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QNAP </a:t>
            </a:r>
            <a:r>
              <a:rPr lang="en-US" altLang="zh-TW" dirty="0" err="1" smtClean="0">
                <a:solidFill>
                  <a:schemeClr val="bg1"/>
                </a:solidFill>
              </a:rPr>
              <a:t>VioStor</a:t>
            </a:r>
            <a:r>
              <a:rPr lang="en-US" altLang="zh-TW" dirty="0" smtClean="0">
                <a:solidFill>
                  <a:schemeClr val="bg1"/>
                </a:solidFill>
              </a:rPr>
              <a:t> CMS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8" name="副標題 1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 smtClean="0"/>
              <a:t>V.1.0</a:t>
            </a:r>
            <a:endParaRPr lang="zh-TW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dirty="0" smtClean="0">
                <a:latin typeface="Arial" pitchFamily="34" charset="0"/>
                <a:cs typeface="Arial" pitchFamily="34" charset="0"/>
              </a:rPr>
              <a:t>E-map Based Event Alert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8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pic>
        <p:nvPicPr>
          <p:cNvPr id="4" name="圖片 3" descr="emap based event ale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426324"/>
            <a:ext cx="6294662" cy="32794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11960" y="472514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600" y="14931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cs typeface="Arial" pitchFamily="34" charset="0"/>
              </a:rPr>
              <a:t>When event occurs, camera icons turns into red indicators to show the event location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cs typeface="Arial" pitchFamily="34" charset="0"/>
              </a:rPr>
              <a:t>Double-click the camera icon to get the live view video of the event status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2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cs typeface="Arial" pitchFamily="34" charset="0"/>
              </a:rPr>
              <a:t>Event source: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Edge motion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Camera I/O</a:t>
            </a:r>
            <a:endParaRPr lang="en-US" altLang="zh-TW" sz="22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2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Unlimited E-map Layers</a:t>
            </a:r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09600" y="14931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cs typeface="Arial" pitchFamily="34" charset="0"/>
              </a:rPr>
              <a:t>Tree-structure E-map management </a:t>
            </a:r>
            <a:endParaRPr lang="en-US" altLang="zh-TW" sz="22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9541" y="2596480"/>
            <a:ext cx="54768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11870"/>
            <a:ext cx="5029223" cy="261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 Multi-directional E-map links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>
          <a:xfrm>
            <a:off x="1268896" y="3653131"/>
            <a:ext cx="399034" cy="3656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5011635" y="3091871"/>
            <a:ext cx="399034" cy="3656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05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933056"/>
            <a:ext cx="3407842" cy="239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橢圓 19"/>
          <p:cNvSpPr/>
          <p:nvPr/>
        </p:nvSpPr>
        <p:spPr>
          <a:xfrm>
            <a:off x="8332182" y="5805264"/>
            <a:ext cx="393251" cy="34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/>
            <a:endParaRPr lang="en-US" altLang="zh-TW" sz="24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221088"/>
            <a:ext cx="34671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橢圓 13"/>
          <p:cNvSpPr/>
          <p:nvPr/>
        </p:nvSpPr>
        <p:spPr>
          <a:xfrm>
            <a:off x="4427984" y="6034936"/>
            <a:ext cx="393251" cy="34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/>
          <p:nvPr/>
        </p:nvCxnSpPr>
        <p:spPr>
          <a:xfrm>
            <a:off x="5508104" y="3284984"/>
            <a:ext cx="1152128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 flipV="1">
            <a:off x="5364088" y="4221088"/>
            <a:ext cx="3024336" cy="15841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1547664" y="4005064"/>
            <a:ext cx="1152128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 flipV="1">
            <a:off x="971600" y="4293096"/>
            <a:ext cx="3456384" cy="17281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4931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cs typeface="Arial" pitchFamily="34" charset="0"/>
              </a:rPr>
              <a:t>Map icon as hyperlink for multi-directional E-map links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cs typeface="Arial" pitchFamily="34" charset="0"/>
              </a:rPr>
              <a:t>Customizable structure E-map management </a:t>
            </a:r>
            <a:endParaRPr lang="en-US" altLang="zh-TW" sz="22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563374" y="148257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Instant Handling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In each snapshot or event log: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Open live view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Open event playback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Go to live view layout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Go to e-map layer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Event Notification &amp; Instant Handling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179512" y="1556792"/>
            <a:ext cx="4248472" cy="1863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Event Notification (on client PC)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Red indicator on e-map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Show on snapshot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List on event log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Event Notification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Send e-mail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Send SMS</a:t>
            </a:r>
          </a:p>
        </p:txBody>
      </p:sp>
      <p:pic>
        <p:nvPicPr>
          <p:cNvPr id="17" name="圖片 16" descr="Alarm_E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1552" y="3429000"/>
            <a:ext cx="254058" cy="254058"/>
          </a:xfrm>
          <a:prstGeom prst="rect">
            <a:avLst/>
          </a:prstGeom>
        </p:spPr>
      </p:pic>
      <p:pic>
        <p:nvPicPr>
          <p:cNvPr id="18" name="圖片 17" descr="Alarm_Liv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5926" y="2312497"/>
            <a:ext cx="254058" cy="254058"/>
          </a:xfrm>
          <a:prstGeom prst="rect">
            <a:avLst/>
          </a:prstGeom>
        </p:spPr>
      </p:pic>
      <p:pic>
        <p:nvPicPr>
          <p:cNvPr id="19" name="圖片 18" descr="Alarm_Matri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5926" y="3068960"/>
            <a:ext cx="254058" cy="254058"/>
          </a:xfrm>
          <a:prstGeom prst="rect">
            <a:avLst/>
          </a:prstGeom>
        </p:spPr>
      </p:pic>
      <p:pic>
        <p:nvPicPr>
          <p:cNvPr id="20" name="圖片 19" descr="Alarm_Playbac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41552" y="2708920"/>
            <a:ext cx="254058" cy="254058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2483768" y="3789040"/>
            <a:ext cx="4212090" cy="2852936"/>
            <a:chOff x="2159516" y="3861048"/>
            <a:chExt cx="4428708" cy="2880320"/>
          </a:xfrm>
        </p:grpSpPr>
        <p:grpSp>
          <p:nvGrpSpPr>
            <p:cNvPr id="23" name="群組 22"/>
            <p:cNvGrpSpPr/>
            <p:nvPr/>
          </p:nvGrpSpPr>
          <p:grpSpPr>
            <a:xfrm>
              <a:off x="2195736" y="3861048"/>
              <a:ext cx="4392488" cy="2808312"/>
              <a:chOff x="2195736" y="3861048"/>
              <a:chExt cx="4392488" cy="2808312"/>
            </a:xfrm>
          </p:grpSpPr>
          <p:grpSp>
            <p:nvGrpSpPr>
              <p:cNvPr id="14" name="群組 13"/>
              <p:cNvGrpSpPr/>
              <p:nvPr/>
            </p:nvGrpSpPr>
            <p:grpSpPr>
              <a:xfrm>
                <a:off x="2195736" y="3861048"/>
                <a:ext cx="4392488" cy="2808312"/>
                <a:chOff x="4788024" y="476672"/>
                <a:chExt cx="6048672" cy="3989694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788024" y="476672"/>
                  <a:ext cx="6048672" cy="39896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2" descr="C:\Program Files (x86)\QNAP\CMS Client\res\LiveViewStatus\InMAlarmRecording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804248" y="1412776"/>
                  <a:ext cx="334971" cy="362103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868144" y="4105950"/>
                <a:ext cx="646763" cy="475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868144" y="4776900"/>
                <a:ext cx="665324" cy="45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868144" y="5430595"/>
                <a:ext cx="648072" cy="504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矩形 23"/>
            <p:cNvSpPr/>
            <p:nvPr/>
          </p:nvSpPr>
          <p:spPr>
            <a:xfrm>
              <a:off x="5808011" y="4077072"/>
              <a:ext cx="755705" cy="20162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159516" y="6237312"/>
              <a:ext cx="4428707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84708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Dashboard Event Overview</a:t>
            </a:r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Abnormal event marked in yellow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Click “learn more” for detailed info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Event source: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Edge motion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Camera I/O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System Malfunction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NVR disconnection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Camera disconnection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NVR HDD failure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NVR Fan failure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4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17032"/>
            <a:ext cx="4799935" cy="289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72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4584" y="188640"/>
            <a:ext cx="8568952" cy="936104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Bookmark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 Unexpected Event Management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Flexible for unexpected event management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 pitchFamily="34" charset="-120"/>
                <a:cs typeface="Arial" pitchFamily="34" charset="0"/>
              </a:rPr>
              <a:t>Available in both live view &amp; playback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Quick &amp; detailed bookmark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Unicode MS" pitchFamily="34" charset="-12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Easy for event evidence search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356992"/>
            <a:ext cx="4785196" cy="303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068960"/>
            <a:ext cx="18859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3089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5 Main Purposes</a:t>
            </a:r>
            <a:endParaRPr lang="zh-TW" altLang="en-US" dirty="0"/>
          </a:p>
        </p:txBody>
      </p:sp>
      <p:sp>
        <p:nvSpPr>
          <p:cNvPr id="4" name="等腰三角形 3"/>
          <p:cNvSpPr/>
          <p:nvPr/>
        </p:nvSpPr>
        <p:spPr>
          <a:xfrm rot="5400000">
            <a:off x="1528917" y="3260596"/>
            <a:ext cx="504056" cy="39753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2051720" y="2564904"/>
            <a:ext cx="73448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Event Management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Device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Flexible Central Monitoring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Open Platform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kumimoji="0" lang="en-US" altLang="zh-TW" sz="3000" b="1" i="0" u="none" strike="noStrike" kern="1200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Online</a:t>
            </a:r>
            <a:r>
              <a:rPr kumimoji="0" lang="en-US" altLang="zh-TW" sz="3000" b="1" i="0" u="none" strike="noStrike" kern="1200" spc="0" normalizeH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 License Scalability</a:t>
            </a:r>
            <a:endParaRPr kumimoji="0" lang="zh-TW" altLang="en-US" sz="3000" b="1" i="0" u="none" strike="noStrike" kern="1200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Centrally Configure Remote Devices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67544" y="1379909"/>
            <a:ext cx="8229600" cy="2553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 pitchFamily="34" charset="-120"/>
                <a:cs typeface="Arial" pitchFamily="34" charset="0"/>
              </a:rPr>
              <a:t>NVR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IP address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Time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E-mail notification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SMS notification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Update firmware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Shutdown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Reboot</a:t>
            </a:r>
          </a:p>
        </p:txBody>
      </p:sp>
      <p:sp>
        <p:nvSpPr>
          <p:cNvPr id="7" name="矩形 6"/>
          <p:cNvSpPr/>
          <p:nvPr/>
        </p:nvSpPr>
        <p:spPr>
          <a:xfrm>
            <a:off x="467544" y="4476830"/>
            <a:ext cx="8280920" cy="176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Camera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Recording parameter settings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Recording schedule settings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Audio recording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Manual recording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4988743" y="4365104"/>
            <a:ext cx="3327673" cy="2098502"/>
            <a:chOff x="4860032" y="4530098"/>
            <a:chExt cx="3327673" cy="2098502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2" y="4725144"/>
              <a:ext cx="3327673" cy="190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8492" y="4530098"/>
              <a:ext cx="3315784" cy="19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群組 20"/>
          <p:cNvGrpSpPr/>
          <p:nvPr/>
        </p:nvGrpSpPr>
        <p:grpSpPr>
          <a:xfrm>
            <a:off x="4067944" y="1916832"/>
            <a:ext cx="4705350" cy="1637903"/>
            <a:chOff x="4067944" y="1484784"/>
            <a:chExt cx="4705350" cy="1637903"/>
          </a:xfrm>
        </p:grpSpPr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7944" y="1484784"/>
              <a:ext cx="4705350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67944" y="2636912"/>
              <a:ext cx="4705350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2"/>
          <p:cNvSpPr txBox="1">
            <a:spLocks/>
          </p:cNvSpPr>
          <p:nvPr/>
        </p:nvSpPr>
        <p:spPr>
          <a:xfrm>
            <a:off x="467544" y="1379909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 pitchFamily="34" charset="-120"/>
                <a:cs typeface="Arial" pitchFamily="34" charset="0"/>
              </a:rPr>
              <a:t>Settings</a:t>
            </a:r>
            <a:r>
              <a:rPr kumimoji="0" lang="en-US" altLang="zh-TW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 pitchFamily="34" charset="-120"/>
                <a:cs typeface="Arial" pitchFamily="34" charset="0"/>
              </a:rPr>
              <a:t> </a:t>
            </a:r>
            <a:r>
              <a:rPr lang="en-US" altLang="zh-TW" sz="24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can be synchronized by grouping devices of the same model, saving configuration time.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“Apply All” Configuration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09600" y="14931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pic>
        <p:nvPicPr>
          <p:cNvPr id="18" name="圖片 17" descr="Comment Device Management_CMS_VSM-2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708920"/>
            <a:ext cx="5796136" cy="331839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895498" y="496750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one click</a:t>
            </a:r>
            <a:endParaRPr lang="zh-TW" altLang="en-US" dirty="0"/>
          </a:p>
        </p:txBody>
      </p:sp>
      <p:sp>
        <p:nvSpPr>
          <p:cNvPr id="24" name="矩形 23"/>
          <p:cNvSpPr/>
          <p:nvPr/>
        </p:nvSpPr>
        <p:spPr>
          <a:xfrm rot="2025597">
            <a:off x="4111747" y="314096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Sync</a:t>
            </a:r>
            <a:endParaRPr lang="zh-TW" altLang="en-US" dirty="0"/>
          </a:p>
        </p:txBody>
      </p:sp>
      <p:sp>
        <p:nvSpPr>
          <p:cNvPr id="25" name="矩形 24"/>
          <p:cNvSpPr/>
          <p:nvPr/>
        </p:nvSpPr>
        <p:spPr>
          <a:xfrm rot="2025597">
            <a:off x="2451301" y="311299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Sync</a:t>
            </a:r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 rot="388553">
            <a:off x="4158555" y="410411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Sync</a:t>
            </a:r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 rot="388553">
            <a:off x="2441479" y="409072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Sync</a:t>
            </a:r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 rot="21087604">
            <a:off x="4014538" y="524216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Sync</a:t>
            </a:r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 rot="21087604">
            <a:off x="2447949" y="52069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Sync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347" y="4376979"/>
            <a:ext cx="88713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Device Status Overview</a:t>
            </a:r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Overview in dashboard: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NVR connection status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Camera connection status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NVR HDD status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NVR fan status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Abnormal event marked in yellow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Click “learn more” for detailed info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847294"/>
            <a:ext cx="4583911" cy="276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72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Structure</a:t>
            </a:r>
            <a:endParaRPr lang="zh-TW" altLang="en-US" dirty="0"/>
          </a:p>
        </p:txBody>
      </p:sp>
      <p:pic>
        <p:nvPicPr>
          <p:cNvPr id="4" name="內容版面配置區 3" descr="20130731_QNAP VioStor CMS structure -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4060" y="1523996"/>
            <a:ext cx="8055880" cy="44196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5 Main Purposes</a:t>
            </a:r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2339752" y="2386243"/>
            <a:ext cx="63470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Event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Device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Flexible Central Monitoring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Open Platform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Online License Scalability</a:t>
            </a:r>
            <a:endParaRPr lang="zh-TW" altLang="en-US" sz="3000" b="1" dirty="0">
              <a:solidFill>
                <a:schemeClr val="bg1">
                  <a:lumMod val="75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等腰三角形 3"/>
          <p:cNvSpPr/>
          <p:nvPr/>
        </p:nvSpPr>
        <p:spPr>
          <a:xfrm rot="5400000">
            <a:off x="1528917" y="3710768"/>
            <a:ext cx="504056" cy="39753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en-US" altLang="zh-TW" dirty="0" smtClean="0"/>
              <a:t>Flexible View Content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67100" y="1412776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</a:rPr>
              <a:t>Mix and match E-map &amp; camera video in one view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 Unicode MS" pitchFamily="34" charset="-120"/>
                <a:ea typeface="Arial Unicode MS" pitchFamily="34" charset="-120"/>
                <a:sym typeface="Wingdings" pitchFamily="2" charset="2"/>
              </a:rPr>
              <a:t>easier floor plan management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5" y="2456892"/>
            <a:ext cx="6336707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 8"/>
          <p:cNvSpPr/>
          <p:nvPr/>
        </p:nvSpPr>
        <p:spPr>
          <a:xfrm>
            <a:off x="2179501" y="3317739"/>
            <a:ext cx="353119" cy="327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4283968" y="3573016"/>
            <a:ext cx="1512168" cy="51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4823649" y="4112697"/>
            <a:ext cx="900479" cy="363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4572000" y="4725144"/>
            <a:ext cx="136815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stCxn id="46" idx="4"/>
          </p:cNvCxnSpPr>
          <p:nvPr/>
        </p:nvCxnSpPr>
        <p:spPr>
          <a:xfrm>
            <a:off x="3552013" y="4316846"/>
            <a:ext cx="443923" cy="7683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stCxn id="9" idx="4"/>
          </p:cNvCxnSpPr>
          <p:nvPr/>
        </p:nvCxnSpPr>
        <p:spPr>
          <a:xfrm flipH="1">
            <a:off x="2339752" y="3645024"/>
            <a:ext cx="16309" cy="13288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橢圓 45"/>
          <p:cNvSpPr/>
          <p:nvPr/>
        </p:nvSpPr>
        <p:spPr>
          <a:xfrm>
            <a:off x="3383571" y="4008157"/>
            <a:ext cx="336884" cy="308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4279462" y="4572509"/>
            <a:ext cx="336884" cy="308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4519235" y="3936781"/>
            <a:ext cx="336884" cy="308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3933757" y="3408848"/>
            <a:ext cx="336884" cy="308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C:\Program Files (x86)\QNAP\CMS Client\res\Device\Ptz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3994" y="3356992"/>
            <a:ext cx="224408" cy="224408"/>
          </a:xfrm>
          <a:prstGeom prst="rect">
            <a:avLst/>
          </a:prstGeom>
          <a:noFill/>
        </p:spPr>
      </p:pic>
      <p:pic>
        <p:nvPicPr>
          <p:cNvPr id="35" name="Picture 2" descr="C:\Program Files (x86)\QNAP\CMS Client\res\Device\Ptz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077072"/>
            <a:ext cx="224408" cy="224408"/>
          </a:xfrm>
          <a:prstGeom prst="rect">
            <a:avLst/>
          </a:prstGeom>
          <a:noFill/>
        </p:spPr>
      </p:pic>
      <p:pic>
        <p:nvPicPr>
          <p:cNvPr id="38" name="Picture 2" descr="C:\Program Files (x86)\QNAP\CMS Client\res\Device\Ptz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453508"/>
            <a:ext cx="224408" cy="224408"/>
          </a:xfrm>
          <a:prstGeom prst="rect">
            <a:avLst/>
          </a:prstGeom>
          <a:noFill/>
        </p:spPr>
      </p:pic>
      <p:pic>
        <p:nvPicPr>
          <p:cNvPr id="39" name="Picture 2" descr="C:\Program Files (x86)\QNAP\CMS Client\res\Device\Ptz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5064"/>
            <a:ext cx="224408" cy="224408"/>
          </a:xfrm>
          <a:prstGeom prst="rect">
            <a:avLst/>
          </a:prstGeom>
          <a:noFill/>
        </p:spPr>
      </p:pic>
      <p:pic>
        <p:nvPicPr>
          <p:cNvPr id="40" name="Picture 2" descr="C:\Program Files (x86)\QNAP\CMS Client\res\Device\Ptz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718" y="4629386"/>
            <a:ext cx="224408" cy="224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60450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Flexible Sequential Mode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/>
              <a:t>Mix static &amp; sequential camera video in one view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altLang="zh-TW" dirty="0" smtClean="0">
                <a:solidFill>
                  <a:srgbClr val="FF0000"/>
                </a:solidFill>
                <a:sym typeface="Wingdings" pitchFamily="2" charset="2"/>
              </a:rPr>
              <a:t>Always display the critical areas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altLang="zh-TW" dirty="0" smtClean="0">
                <a:solidFill>
                  <a:srgbClr val="00B050"/>
                </a:solidFill>
                <a:sym typeface="Wingdings" pitchFamily="2" charset="2"/>
              </a:rPr>
              <a:t>Sequential display the general areas</a:t>
            </a:r>
            <a:r>
              <a:rPr lang="en-US" altLang="zh-TW" dirty="0" smtClean="0">
                <a:sym typeface="Wingdings" pitchFamily="2" charset="2"/>
              </a:rPr>
              <a:t> </a:t>
            </a:r>
          </a:p>
          <a:p>
            <a:r>
              <a:rPr lang="en-US" altLang="zh-TW" sz="2400" dirty="0" smtClean="0">
                <a:sym typeface="Wingdings" pitchFamily="2" charset="2"/>
              </a:rPr>
              <a:t>Optimize the number of displaying channel per monitor</a:t>
            </a:r>
            <a:endParaRPr lang="zh-TW" alt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49" y="3356992"/>
            <a:ext cx="4914730" cy="30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7371" y="3513708"/>
            <a:ext cx="1374248" cy="29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33" y="5486722"/>
            <a:ext cx="2758774" cy="95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949328" y="3501008"/>
            <a:ext cx="2710904" cy="1893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L-圖案 9"/>
          <p:cNvSpPr/>
          <p:nvPr/>
        </p:nvSpPr>
        <p:spPr>
          <a:xfrm flipH="1">
            <a:off x="3923928" y="3513296"/>
            <a:ext cx="4176464" cy="2940040"/>
          </a:xfrm>
          <a:prstGeom prst="corner">
            <a:avLst>
              <a:gd name="adj1" fmla="val 32853"/>
              <a:gd name="adj2" fmla="val 46619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Easy CPU Status Check</a:t>
            </a:r>
            <a:endParaRPr lang="zh-TW" altLang="en-US" dirty="0"/>
          </a:p>
        </p:txBody>
      </p:sp>
      <p:grpSp>
        <p:nvGrpSpPr>
          <p:cNvPr id="3" name="群組 5"/>
          <p:cNvGrpSpPr/>
          <p:nvPr/>
        </p:nvGrpSpPr>
        <p:grpSpPr>
          <a:xfrm>
            <a:off x="1835696" y="2564904"/>
            <a:ext cx="6048672" cy="3528392"/>
            <a:chOff x="379770" y="2679298"/>
            <a:chExt cx="6027926" cy="3380123"/>
          </a:xfrm>
        </p:grpSpPr>
        <p:pic>
          <p:nvPicPr>
            <p:cNvPr id="6195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679298"/>
              <a:ext cx="6012160" cy="3378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379770" y="5652962"/>
              <a:ext cx="1224136" cy="40645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 smtClean="0"/>
            </a:p>
          </p:txBody>
        </p:sp>
      </p:grpSp>
      <p:sp>
        <p:nvSpPr>
          <p:cNvPr id="8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Users can easily notice if should adjust video display arrangement due to CPU 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View Layout/E-map Shortcut</a:t>
            </a:r>
            <a:endParaRPr lang="en-US" altLang="zh-TW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rPr>
              <a:t>Drag-and-drop the most frequently used view layout or E-map onto the toolbar as shortcut</a:t>
            </a:r>
            <a:endParaRPr lang="en-US" altLang="en-US" sz="2400" dirty="0">
              <a:solidFill>
                <a:prstClr val="black"/>
              </a:solidFill>
              <a:latin typeface="Arial" pitchFamily="34" charset="0"/>
              <a:ea typeface="Arial Unicode MS" pitchFamily="34" charset="-12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489918" y="2348880"/>
            <a:ext cx="7042522" cy="4104456"/>
            <a:chOff x="1489918" y="2348880"/>
            <a:chExt cx="7042522" cy="410445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918" y="2348880"/>
              <a:ext cx="7029450" cy="409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1847571" y="4676886"/>
              <a:ext cx="720080" cy="2880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 smtClean="0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2852936"/>
              <a:ext cx="4392488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直線單箭頭接點 8"/>
          <p:cNvCxnSpPr/>
          <p:nvPr/>
        </p:nvCxnSpPr>
        <p:spPr>
          <a:xfrm flipV="1">
            <a:off x="2604963" y="2844230"/>
            <a:ext cx="4464496" cy="198022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952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Centralized Playback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Centralized playback up to 16 channels from 16 NVRs</a:t>
            </a:r>
          </a:p>
          <a:p>
            <a:endParaRPr lang="en-US" altLang="zh-TW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Playback Non-sync &amp; Sync Mode</a:t>
            </a:r>
          </a:p>
          <a:p>
            <a:endParaRPr lang="zh-TW" alt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068960"/>
            <a:ext cx="3235325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587" y="3068960"/>
            <a:ext cx="32321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Easy Central Monitoring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2880193" y="2348882"/>
            <a:ext cx="3384374" cy="3312366"/>
          </a:xfrm>
          <a:custGeom>
            <a:avLst/>
            <a:gdLst>
              <a:gd name="connsiteX0" fmla="*/ 0 w 3312362"/>
              <a:gd name="connsiteY0" fmla="*/ 1634810 h 3269619"/>
              <a:gd name="connsiteX1" fmla="*/ 492715 w 3312362"/>
              <a:gd name="connsiteY1" fmla="*/ 471343 h 3269619"/>
              <a:gd name="connsiteX2" fmla="*/ 1656184 w 3312362"/>
              <a:gd name="connsiteY2" fmla="*/ 2 h 3269619"/>
              <a:gd name="connsiteX3" fmla="*/ 2819651 w 3312362"/>
              <a:gd name="connsiteY3" fmla="*/ 471346 h 3269619"/>
              <a:gd name="connsiteX4" fmla="*/ 3312363 w 3312362"/>
              <a:gd name="connsiteY4" fmla="*/ 1634815 h 3269619"/>
              <a:gd name="connsiteX5" fmla="*/ 2819649 w 3312362"/>
              <a:gd name="connsiteY5" fmla="*/ 2798283 h 3269619"/>
              <a:gd name="connsiteX6" fmla="*/ 1656181 w 3312362"/>
              <a:gd name="connsiteY6" fmla="*/ 3269625 h 3269619"/>
              <a:gd name="connsiteX7" fmla="*/ 492713 w 3312362"/>
              <a:gd name="connsiteY7" fmla="*/ 2798281 h 3269619"/>
              <a:gd name="connsiteX8" fmla="*/ 0 w 3312362"/>
              <a:gd name="connsiteY8" fmla="*/ 1634813 h 3269619"/>
              <a:gd name="connsiteX9" fmla="*/ 0 w 3312362"/>
              <a:gd name="connsiteY9" fmla="*/ 1634810 h 326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2362" h="3269619">
                <a:moveTo>
                  <a:pt x="0" y="1634810"/>
                </a:moveTo>
                <a:cubicBezTo>
                  <a:pt x="1" y="1197551"/>
                  <a:pt x="177457" y="778517"/>
                  <a:pt x="492715" y="471343"/>
                </a:cubicBezTo>
                <a:cubicBezTo>
                  <a:pt x="802669" y="169338"/>
                  <a:pt x="1220662" y="1"/>
                  <a:pt x="1656184" y="2"/>
                </a:cubicBezTo>
                <a:cubicBezTo>
                  <a:pt x="2091705" y="2"/>
                  <a:pt x="2509698" y="169340"/>
                  <a:pt x="2819651" y="471346"/>
                </a:cubicBezTo>
                <a:cubicBezTo>
                  <a:pt x="3134908" y="778521"/>
                  <a:pt x="3312364" y="1197556"/>
                  <a:pt x="3312363" y="1634815"/>
                </a:cubicBezTo>
                <a:cubicBezTo>
                  <a:pt x="3312363" y="2072074"/>
                  <a:pt x="3134907" y="2491109"/>
                  <a:pt x="2819649" y="2798283"/>
                </a:cubicBezTo>
                <a:cubicBezTo>
                  <a:pt x="2509696" y="3100289"/>
                  <a:pt x="2091702" y="3269625"/>
                  <a:pt x="1656181" y="3269625"/>
                </a:cubicBezTo>
                <a:cubicBezTo>
                  <a:pt x="1220660" y="3269625"/>
                  <a:pt x="802666" y="3100287"/>
                  <a:pt x="492713" y="2798281"/>
                </a:cubicBezTo>
                <a:cubicBezTo>
                  <a:pt x="177455" y="2491106"/>
                  <a:pt x="0" y="2072071"/>
                  <a:pt x="0" y="1634813"/>
                </a:cubicBezTo>
                <a:lnTo>
                  <a:pt x="0" y="163481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6045" tIns="539784" rIns="546045" bIns="539784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4800" kern="1200" dirty="0" smtClean="0"/>
              <a:t>CMS Client Software</a:t>
            </a:r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000" kern="1200" dirty="0"/>
          </a:p>
        </p:txBody>
      </p:sp>
      <p:grpSp>
        <p:nvGrpSpPr>
          <p:cNvPr id="4" name="群組 18"/>
          <p:cNvGrpSpPr/>
          <p:nvPr/>
        </p:nvGrpSpPr>
        <p:grpSpPr>
          <a:xfrm>
            <a:off x="3870828" y="1090635"/>
            <a:ext cx="3308637" cy="1693470"/>
            <a:chOff x="3870828" y="1245010"/>
            <a:chExt cx="3308637" cy="1693470"/>
          </a:xfrm>
        </p:grpSpPr>
        <p:sp>
          <p:nvSpPr>
            <p:cNvPr id="15" name="手繪多邊形 14"/>
            <p:cNvSpPr/>
            <p:nvPr/>
          </p:nvSpPr>
          <p:spPr>
            <a:xfrm>
              <a:off x="3870828" y="1397000"/>
              <a:ext cx="1402343" cy="1402343"/>
            </a:xfrm>
            <a:custGeom>
              <a:avLst/>
              <a:gdLst>
                <a:gd name="connsiteX0" fmla="*/ 0 w 1402343"/>
                <a:gd name="connsiteY0" fmla="*/ 701172 h 1402343"/>
                <a:gd name="connsiteX1" fmla="*/ 205369 w 1402343"/>
                <a:gd name="connsiteY1" fmla="*/ 205369 h 1402343"/>
                <a:gd name="connsiteX2" fmla="*/ 701173 w 1402343"/>
                <a:gd name="connsiteY2" fmla="*/ 1 h 1402343"/>
                <a:gd name="connsiteX3" fmla="*/ 1196976 w 1402343"/>
                <a:gd name="connsiteY3" fmla="*/ 205370 h 1402343"/>
                <a:gd name="connsiteX4" fmla="*/ 1402344 w 1402343"/>
                <a:gd name="connsiteY4" fmla="*/ 701174 h 1402343"/>
                <a:gd name="connsiteX5" fmla="*/ 1196975 w 1402343"/>
                <a:gd name="connsiteY5" fmla="*/ 1196978 h 1402343"/>
                <a:gd name="connsiteX6" fmla="*/ 701171 w 1402343"/>
                <a:gd name="connsiteY6" fmla="*/ 1402346 h 1402343"/>
                <a:gd name="connsiteX7" fmla="*/ 205367 w 1402343"/>
                <a:gd name="connsiteY7" fmla="*/ 1196977 h 1402343"/>
                <a:gd name="connsiteX8" fmla="*/ -1 w 1402343"/>
                <a:gd name="connsiteY8" fmla="*/ 701173 h 1402343"/>
                <a:gd name="connsiteX9" fmla="*/ 0 w 1402343"/>
                <a:gd name="connsiteY9" fmla="*/ 701172 h 140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343" h="1402343">
                  <a:moveTo>
                    <a:pt x="0" y="701172"/>
                  </a:moveTo>
                  <a:cubicBezTo>
                    <a:pt x="0" y="515210"/>
                    <a:pt x="73874" y="336864"/>
                    <a:pt x="205369" y="205369"/>
                  </a:cubicBezTo>
                  <a:cubicBezTo>
                    <a:pt x="336864" y="73874"/>
                    <a:pt x="515211" y="1"/>
                    <a:pt x="701173" y="1"/>
                  </a:cubicBezTo>
                  <a:cubicBezTo>
                    <a:pt x="887135" y="1"/>
                    <a:pt x="1065481" y="73875"/>
                    <a:pt x="1196976" y="205370"/>
                  </a:cubicBezTo>
                  <a:cubicBezTo>
                    <a:pt x="1328471" y="336865"/>
                    <a:pt x="1402344" y="515212"/>
                    <a:pt x="1402344" y="701174"/>
                  </a:cubicBezTo>
                  <a:cubicBezTo>
                    <a:pt x="1402344" y="887136"/>
                    <a:pt x="1328471" y="1065482"/>
                    <a:pt x="1196975" y="1196978"/>
                  </a:cubicBezTo>
                  <a:cubicBezTo>
                    <a:pt x="1065480" y="1328473"/>
                    <a:pt x="887134" y="1402346"/>
                    <a:pt x="701171" y="1402346"/>
                  </a:cubicBezTo>
                  <a:cubicBezTo>
                    <a:pt x="515209" y="1402346"/>
                    <a:pt x="336863" y="1328472"/>
                    <a:pt x="205367" y="1196977"/>
                  </a:cubicBezTo>
                  <a:cubicBezTo>
                    <a:pt x="73872" y="1065482"/>
                    <a:pt x="-1" y="887136"/>
                    <a:pt x="-1" y="701173"/>
                  </a:cubicBezTo>
                  <a:lnTo>
                    <a:pt x="0" y="70117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3309" tIns="233308" rIns="233309" bIns="23330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dirty="0" smtClean="0">
                  <a:hlinkClick r:id="rId3" action="ppaction://hlinksldjump"/>
                </a:rPr>
                <a:t>Live View</a:t>
              </a:r>
              <a:endParaRPr lang="zh-TW" altLang="en-US" sz="2200" kern="1200" dirty="0"/>
            </a:p>
          </p:txBody>
        </p:sp>
        <p:pic>
          <p:nvPicPr>
            <p:cNvPr id="9" name="圖片 8" descr="Screen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322" y="1245010"/>
              <a:ext cx="1983143" cy="1693470"/>
            </a:xfrm>
            <a:prstGeom prst="rect">
              <a:avLst/>
            </a:prstGeom>
          </p:spPr>
        </p:pic>
      </p:grpSp>
      <p:grpSp>
        <p:nvGrpSpPr>
          <p:cNvPr id="5" name="群組 19"/>
          <p:cNvGrpSpPr/>
          <p:nvPr/>
        </p:nvGrpSpPr>
        <p:grpSpPr>
          <a:xfrm>
            <a:off x="5833946" y="3140968"/>
            <a:ext cx="3310054" cy="1660230"/>
            <a:chOff x="5833946" y="3140968"/>
            <a:chExt cx="3310054" cy="1660230"/>
          </a:xfrm>
        </p:grpSpPr>
        <p:sp>
          <p:nvSpPr>
            <p:cNvPr id="16" name="手繪多邊形 15"/>
            <p:cNvSpPr/>
            <p:nvPr/>
          </p:nvSpPr>
          <p:spPr>
            <a:xfrm>
              <a:off x="5833946" y="3223743"/>
              <a:ext cx="1402343" cy="1402343"/>
            </a:xfrm>
            <a:custGeom>
              <a:avLst/>
              <a:gdLst>
                <a:gd name="connsiteX0" fmla="*/ 0 w 1402343"/>
                <a:gd name="connsiteY0" fmla="*/ 701172 h 1402343"/>
                <a:gd name="connsiteX1" fmla="*/ 205369 w 1402343"/>
                <a:gd name="connsiteY1" fmla="*/ 205369 h 1402343"/>
                <a:gd name="connsiteX2" fmla="*/ 701173 w 1402343"/>
                <a:gd name="connsiteY2" fmla="*/ 1 h 1402343"/>
                <a:gd name="connsiteX3" fmla="*/ 1196976 w 1402343"/>
                <a:gd name="connsiteY3" fmla="*/ 205370 h 1402343"/>
                <a:gd name="connsiteX4" fmla="*/ 1402344 w 1402343"/>
                <a:gd name="connsiteY4" fmla="*/ 701174 h 1402343"/>
                <a:gd name="connsiteX5" fmla="*/ 1196975 w 1402343"/>
                <a:gd name="connsiteY5" fmla="*/ 1196978 h 1402343"/>
                <a:gd name="connsiteX6" fmla="*/ 701171 w 1402343"/>
                <a:gd name="connsiteY6" fmla="*/ 1402346 h 1402343"/>
                <a:gd name="connsiteX7" fmla="*/ 205367 w 1402343"/>
                <a:gd name="connsiteY7" fmla="*/ 1196977 h 1402343"/>
                <a:gd name="connsiteX8" fmla="*/ -1 w 1402343"/>
                <a:gd name="connsiteY8" fmla="*/ 701173 h 1402343"/>
                <a:gd name="connsiteX9" fmla="*/ 0 w 1402343"/>
                <a:gd name="connsiteY9" fmla="*/ 701172 h 140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343" h="1402343">
                  <a:moveTo>
                    <a:pt x="0" y="701172"/>
                  </a:moveTo>
                  <a:cubicBezTo>
                    <a:pt x="0" y="515210"/>
                    <a:pt x="73874" y="336864"/>
                    <a:pt x="205369" y="205369"/>
                  </a:cubicBezTo>
                  <a:cubicBezTo>
                    <a:pt x="336864" y="73874"/>
                    <a:pt x="515211" y="1"/>
                    <a:pt x="701173" y="1"/>
                  </a:cubicBezTo>
                  <a:cubicBezTo>
                    <a:pt x="887135" y="1"/>
                    <a:pt x="1065481" y="73875"/>
                    <a:pt x="1196976" y="205370"/>
                  </a:cubicBezTo>
                  <a:cubicBezTo>
                    <a:pt x="1328471" y="336865"/>
                    <a:pt x="1402344" y="515212"/>
                    <a:pt x="1402344" y="701174"/>
                  </a:cubicBezTo>
                  <a:cubicBezTo>
                    <a:pt x="1402344" y="887136"/>
                    <a:pt x="1328471" y="1065482"/>
                    <a:pt x="1196975" y="1196978"/>
                  </a:cubicBezTo>
                  <a:cubicBezTo>
                    <a:pt x="1065480" y="1328473"/>
                    <a:pt x="887134" y="1402346"/>
                    <a:pt x="701171" y="1402346"/>
                  </a:cubicBezTo>
                  <a:cubicBezTo>
                    <a:pt x="515209" y="1402346"/>
                    <a:pt x="336863" y="1328472"/>
                    <a:pt x="205367" y="1196977"/>
                  </a:cubicBezTo>
                  <a:cubicBezTo>
                    <a:pt x="73872" y="1065482"/>
                    <a:pt x="-1" y="887136"/>
                    <a:pt x="-1" y="701173"/>
                  </a:cubicBezTo>
                  <a:lnTo>
                    <a:pt x="0" y="70117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3309" tIns="233308" rIns="233309" bIns="23330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dirty="0" smtClean="0">
                  <a:hlinkClick r:id="rId5" action="ppaction://hlinksldjump"/>
                </a:rPr>
                <a:t>E-map</a:t>
              </a:r>
              <a:endParaRPr lang="zh-TW" altLang="en-US" sz="2200" kern="1200" dirty="0"/>
            </a:p>
          </p:txBody>
        </p:sp>
        <p:pic>
          <p:nvPicPr>
            <p:cNvPr id="10" name="圖片 9" descr="Screen-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9784" y="3140968"/>
              <a:ext cx="1944216" cy="1660230"/>
            </a:xfrm>
            <a:prstGeom prst="rect">
              <a:avLst/>
            </a:prstGeom>
          </p:spPr>
        </p:pic>
      </p:grpSp>
      <p:grpSp>
        <p:nvGrpSpPr>
          <p:cNvPr id="6" name="群組 20"/>
          <p:cNvGrpSpPr/>
          <p:nvPr/>
        </p:nvGrpSpPr>
        <p:grpSpPr>
          <a:xfrm>
            <a:off x="1895071" y="5049983"/>
            <a:ext cx="3452383" cy="1701142"/>
            <a:chOff x="1895071" y="5049983"/>
            <a:chExt cx="3452383" cy="1701142"/>
          </a:xfrm>
        </p:grpSpPr>
        <p:sp>
          <p:nvSpPr>
            <p:cNvPr id="17" name="手繪多邊形 16"/>
            <p:cNvSpPr/>
            <p:nvPr/>
          </p:nvSpPr>
          <p:spPr>
            <a:xfrm>
              <a:off x="3851920" y="5049983"/>
              <a:ext cx="1495534" cy="1403352"/>
            </a:xfrm>
            <a:custGeom>
              <a:avLst/>
              <a:gdLst>
                <a:gd name="connsiteX0" fmla="*/ 0 w 1527151"/>
                <a:gd name="connsiteY0" fmla="*/ 701676 h 1403352"/>
                <a:gd name="connsiteX1" fmla="*/ 246917 w 1527151"/>
                <a:gd name="connsiteY1" fmla="*/ 185017 h 1403352"/>
                <a:gd name="connsiteX2" fmla="*/ 763577 w 1527151"/>
                <a:gd name="connsiteY2" fmla="*/ 1 h 1403352"/>
                <a:gd name="connsiteX3" fmla="*/ 1280236 w 1527151"/>
                <a:gd name="connsiteY3" fmla="*/ 185018 h 1403352"/>
                <a:gd name="connsiteX4" fmla="*/ 1527152 w 1527151"/>
                <a:gd name="connsiteY4" fmla="*/ 701678 h 1403352"/>
                <a:gd name="connsiteX5" fmla="*/ 1280235 w 1527151"/>
                <a:gd name="connsiteY5" fmla="*/ 1218338 h 1403352"/>
                <a:gd name="connsiteX6" fmla="*/ 763575 w 1527151"/>
                <a:gd name="connsiteY6" fmla="*/ 1403354 h 1403352"/>
                <a:gd name="connsiteX7" fmla="*/ 246915 w 1527151"/>
                <a:gd name="connsiteY7" fmla="*/ 1218337 h 1403352"/>
                <a:gd name="connsiteX8" fmla="*/ -1 w 1527151"/>
                <a:gd name="connsiteY8" fmla="*/ 701677 h 1403352"/>
                <a:gd name="connsiteX9" fmla="*/ 0 w 1527151"/>
                <a:gd name="connsiteY9" fmla="*/ 701676 h 140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7151" h="1403352">
                  <a:moveTo>
                    <a:pt x="0" y="701676"/>
                  </a:moveTo>
                  <a:cubicBezTo>
                    <a:pt x="0" y="505292"/>
                    <a:pt x="89559" y="317896"/>
                    <a:pt x="246917" y="185017"/>
                  </a:cubicBezTo>
                  <a:cubicBezTo>
                    <a:pt x="387823" y="66031"/>
                    <a:pt x="572212" y="1"/>
                    <a:pt x="763577" y="1"/>
                  </a:cubicBezTo>
                  <a:cubicBezTo>
                    <a:pt x="954942" y="1"/>
                    <a:pt x="1139331" y="66031"/>
                    <a:pt x="1280236" y="185018"/>
                  </a:cubicBezTo>
                  <a:cubicBezTo>
                    <a:pt x="1437594" y="317898"/>
                    <a:pt x="1527152" y="505294"/>
                    <a:pt x="1527152" y="701678"/>
                  </a:cubicBezTo>
                  <a:cubicBezTo>
                    <a:pt x="1527152" y="898062"/>
                    <a:pt x="1437593" y="1085458"/>
                    <a:pt x="1280235" y="1218338"/>
                  </a:cubicBezTo>
                  <a:cubicBezTo>
                    <a:pt x="1139329" y="1337325"/>
                    <a:pt x="954940" y="1403355"/>
                    <a:pt x="763575" y="1403354"/>
                  </a:cubicBezTo>
                  <a:cubicBezTo>
                    <a:pt x="572210" y="1403354"/>
                    <a:pt x="387821" y="1337324"/>
                    <a:pt x="246915" y="1218337"/>
                  </a:cubicBezTo>
                  <a:cubicBezTo>
                    <a:pt x="89557" y="1085457"/>
                    <a:pt x="-1" y="898061"/>
                    <a:pt x="-1" y="701677"/>
                  </a:cubicBezTo>
                  <a:lnTo>
                    <a:pt x="0" y="70167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51586" tIns="233456" rIns="251586" bIns="233456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dirty="0" smtClean="0">
                  <a:hlinkClick r:id="rId7" action="ppaction://hlinksldjump"/>
                </a:rPr>
                <a:t>Playback</a:t>
              </a:r>
              <a:endParaRPr lang="zh-TW" altLang="en-US" sz="2200" kern="1200" dirty="0"/>
            </a:p>
          </p:txBody>
        </p:sp>
        <p:pic>
          <p:nvPicPr>
            <p:cNvPr id="11" name="圖片 10" descr="Screen-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5071" y="5075455"/>
              <a:ext cx="1962298" cy="1675670"/>
            </a:xfrm>
            <a:prstGeom prst="rect">
              <a:avLst/>
            </a:prstGeom>
          </p:spPr>
        </p:pic>
      </p:grpSp>
      <p:grpSp>
        <p:nvGrpSpPr>
          <p:cNvPr id="7" name="群組 21"/>
          <p:cNvGrpSpPr/>
          <p:nvPr/>
        </p:nvGrpSpPr>
        <p:grpSpPr>
          <a:xfrm>
            <a:off x="-11875" y="3212976"/>
            <a:ext cx="3321928" cy="1656941"/>
            <a:chOff x="-11875" y="3212976"/>
            <a:chExt cx="3321928" cy="1656941"/>
          </a:xfrm>
        </p:grpSpPr>
        <p:sp>
          <p:nvSpPr>
            <p:cNvPr id="18" name="手繪多邊形 17"/>
            <p:cNvSpPr/>
            <p:nvPr/>
          </p:nvSpPr>
          <p:spPr>
            <a:xfrm>
              <a:off x="1907710" y="3223743"/>
              <a:ext cx="1402343" cy="1402343"/>
            </a:xfrm>
            <a:custGeom>
              <a:avLst/>
              <a:gdLst>
                <a:gd name="connsiteX0" fmla="*/ 0 w 1402343"/>
                <a:gd name="connsiteY0" fmla="*/ 701172 h 1402343"/>
                <a:gd name="connsiteX1" fmla="*/ 205369 w 1402343"/>
                <a:gd name="connsiteY1" fmla="*/ 205369 h 1402343"/>
                <a:gd name="connsiteX2" fmla="*/ 701173 w 1402343"/>
                <a:gd name="connsiteY2" fmla="*/ 1 h 1402343"/>
                <a:gd name="connsiteX3" fmla="*/ 1196976 w 1402343"/>
                <a:gd name="connsiteY3" fmla="*/ 205370 h 1402343"/>
                <a:gd name="connsiteX4" fmla="*/ 1402344 w 1402343"/>
                <a:gd name="connsiteY4" fmla="*/ 701174 h 1402343"/>
                <a:gd name="connsiteX5" fmla="*/ 1196975 w 1402343"/>
                <a:gd name="connsiteY5" fmla="*/ 1196978 h 1402343"/>
                <a:gd name="connsiteX6" fmla="*/ 701171 w 1402343"/>
                <a:gd name="connsiteY6" fmla="*/ 1402346 h 1402343"/>
                <a:gd name="connsiteX7" fmla="*/ 205367 w 1402343"/>
                <a:gd name="connsiteY7" fmla="*/ 1196977 h 1402343"/>
                <a:gd name="connsiteX8" fmla="*/ -1 w 1402343"/>
                <a:gd name="connsiteY8" fmla="*/ 701173 h 1402343"/>
                <a:gd name="connsiteX9" fmla="*/ 0 w 1402343"/>
                <a:gd name="connsiteY9" fmla="*/ 701172 h 140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343" h="1402343">
                  <a:moveTo>
                    <a:pt x="0" y="701172"/>
                  </a:moveTo>
                  <a:cubicBezTo>
                    <a:pt x="0" y="515210"/>
                    <a:pt x="73874" y="336864"/>
                    <a:pt x="205369" y="205369"/>
                  </a:cubicBezTo>
                  <a:cubicBezTo>
                    <a:pt x="336864" y="73874"/>
                    <a:pt x="515211" y="1"/>
                    <a:pt x="701173" y="1"/>
                  </a:cubicBezTo>
                  <a:cubicBezTo>
                    <a:pt x="887135" y="1"/>
                    <a:pt x="1065481" y="73875"/>
                    <a:pt x="1196976" y="205370"/>
                  </a:cubicBezTo>
                  <a:cubicBezTo>
                    <a:pt x="1328471" y="336865"/>
                    <a:pt x="1402344" y="515212"/>
                    <a:pt x="1402344" y="701174"/>
                  </a:cubicBezTo>
                  <a:cubicBezTo>
                    <a:pt x="1402344" y="887136"/>
                    <a:pt x="1328471" y="1065482"/>
                    <a:pt x="1196975" y="1196978"/>
                  </a:cubicBezTo>
                  <a:cubicBezTo>
                    <a:pt x="1065480" y="1328473"/>
                    <a:pt x="887134" y="1402346"/>
                    <a:pt x="701171" y="1402346"/>
                  </a:cubicBezTo>
                  <a:cubicBezTo>
                    <a:pt x="515209" y="1402346"/>
                    <a:pt x="336863" y="1328472"/>
                    <a:pt x="205367" y="1196977"/>
                  </a:cubicBezTo>
                  <a:cubicBezTo>
                    <a:pt x="73872" y="1065482"/>
                    <a:pt x="-1" y="887136"/>
                    <a:pt x="-1" y="701173"/>
                  </a:cubicBezTo>
                  <a:lnTo>
                    <a:pt x="0" y="70117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3309" tIns="233308" rIns="233309" bIns="23330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dirty="0" smtClean="0">
                  <a:hlinkClick r:id="rId9" action="ppaction://hlinksldjump"/>
                </a:rPr>
                <a:t>Configuration</a:t>
              </a:r>
              <a:endParaRPr lang="zh-TW" altLang="en-US" sz="2200" kern="1200" dirty="0"/>
            </a:p>
          </p:txBody>
        </p:sp>
        <p:pic>
          <p:nvPicPr>
            <p:cNvPr id="12" name="圖片 11" descr="Screen-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11875" y="3212976"/>
              <a:ext cx="1940365" cy="1656941"/>
            </a:xfrm>
            <a:prstGeom prst="rect">
              <a:avLst/>
            </a:prstGeom>
          </p:spPr>
        </p:pic>
      </p:grpSp>
      <p:pic>
        <p:nvPicPr>
          <p:cNvPr id="23" name="圖片 22" descr="CMS_in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11960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Live View</a:t>
            </a:r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716996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5924825" y="2033381"/>
            <a:ext cx="246118" cy="2338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7956376" y="1916832"/>
            <a:ext cx="993469" cy="1249979"/>
          </a:xfrm>
          <a:prstGeom prst="wedgeRectCallout">
            <a:avLst>
              <a:gd name="adj1" fmla="val -227315"/>
              <a:gd name="adj2" fmla="val -35011"/>
            </a:avLst>
          </a:prstGeom>
          <a:solidFill>
            <a:schemeClr val="tx2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Enable alarm mode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81466" y="2028949"/>
            <a:ext cx="246118" cy="2338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燕尾形向右箭號 13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3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Live View</a:t>
            </a: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467544" y="1615744"/>
            <a:ext cx="7172298" cy="4405544"/>
            <a:chOff x="467544" y="1471728"/>
            <a:chExt cx="7172298" cy="4405544"/>
          </a:xfrm>
        </p:grpSpPr>
        <p:grpSp>
          <p:nvGrpSpPr>
            <p:cNvPr id="15" name="群組 14"/>
            <p:cNvGrpSpPr/>
            <p:nvPr/>
          </p:nvGrpSpPr>
          <p:grpSpPr>
            <a:xfrm>
              <a:off x="467544" y="1844824"/>
              <a:ext cx="7172298" cy="4032448"/>
              <a:chOff x="467544" y="1641856"/>
              <a:chExt cx="7172298" cy="4032448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7544" y="1641856"/>
                <a:ext cx="7172298" cy="4032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65047" y="2274805"/>
                <a:ext cx="859281" cy="585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矩形 11"/>
            <p:cNvSpPr/>
            <p:nvPr/>
          </p:nvSpPr>
          <p:spPr>
            <a:xfrm>
              <a:off x="513545" y="1471728"/>
              <a:ext cx="1560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 Alarm mode</a:t>
              </a:r>
              <a:endParaRPr lang="zh-TW" altLang="en-US" dirty="0"/>
            </a:p>
          </p:txBody>
        </p:sp>
        <p:sp>
          <p:nvSpPr>
            <p:cNvPr id="17" name="L-圖案 16"/>
            <p:cNvSpPr/>
            <p:nvPr/>
          </p:nvSpPr>
          <p:spPr>
            <a:xfrm flipH="1">
              <a:off x="1979712" y="2141066"/>
              <a:ext cx="5616624" cy="3733783"/>
            </a:xfrm>
            <a:prstGeom prst="corner">
              <a:avLst>
                <a:gd name="adj1" fmla="val 19455"/>
                <a:gd name="adj2" fmla="val 28575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燕尾形向右箭號 18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4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Live View</a:t>
            </a:r>
            <a:endParaRPr lang="zh-TW" alt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456911" y="1606797"/>
            <a:ext cx="7211433" cy="4414491"/>
            <a:chOff x="456911" y="1462781"/>
            <a:chExt cx="7211433" cy="4414491"/>
          </a:xfrm>
        </p:grpSpPr>
        <p:sp>
          <p:nvSpPr>
            <p:cNvPr id="11" name="矩形 10"/>
            <p:cNvSpPr/>
            <p:nvPr/>
          </p:nvSpPr>
          <p:spPr>
            <a:xfrm>
              <a:off x="492279" y="1462781"/>
              <a:ext cx="25859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 Instant event handling</a:t>
              </a:r>
              <a:endParaRPr lang="zh-TW" altLang="en-US" dirty="0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6911" y="1822821"/>
              <a:ext cx="7211433" cy="4054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矩形 12"/>
            <p:cNvSpPr/>
            <p:nvPr/>
          </p:nvSpPr>
          <p:spPr>
            <a:xfrm>
              <a:off x="4819923" y="2470893"/>
              <a:ext cx="1800200" cy="187220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燕尾形向右箭號 16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4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414" y="1173002"/>
            <a:ext cx="5796265" cy="568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E-map</a:t>
            </a:r>
            <a:endParaRPr lang="zh-TW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67543" y="1613321"/>
            <a:ext cx="7172296" cy="4407967"/>
            <a:chOff x="467543" y="1253281"/>
            <a:chExt cx="7172296" cy="4407967"/>
          </a:xfrm>
        </p:grpSpPr>
        <p:sp>
          <p:nvSpPr>
            <p:cNvPr id="8" name="矩形 7"/>
            <p:cNvSpPr/>
            <p:nvPr/>
          </p:nvSpPr>
          <p:spPr>
            <a:xfrm>
              <a:off x="496079" y="1253281"/>
              <a:ext cx="4855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 Device icon on E-map to indicate its location</a:t>
              </a:r>
              <a:endParaRPr lang="zh-TW" altLang="en-US" dirty="0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3" y="1628800"/>
              <a:ext cx="7172296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燕尾形向右箭號 14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3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467544" y="1340769"/>
            <a:ext cx="7191208" cy="4680519"/>
            <a:chOff x="467544" y="1340769"/>
            <a:chExt cx="7191208" cy="4680519"/>
          </a:xfrm>
        </p:grpSpPr>
        <p:sp>
          <p:nvSpPr>
            <p:cNvPr id="5" name="矩形 4"/>
            <p:cNvSpPr/>
            <p:nvPr/>
          </p:nvSpPr>
          <p:spPr>
            <a:xfrm>
              <a:off x="467544" y="1340769"/>
              <a:ext cx="41729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1. Red icon to show event location</a:t>
              </a:r>
            </a:p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2. Double click to check event live view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1978207"/>
              <a:ext cx="7191208" cy="404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70865" y="4388792"/>
              <a:ext cx="853463" cy="6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E-map</a:t>
            </a:r>
            <a:endParaRPr lang="zh-TW" alt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4630" y="2564904"/>
            <a:ext cx="1870955" cy="14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燕尾形向右箭號 11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5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Playback</a:t>
            </a:r>
            <a:endParaRPr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6048672" cy="340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196634"/>
            <a:ext cx="6048672" cy="340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67544" y="1340769"/>
            <a:ext cx="5868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 Centralized playback up to 16 channels from 16 NVRs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 Playback Non-sync &amp; Sync Mode</a:t>
            </a:r>
          </a:p>
        </p:txBody>
      </p:sp>
      <p:sp>
        <p:nvSpPr>
          <p:cNvPr id="8" name="燕尾形向右箭號 7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4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7380312" cy="41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圖說文字 5"/>
          <p:cNvSpPr/>
          <p:nvPr/>
        </p:nvSpPr>
        <p:spPr>
          <a:xfrm>
            <a:off x="2987824" y="2060848"/>
            <a:ext cx="1512168" cy="447813"/>
          </a:xfrm>
          <a:prstGeom prst="wedgeRectCallout">
            <a:avLst>
              <a:gd name="adj1" fmla="val -98609"/>
              <a:gd name="adj2" fmla="val -41471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3688" y="1988840"/>
            <a:ext cx="2880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955834" y="2348880"/>
            <a:ext cx="1599942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grpSp>
        <p:nvGrpSpPr>
          <p:cNvPr id="4" name="群組 10"/>
          <p:cNvGrpSpPr/>
          <p:nvPr/>
        </p:nvGrpSpPr>
        <p:grpSpPr>
          <a:xfrm>
            <a:off x="2771800" y="2636912"/>
            <a:ext cx="3600400" cy="648072"/>
            <a:chOff x="2771800" y="2636912"/>
            <a:chExt cx="3600400" cy="648072"/>
          </a:xfrm>
        </p:grpSpPr>
        <p:sp>
          <p:nvSpPr>
            <p:cNvPr id="10" name="矩形圖說文字 9"/>
            <p:cNvSpPr/>
            <p:nvPr/>
          </p:nvSpPr>
          <p:spPr>
            <a:xfrm>
              <a:off x="2771800" y="2636912"/>
              <a:ext cx="3600400" cy="648072"/>
            </a:xfrm>
            <a:prstGeom prst="wedgeRectCallout">
              <a:avLst>
                <a:gd name="adj1" fmla="val -82230"/>
                <a:gd name="adj2" fmla="val -51355"/>
              </a:avLst>
            </a:prstGeom>
            <a:solidFill>
              <a:schemeClr val="tx2">
                <a:lumMod val="7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dirty="0" smtClean="0"/>
                <a:t>License: </a:t>
              </a:r>
              <a:endParaRPr lang="zh-TW" alt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7162" y="2821037"/>
              <a:ext cx="257175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燕尾形向右箭號 10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5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7380312" cy="41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圖說文字 5"/>
          <p:cNvSpPr/>
          <p:nvPr/>
        </p:nvSpPr>
        <p:spPr>
          <a:xfrm>
            <a:off x="2987824" y="2060848"/>
            <a:ext cx="1512168" cy="447813"/>
          </a:xfrm>
          <a:prstGeom prst="wedgeRectCallout">
            <a:avLst>
              <a:gd name="adj1" fmla="val -98609"/>
              <a:gd name="adj2" fmla="val -41471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3688" y="1988840"/>
            <a:ext cx="2880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955834" y="2348880"/>
            <a:ext cx="1599942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grpSp>
        <p:nvGrpSpPr>
          <p:cNvPr id="4" name="群組 15"/>
          <p:cNvGrpSpPr/>
          <p:nvPr/>
        </p:nvGrpSpPr>
        <p:grpSpPr>
          <a:xfrm>
            <a:off x="1475656" y="3104585"/>
            <a:ext cx="5823241" cy="2703954"/>
            <a:chOff x="1475656" y="3104585"/>
            <a:chExt cx="5823241" cy="270395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87824" y="3573016"/>
              <a:ext cx="4311073" cy="22355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15" name="直線接點 14"/>
            <p:cNvCxnSpPr/>
            <p:nvPr/>
          </p:nvCxnSpPr>
          <p:spPr>
            <a:xfrm flipH="1" flipV="1">
              <a:off x="1475656" y="3104585"/>
              <a:ext cx="1512168" cy="9361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燕尾形向右箭號 10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5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7380312" cy="41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圖說文字 5"/>
          <p:cNvSpPr/>
          <p:nvPr/>
        </p:nvSpPr>
        <p:spPr>
          <a:xfrm>
            <a:off x="2987824" y="2060848"/>
            <a:ext cx="1512168" cy="447813"/>
          </a:xfrm>
          <a:prstGeom prst="wedgeRectCallout">
            <a:avLst>
              <a:gd name="adj1" fmla="val -98609"/>
              <a:gd name="adj2" fmla="val -41471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3688" y="1988840"/>
            <a:ext cx="2880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955834" y="2348880"/>
            <a:ext cx="1599942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grpSp>
        <p:nvGrpSpPr>
          <p:cNvPr id="4" name="群組 18"/>
          <p:cNvGrpSpPr/>
          <p:nvPr/>
        </p:nvGrpSpPr>
        <p:grpSpPr>
          <a:xfrm>
            <a:off x="1547664" y="2924944"/>
            <a:ext cx="5224810" cy="3181908"/>
            <a:chOff x="1547664" y="2924944"/>
            <a:chExt cx="5224810" cy="318190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15816" y="2924944"/>
              <a:ext cx="3856658" cy="31819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18" name="直線接點 17"/>
            <p:cNvCxnSpPr/>
            <p:nvPr/>
          </p:nvCxnSpPr>
          <p:spPr>
            <a:xfrm flipH="1" flipV="1">
              <a:off x="1547664" y="3224851"/>
              <a:ext cx="1352386" cy="8640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燕尾形向右箭號 10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5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7380312" cy="41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圖說文字 5"/>
          <p:cNvSpPr/>
          <p:nvPr/>
        </p:nvSpPr>
        <p:spPr>
          <a:xfrm>
            <a:off x="2987824" y="2060848"/>
            <a:ext cx="1512168" cy="447813"/>
          </a:xfrm>
          <a:prstGeom prst="wedgeRectCallout">
            <a:avLst>
              <a:gd name="adj1" fmla="val -98609"/>
              <a:gd name="adj2" fmla="val -41471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3688" y="1988840"/>
            <a:ext cx="2880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955834" y="2348880"/>
            <a:ext cx="1599942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grpSp>
        <p:nvGrpSpPr>
          <p:cNvPr id="4" name="群組 22"/>
          <p:cNvGrpSpPr/>
          <p:nvPr/>
        </p:nvGrpSpPr>
        <p:grpSpPr>
          <a:xfrm>
            <a:off x="1897071" y="2647545"/>
            <a:ext cx="5830924" cy="3593381"/>
            <a:chOff x="1907704" y="2636912"/>
            <a:chExt cx="5830924" cy="3593381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9832" y="2636912"/>
              <a:ext cx="4678796" cy="359338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21" name="直線接點 20"/>
            <p:cNvCxnSpPr/>
            <p:nvPr/>
          </p:nvCxnSpPr>
          <p:spPr>
            <a:xfrm flipH="1" flipV="1">
              <a:off x="1907704" y="3356992"/>
              <a:ext cx="1152128" cy="7200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燕尾形向右箭號 10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5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7380312" cy="41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圖說文字 5"/>
          <p:cNvSpPr/>
          <p:nvPr/>
        </p:nvSpPr>
        <p:spPr>
          <a:xfrm>
            <a:off x="2987824" y="2060848"/>
            <a:ext cx="1512168" cy="447813"/>
          </a:xfrm>
          <a:prstGeom prst="wedgeRectCallout">
            <a:avLst>
              <a:gd name="adj1" fmla="val -98609"/>
              <a:gd name="adj2" fmla="val -41471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configuration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3688" y="1988840"/>
            <a:ext cx="2880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955834" y="2348880"/>
            <a:ext cx="1599942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 smtClean="0"/>
          </a:p>
        </p:txBody>
      </p:sp>
      <p:grpSp>
        <p:nvGrpSpPr>
          <p:cNvPr id="4" name="群組 28"/>
          <p:cNvGrpSpPr/>
          <p:nvPr/>
        </p:nvGrpSpPr>
        <p:grpSpPr>
          <a:xfrm>
            <a:off x="1691680" y="3501008"/>
            <a:ext cx="5819973" cy="1643435"/>
            <a:chOff x="1691680" y="3501008"/>
            <a:chExt cx="5819973" cy="164343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23728" y="4077072"/>
              <a:ext cx="5387925" cy="10673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26" name="直線接點 25"/>
            <p:cNvCxnSpPr/>
            <p:nvPr/>
          </p:nvCxnSpPr>
          <p:spPr>
            <a:xfrm flipH="1" flipV="1">
              <a:off x="1691680" y="3501008"/>
              <a:ext cx="576064" cy="5760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燕尾形向右箭號 10"/>
          <p:cNvSpPr/>
          <p:nvPr/>
        </p:nvSpPr>
        <p:spPr>
          <a:xfrm flipH="1">
            <a:off x="8100392" y="6165304"/>
            <a:ext cx="864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hlinkClick r:id="rId5" action="ppaction://hlinksldjump"/>
              </a:rPr>
              <a:t>back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5 Main Purposes</a:t>
            </a:r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2339752" y="2386243"/>
            <a:ext cx="63470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Event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Device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Flexible Central Monitoring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Open Platform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Online License Scalability</a:t>
            </a:r>
            <a:endParaRPr lang="zh-TW" altLang="en-US" sz="3000" b="1" dirty="0" smtClean="0">
              <a:solidFill>
                <a:schemeClr val="bg1">
                  <a:lumMod val="75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等腰三角形 3"/>
          <p:cNvSpPr/>
          <p:nvPr/>
        </p:nvSpPr>
        <p:spPr>
          <a:xfrm rot="5400000">
            <a:off x="1528917" y="4346357"/>
            <a:ext cx="504056" cy="39753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An open platform for 3rd party integration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Access control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POS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LPR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IVA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0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Face Detection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The 3rd party information can be recognized as the event source to trigger the pre-configured actions automatically.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The integration is applicable upon project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TW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Available in </a:t>
            </a:r>
            <a:r>
              <a:rPr lang="en-US" altLang="zh-TW" sz="1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VioStor</a:t>
            </a:r>
            <a:r>
              <a:rPr lang="en-US" altLang="zh-TW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CMS v. 1.2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Open Platform *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916832"/>
            <a:ext cx="15525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204864"/>
            <a:ext cx="3352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Server - Turnkey Solution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2640416" y="2132098"/>
            <a:ext cx="3684283" cy="3672408"/>
          </a:xfrm>
          <a:custGeom>
            <a:avLst/>
            <a:gdLst>
              <a:gd name="connsiteX0" fmla="*/ 0 w 3312362"/>
              <a:gd name="connsiteY0" fmla="*/ 1634810 h 3269619"/>
              <a:gd name="connsiteX1" fmla="*/ 492715 w 3312362"/>
              <a:gd name="connsiteY1" fmla="*/ 471343 h 3269619"/>
              <a:gd name="connsiteX2" fmla="*/ 1656184 w 3312362"/>
              <a:gd name="connsiteY2" fmla="*/ 2 h 3269619"/>
              <a:gd name="connsiteX3" fmla="*/ 2819651 w 3312362"/>
              <a:gd name="connsiteY3" fmla="*/ 471346 h 3269619"/>
              <a:gd name="connsiteX4" fmla="*/ 3312363 w 3312362"/>
              <a:gd name="connsiteY4" fmla="*/ 1634815 h 3269619"/>
              <a:gd name="connsiteX5" fmla="*/ 2819649 w 3312362"/>
              <a:gd name="connsiteY5" fmla="*/ 2798283 h 3269619"/>
              <a:gd name="connsiteX6" fmla="*/ 1656181 w 3312362"/>
              <a:gd name="connsiteY6" fmla="*/ 3269625 h 3269619"/>
              <a:gd name="connsiteX7" fmla="*/ 492713 w 3312362"/>
              <a:gd name="connsiteY7" fmla="*/ 2798281 h 3269619"/>
              <a:gd name="connsiteX8" fmla="*/ 0 w 3312362"/>
              <a:gd name="connsiteY8" fmla="*/ 1634813 h 3269619"/>
              <a:gd name="connsiteX9" fmla="*/ 0 w 3312362"/>
              <a:gd name="connsiteY9" fmla="*/ 1634810 h 326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2362" h="3269619">
                <a:moveTo>
                  <a:pt x="0" y="1634810"/>
                </a:moveTo>
                <a:cubicBezTo>
                  <a:pt x="1" y="1197551"/>
                  <a:pt x="177457" y="778517"/>
                  <a:pt x="492715" y="471343"/>
                </a:cubicBezTo>
                <a:cubicBezTo>
                  <a:pt x="802669" y="169338"/>
                  <a:pt x="1220662" y="1"/>
                  <a:pt x="1656184" y="2"/>
                </a:cubicBezTo>
                <a:cubicBezTo>
                  <a:pt x="2091705" y="2"/>
                  <a:pt x="2509698" y="169340"/>
                  <a:pt x="2819651" y="471346"/>
                </a:cubicBezTo>
                <a:cubicBezTo>
                  <a:pt x="3134908" y="778521"/>
                  <a:pt x="3312364" y="1197556"/>
                  <a:pt x="3312363" y="1634815"/>
                </a:cubicBezTo>
                <a:cubicBezTo>
                  <a:pt x="3312363" y="2072074"/>
                  <a:pt x="3134907" y="2491109"/>
                  <a:pt x="2819649" y="2798283"/>
                </a:cubicBezTo>
                <a:cubicBezTo>
                  <a:pt x="2509696" y="3100289"/>
                  <a:pt x="2091702" y="3269625"/>
                  <a:pt x="1656181" y="3269625"/>
                </a:cubicBezTo>
                <a:cubicBezTo>
                  <a:pt x="1220660" y="3269625"/>
                  <a:pt x="802666" y="3100287"/>
                  <a:pt x="492713" y="2798281"/>
                </a:cubicBezTo>
                <a:cubicBezTo>
                  <a:pt x="177455" y="2491106"/>
                  <a:pt x="0" y="2072071"/>
                  <a:pt x="0" y="1634813"/>
                </a:cubicBezTo>
                <a:lnTo>
                  <a:pt x="0" y="163481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6045" tIns="539784" rIns="546045" bIns="539784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4800" kern="1200" dirty="0" smtClean="0"/>
              <a:t>Turnkey Solution</a:t>
            </a:r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4800" kern="1200" dirty="0"/>
          </a:p>
        </p:txBody>
      </p:sp>
      <p:sp>
        <p:nvSpPr>
          <p:cNvPr id="15" name="手繪多邊形 14"/>
          <p:cNvSpPr/>
          <p:nvPr/>
        </p:nvSpPr>
        <p:spPr>
          <a:xfrm>
            <a:off x="3787703" y="1196752"/>
            <a:ext cx="1402343" cy="1402343"/>
          </a:xfrm>
          <a:custGeom>
            <a:avLst/>
            <a:gdLst>
              <a:gd name="connsiteX0" fmla="*/ 0 w 1402343"/>
              <a:gd name="connsiteY0" fmla="*/ 701172 h 1402343"/>
              <a:gd name="connsiteX1" fmla="*/ 205369 w 1402343"/>
              <a:gd name="connsiteY1" fmla="*/ 205369 h 1402343"/>
              <a:gd name="connsiteX2" fmla="*/ 701173 w 1402343"/>
              <a:gd name="connsiteY2" fmla="*/ 1 h 1402343"/>
              <a:gd name="connsiteX3" fmla="*/ 1196976 w 1402343"/>
              <a:gd name="connsiteY3" fmla="*/ 205370 h 1402343"/>
              <a:gd name="connsiteX4" fmla="*/ 1402344 w 1402343"/>
              <a:gd name="connsiteY4" fmla="*/ 701174 h 1402343"/>
              <a:gd name="connsiteX5" fmla="*/ 1196975 w 1402343"/>
              <a:gd name="connsiteY5" fmla="*/ 1196978 h 1402343"/>
              <a:gd name="connsiteX6" fmla="*/ 701171 w 1402343"/>
              <a:gd name="connsiteY6" fmla="*/ 1402346 h 1402343"/>
              <a:gd name="connsiteX7" fmla="*/ 205367 w 1402343"/>
              <a:gd name="connsiteY7" fmla="*/ 1196977 h 1402343"/>
              <a:gd name="connsiteX8" fmla="*/ -1 w 1402343"/>
              <a:gd name="connsiteY8" fmla="*/ 701173 h 1402343"/>
              <a:gd name="connsiteX9" fmla="*/ 0 w 1402343"/>
              <a:gd name="connsiteY9" fmla="*/ 701172 h 140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343" h="1402343">
                <a:moveTo>
                  <a:pt x="0" y="701172"/>
                </a:moveTo>
                <a:cubicBezTo>
                  <a:pt x="0" y="515210"/>
                  <a:pt x="73874" y="336864"/>
                  <a:pt x="205369" y="205369"/>
                </a:cubicBezTo>
                <a:cubicBezTo>
                  <a:pt x="336864" y="73874"/>
                  <a:pt x="515211" y="1"/>
                  <a:pt x="701173" y="1"/>
                </a:cubicBezTo>
                <a:cubicBezTo>
                  <a:pt x="887135" y="1"/>
                  <a:pt x="1065481" y="73875"/>
                  <a:pt x="1196976" y="205370"/>
                </a:cubicBezTo>
                <a:cubicBezTo>
                  <a:pt x="1328471" y="336865"/>
                  <a:pt x="1402344" y="515212"/>
                  <a:pt x="1402344" y="701174"/>
                </a:cubicBezTo>
                <a:cubicBezTo>
                  <a:pt x="1402344" y="887136"/>
                  <a:pt x="1328471" y="1065482"/>
                  <a:pt x="1196975" y="1196978"/>
                </a:cubicBezTo>
                <a:cubicBezTo>
                  <a:pt x="1065480" y="1328473"/>
                  <a:pt x="887134" y="1402346"/>
                  <a:pt x="701171" y="1402346"/>
                </a:cubicBezTo>
                <a:cubicBezTo>
                  <a:pt x="515209" y="1402346"/>
                  <a:pt x="336863" y="1328472"/>
                  <a:pt x="205367" y="1196977"/>
                </a:cubicBezTo>
                <a:cubicBezTo>
                  <a:pt x="73872" y="1065482"/>
                  <a:pt x="-1" y="887136"/>
                  <a:pt x="-1" y="701173"/>
                </a:cubicBezTo>
                <a:lnTo>
                  <a:pt x="0" y="70117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33309" tIns="233308" rIns="233309" bIns="233308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kern="1200" dirty="0" smtClean="0">
                <a:hlinkClick r:id="rId3" action="ppaction://hlinksldjump"/>
              </a:rPr>
              <a:t>Easy Setup</a:t>
            </a:r>
            <a:endParaRPr lang="zh-TW" altLang="en-US" sz="2200" kern="1200" dirty="0"/>
          </a:p>
        </p:txBody>
      </p:sp>
      <p:sp>
        <p:nvSpPr>
          <p:cNvPr id="16" name="手繪多邊形 15"/>
          <p:cNvSpPr/>
          <p:nvPr/>
        </p:nvSpPr>
        <p:spPr>
          <a:xfrm>
            <a:off x="5833946" y="3140969"/>
            <a:ext cx="1618374" cy="1656184"/>
          </a:xfrm>
          <a:custGeom>
            <a:avLst/>
            <a:gdLst>
              <a:gd name="connsiteX0" fmla="*/ 0 w 1402343"/>
              <a:gd name="connsiteY0" fmla="*/ 701172 h 1402343"/>
              <a:gd name="connsiteX1" fmla="*/ 205369 w 1402343"/>
              <a:gd name="connsiteY1" fmla="*/ 205369 h 1402343"/>
              <a:gd name="connsiteX2" fmla="*/ 701173 w 1402343"/>
              <a:gd name="connsiteY2" fmla="*/ 1 h 1402343"/>
              <a:gd name="connsiteX3" fmla="*/ 1196976 w 1402343"/>
              <a:gd name="connsiteY3" fmla="*/ 205370 h 1402343"/>
              <a:gd name="connsiteX4" fmla="*/ 1402344 w 1402343"/>
              <a:gd name="connsiteY4" fmla="*/ 701174 h 1402343"/>
              <a:gd name="connsiteX5" fmla="*/ 1196975 w 1402343"/>
              <a:gd name="connsiteY5" fmla="*/ 1196978 h 1402343"/>
              <a:gd name="connsiteX6" fmla="*/ 701171 w 1402343"/>
              <a:gd name="connsiteY6" fmla="*/ 1402346 h 1402343"/>
              <a:gd name="connsiteX7" fmla="*/ 205367 w 1402343"/>
              <a:gd name="connsiteY7" fmla="*/ 1196977 h 1402343"/>
              <a:gd name="connsiteX8" fmla="*/ -1 w 1402343"/>
              <a:gd name="connsiteY8" fmla="*/ 701173 h 1402343"/>
              <a:gd name="connsiteX9" fmla="*/ 0 w 1402343"/>
              <a:gd name="connsiteY9" fmla="*/ 701172 h 140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343" h="1402343">
                <a:moveTo>
                  <a:pt x="0" y="701172"/>
                </a:moveTo>
                <a:cubicBezTo>
                  <a:pt x="0" y="515210"/>
                  <a:pt x="73874" y="336864"/>
                  <a:pt x="205369" y="205369"/>
                </a:cubicBezTo>
                <a:cubicBezTo>
                  <a:pt x="336864" y="73874"/>
                  <a:pt x="515211" y="1"/>
                  <a:pt x="701173" y="1"/>
                </a:cubicBezTo>
                <a:cubicBezTo>
                  <a:pt x="887135" y="1"/>
                  <a:pt x="1065481" y="73875"/>
                  <a:pt x="1196976" y="205370"/>
                </a:cubicBezTo>
                <a:cubicBezTo>
                  <a:pt x="1328471" y="336865"/>
                  <a:pt x="1402344" y="515212"/>
                  <a:pt x="1402344" y="701174"/>
                </a:cubicBezTo>
                <a:cubicBezTo>
                  <a:pt x="1402344" y="887136"/>
                  <a:pt x="1328471" y="1065482"/>
                  <a:pt x="1196975" y="1196978"/>
                </a:cubicBezTo>
                <a:cubicBezTo>
                  <a:pt x="1065480" y="1328473"/>
                  <a:pt x="887134" y="1402346"/>
                  <a:pt x="701171" y="1402346"/>
                </a:cubicBezTo>
                <a:cubicBezTo>
                  <a:pt x="515209" y="1402346"/>
                  <a:pt x="336863" y="1328472"/>
                  <a:pt x="205367" y="1196977"/>
                </a:cubicBezTo>
                <a:cubicBezTo>
                  <a:pt x="73872" y="1065482"/>
                  <a:pt x="-1" y="887136"/>
                  <a:pt x="-1" y="701173"/>
                </a:cubicBezTo>
                <a:lnTo>
                  <a:pt x="0" y="70117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33309" tIns="233308" rIns="233309" bIns="233308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dirty="0" smtClean="0"/>
              <a:t>Stable Hardware</a:t>
            </a:r>
            <a:endParaRPr lang="zh-TW" altLang="en-US" sz="2200" dirty="0" smtClean="0"/>
          </a:p>
        </p:txBody>
      </p:sp>
      <p:sp>
        <p:nvSpPr>
          <p:cNvPr id="17" name="手繪多邊形 16"/>
          <p:cNvSpPr/>
          <p:nvPr/>
        </p:nvSpPr>
        <p:spPr>
          <a:xfrm>
            <a:off x="3851920" y="5266008"/>
            <a:ext cx="1495534" cy="1403352"/>
          </a:xfrm>
          <a:custGeom>
            <a:avLst/>
            <a:gdLst>
              <a:gd name="connsiteX0" fmla="*/ 0 w 1527151"/>
              <a:gd name="connsiteY0" fmla="*/ 701676 h 1403352"/>
              <a:gd name="connsiteX1" fmla="*/ 246917 w 1527151"/>
              <a:gd name="connsiteY1" fmla="*/ 185017 h 1403352"/>
              <a:gd name="connsiteX2" fmla="*/ 763577 w 1527151"/>
              <a:gd name="connsiteY2" fmla="*/ 1 h 1403352"/>
              <a:gd name="connsiteX3" fmla="*/ 1280236 w 1527151"/>
              <a:gd name="connsiteY3" fmla="*/ 185018 h 1403352"/>
              <a:gd name="connsiteX4" fmla="*/ 1527152 w 1527151"/>
              <a:gd name="connsiteY4" fmla="*/ 701678 h 1403352"/>
              <a:gd name="connsiteX5" fmla="*/ 1280235 w 1527151"/>
              <a:gd name="connsiteY5" fmla="*/ 1218338 h 1403352"/>
              <a:gd name="connsiteX6" fmla="*/ 763575 w 1527151"/>
              <a:gd name="connsiteY6" fmla="*/ 1403354 h 1403352"/>
              <a:gd name="connsiteX7" fmla="*/ 246915 w 1527151"/>
              <a:gd name="connsiteY7" fmla="*/ 1218337 h 1403352"/>
              <a:gd name="connsiteX8" fmla="*/ -1 w 1527151"/>
              <a:gd name="connsiteY8" fmla="*/ 701677 h 1403352"/>
              <a:gd name="connsiteX9" fmla="*/ 0 w 1527151"/>
              <a:gd name="connsiteY9" fmla="*/ 701676 h 140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7151" h="1403352">
                <a:moveTo>
                  <a:pt x="0" y="701676"/>
                </a:moveTo>
                <a:cubicBezTo>
                  <a:pt x="0" y="505292"/>
                  <a:pt x="89559" y="317896"/>
                  <a:pt x="246917" y="185017"/>
                </a:cubicBezTo>
                <a:cubicBezTo>
                  <a:pt x="387823" y="66031"/>
                  <a:pt x="572212" y="1"/>
                  <a:pt x="763577" y="1"/>
                </a:cubicBezTo>
                <a:cubicBezTo>
                  <a:pt x="954942" y="1"/>
                  <a:pt x="1139331" y="66031"/>
                  <a:pt x="1280236" y="185018"/>
                </a:cubicBezTo>
                <a:cubicBezTo>
                  <a:pt x="1437594" y="317898"/>
                  <a:pt x="1527152" y="505294"/>
                  <a:pt x="1527152" y="701678"/>
                </a:cubicBezTo>
                <a:cubicBezTo>
                  <a:pt x="1527152" y="898062"/>
                  <a:pt x="1437593" y="1085458"/>
                  <a:pt x="1280235" y="1218338"/>
                </a:cubicBezTo>
                <a:cubicBezTo>
                  <a:pt x="1139329" y="1337325"/>
                  <a:pt x="954940" y="1403355"/>
                  <a:pt x="763575" y="1403354"/>
                </a:cubicBezTo>
                <a:cubicBezTo>
                  <a:pt x="572210" y="1403354"/>
                  <a:pt x="387821" y="1337324"/>
                  <a:pt x="246915" y="1218337"/>
                </a:cubicBezTo>
                <a:cubicBezTo>
                  <a:pt x="89557" y="1085457"/>
                  <a:pt x="-1" y="898061"/>
                  <a:pt x="-1" y="701677"/>
                </a:cubicBezTo>
                <a:lnTo>
                  <a:pt x="0" y="70167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5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51586" tIns="233456" rIns="251586" bIns="233456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kern="1200" dirty="0" smtClean="0"/>
              <a:t>Linux</a:t>
            </a:r>
            <a:endParaRPr lang="zh-TW" altLang="en-US" sz="2200" kern="1200" dirty="0"/>
          </a:p>
        </p:txBody>
      </p:sp>
      <p:sp>
        <p:nvSpPr>
          <p:cNvPr id="18" name="手繪多邊形 17"/>
          <p:cNvSpPr/>
          <p:nvPr/>
        </p:nvSpPr>
        <p:spPr>
          <a:xfrm>
            <a:off x="1619673" y="3223743"/>
            <a:ext cx="1656184" cy="1645417"/>
          </a:xfrm>
          <a:custGeom>
            <a:avLst/>
            <a:gdLst>
              <a:gd name="connsiteX0" fmla="*/ 0 w 1402343"/>
              <a:gd name="connsiteY0" fmla="*/ 701172 h 1402343"/>
              <a:gd name="connsiteX1" fmla="*/ 205369 w 1402343"/>
              <a:gd name="connsiteY1" fmla="*/ 205369 h 1402343"/>
              <a:gd name="connsiteX2" fmla="*/ 701173 w 1402343"/>
              <a:gd name="connsiteY2" fmla="*/ 1 h 1402343"/>
              <a:gd name="connsiteX3" fmla="*/ 1196976 w 1402343"/>
              <a:gd name="connsiteY3" fmla="*/ 205370 h 1402343"/>
              <a:gd name="connsiteX4" fmla="*/ 1402344 w 1402343"/>
              <a:gd name="connsiteY4" fmla="*/ 701174 h 1402343"/>
              <a:gd name="connsiteX5" fmla="*/ 1196975 w 1402343"/>
              <a:gd name="connsiteY5" fmla="*/ 1196978 h 1402343"/>
              <a:gd name="connsiteX6" fmla="*/ 701171 w 1402343"/>
              <a:gd name="connsiteY6" fmla="*/ 1402346 h 1402343"/>
              <a:gd name="connsiteX7" fmla="*/ 205367 w 1402343"/>
              <a:gd name="connsiteY7" fmla="*/ 1196977 h 1402343"/>
              <a:gd name="connsiteX8" fmla="*/ -1 w 1402343"/>
              <a:gd name="connsiteY8" fmla="*/ 701173 h 1402343"/>
              <a:gd name="connsiteX9" fmla="*/ 0 w 1402343"/>
              <a:gd name="connsiteY9" fmla="*/ 701172 h 140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2343" h="1402343">
                <a:moveTo>
                  <a:pt x="0" y="701172"/>
                </a:moveTo>
                <a:cubicBezTo>
                  <a:pt x="0" y="515210"/>
                  <a:pt x="73874" y="336864"/>
                  <a:pt x="205369" y="205369"/>
                </a:cubicBezTo>
                <a:cubicBezTo>
                  <a:pt x="336864" y="73874"/>
                  <a:pt x="515211" y="1"/>
                  <a:pt x="701173" y="1"/>
                </a:cubicBezTo>
                <a:cubicBezTo>
                  <a:pt x="887135" y="1"/>
                  <a:pt x="1065481" y="73875"/>
                  <a:pt x="1196976" y="205370"/>
                </a:cubicBezTo>
                <a:cubicBezTo>
                  <a:pt x="1328471" y="336865"/>
                  <a:pt x="1402344" y="515212"/>
                  <a:pt x="1402344" y="701174"/>
                </a:cubicBezTo>
                <a:cubicBezTo>
                  <a:pt x="1402344" y="887136"/>
                  <a:pt x="1328471" y="1065482"/>
                  <a:pt x="1196975" y="1196978"/>
                </a:cubicBezTo>
                <a:cubicBezTo>
                  <a:pt x="1065480" y="1328473"/>
                  <a:pt x="887134" y="1402346"/>
                  <a:pt x="701171" y="1402346"/>
                </a:cubicBezTo>
                <a:cubicBezTo>
                  <a:pt x="515209" y="1402346"/>
                  <a:pt x="336863" y="1328472"/>
                  <a:pt x="205367" y="1196977"/>
                </a:cubicBezTo>
                <a:cubicBezTo>
                  <a:pt x="73872" y="1065482"/>
                  <a:pt x="-1" y="887136"/>
                  <a:pt x="-1" y="701173"/>
                </a:cubicBezTo>
                <a:lnTo>
                  <a:pt x="0" y="70117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33309" tIns="233308" rIns="233309" bIns="233308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kern="1200" dirty="0" smtClean="0"/>
              <a:t>RAID Data Protection</a:t>
            </a:r>
            <a:endParaRPr lang="zh-TW" altLang="en-US" sz="2200" kern="1200" dirty="0"/>
          </a:p>
        </p:txBody>
      </p:sp>
      <p:pic>
        <p:nvPicPr>
          <p:cNvPr id="19" name="圖片 18" descr="VSM-4000U-RP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2811" y="4725144"/>
            <a:ext cx="1835696" cy="525009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372" y="4377737"/>
            <a:ext cx="665739" cy="96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5 Main Purposes</a:t>
            </a:r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2339752" y="2386243"/>
            <a:ext cx="63470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Event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Device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Flexible Central Monitoring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Open Platform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Online</a:t>
            </a: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TW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License Scalability</a:t>
            </a:r>
            <a:endParaRPr lang="zh-TW" altLang="en-US" sz="3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等腰三角形 3"/>
          <p:cNvSpPr/>
          <p:nvPr/>
        </p:nvSpPr>
        <p:spPr>
          <a:xfrm rot="5400000">
            <a:off x="1528917" y="4958804"/>
            <a:ext cx="504056" cy="39753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Online Project Scalability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573016"/>
            <a:ext cx="5537777" cy="289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‧ </a:t>
            </a:r>
            <a:r>
              <a:rPr lang="en-US" altLang="zh-TW" sz="2400" dirty="0" err="1" smtClean="0">
                <a:latin typeface="Arial" pitchFamily="34" charset="0"/>
                <a:cs typeface="Arial" pitchFamily="34" charset="0"/>
              </a:rPr>
              <a:t>VioStor</a:t>
            </a:r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 CMS is compatible with QNAP </a:t>
            </a:r>
            <a:r>
              <a:rPr lang="en-US" altLang="zh-TW" sz="2400" dirty="0" err="1" smtClean="0">
                <a:latin typeface="Arial" pitchFamily="34" charset="0"/>
                <a:cs typeface="Arial" pitchFamily="34" charset="0"/>
              </a:rPr>
              <a:t>VioStor</a:t>
            </a:r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 NVR with firmware v. 4.1.0 or above</a:t>
            </a:r>
          </a:p>
          <a:p>
            <a:endParaRPr lang="en-US" altLang="zh-TW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TW" sz="2400" dirty="0" smtClean="0">
                <a:latin typeface="Arial" pitchFamily="34" charset="0"/>
                <a:cs typeface="Arial" pitchFamily="34" charset="0"/>
              </a:rPr>
              <a:t>‧The number of channel license can be expanded online upon project expansion.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QNAP Scalable Solution</a:t>
            </a:r>
            <a:endParaRPr lang="zh-TW" altLang="en-US" dirty="0"/>
          </a:p>
        </p:txBody>
      </p:sp>
      <p:graphicFrame>
        <p:nvGraphicFramePr>
          <p:cNvPr id="3" name="Group 218"/>
          <p:cNvGraphicFramePr>
            <a:graphicFrameLocks noGrp="1"/>
          </p:cNvGraphicFramePr>
          <p:nvPr/>
        </p:nvGraphicFramePr>
        <p:xfrm>
          <a:off x="220456" y="1266600"/>
          <a:ext cx="8712969" cy="5029200"/>
        </p:xfrm>
        <a:graphic>
          <a:graphicData uri="http://schemas.openxmlformats.org/drawingml/2006/table">
            <a:tbl>
              <a:tblPr/>
              <a:tblGrid>
                <a:gridCol w="2177851"/>
                <a:gridCol w="2179415"/>
                <a:gridCol w="2177852"/>
                <a:gridCol w="2177851"/>
              </a:tblGrid>
              <a:tr h="74184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Comparing Items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    Local Display</a:t>
                      </a:r>
                      <a:endParaRPr kumimoji="0" lang="en-N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Multi-Server View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(Free VMS)</a:t>
                      </a:r>
                      <a:endParaRPr kumimoji="0" lang="en-N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Central Management System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(CMS)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2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Number of NVRs supported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52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Number of channels supported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1,024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52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Number of monitors supported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 </a:t>
                      </a:r>
                      <a:endParaRPr kumimoji="0" lang="en-GB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52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Concurrent user connections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Unlimited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63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Applicable site size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Small Scale Sites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(1-64 CH) </a:t>
                      </a:r>
                      <a:endParaRPr kumimoji="0" lang="en-GB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Medium Scale Sites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(64-128 CH)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Large Multi-Site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(64-1,024 CH)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  <a:tr h="52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NZ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Key Feature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Flexibility of De</a:t>
                      </a: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ployment</a:t>
                      </a:r>
                      <a:endParaRPr kumimoji="0" lang="en-GB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Remote Monitoring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GB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Centralized Monitoring and Management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Centralizing Sites with Ease</a:t>
            </a:r>
            <a:endParaRPr lang="zh-TW" altLang="en-US" b="1" u="sng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2856"/>
            <a:ext cx="6740539" cy="404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353964" y="2640386"/>
            <a:ext cx="7020233" cy="1381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0"/>
                <a:ea typeface="Arial Unicode MS" pitchFamily="34" charset="-120"/>
                <a:cs typeface="+mj-cs"/>
              </a:rPr>
              <a:t>Question &amp; Discussion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j-cs"/>
            </a:endParaRP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353964" y="2310431"/>
            <a:ext cx="5586188" cy="95574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0"/>
                <a:ea typeface="Arial Unicode MS" pitchFamily="34" charset="-120"/>
                <a:cs typeface="+mn-cs"/>
              </a:rPr>
              <a:t>Thank you for participating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pic>
        <p:nvPicPr>
          <p:cNvPr id="6" name="Picture 8" descr="http://www.cri-kits.com/images/handsha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193231"/>
            <a:ext cx="3293222" cy="2009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Client – Easy Central Monitoring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0"/>
              <a:ea typeface="Arial Unicode MS" pitchFamily="34" charset="-120"/>
              <a:cs typeface="+mn-cs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2880193" y="2348882"/>
            <a:ext cx="3384374" cy="3312366"/>
          </a:xfrm>
          <a:custGeom>
            <a:avLst/>
            <a:gdLst>
              <a:gd name="connsiteX0" fmla="*/ 0 w 3312362"/>
              <a:gd name="connsiteY0" fmla="*/ 1634810 h 3269619"/>
              <a:gd name="connsiteX1" fmla="*/ 492715 w 3312362"/>
              <a:gd name="connsiteY1" fmla="*/ 471343 h 3269619"/>
              <a:gd name="connsiteX2" fmla="*/ 1656184 w 3312362"/>
              <a:gd name="connsiteY2" fmla="*/ 2 h 3269619"/>
              <a:gd name="connsiteX3" fmla="*/ 2819651 w 3312362"/>
              <a:gd name="connsiteY3" fmla="*/ 471346 h 3269619"/>
              <a:gd name="connsiteX4" fmla="*/ 3312363 w 3312362"/>
              <a:gd name="connsiteY4" fmla="*/ 1634815 h 3269619"/>
              <a:gd name="connsiteX5" fmla="*/ 2819649 w 3312362"/>
              <a:gd name="connsiteY5" fmla="*/ 2798283 h 3269619"/>
              <a:gd name="connsiteX6" fmla="*/ 1656181 w 3312362"/>
              <a:gd name="connsiteY6" fmla="*/ 3269625 h 3269619"/>
              <a:gd name="connsiteX7" fmla="*/ 492713 w 3312362"/>
              <a:gd name="connsiteY7" fmla="*/ 2798281 h 3269619"/>
              <a:gd name="connsiteX8" fmla="*/ 0 w 3312362"/>
              <a:gd name="connsiteY8" fmla="*/ 1634813 h 3269619"/>
              <a:gd name="connsiteX9" fmla="*/ 0 w 3312362"/>
              <a:gd name="connsiteY9" fmla="*/ 1634810 h 326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2362" h="3269619">
                <a:moveTo>
                  <a:pt x="0" y="1634810"/>
                </a:moveTo>
                <a:cubicBezTo>
                  <a:pt x="1" y="1197551"/>
                  <a:pt x="177457" y="778517"/>
                  <a:pt x="492715" y="471343"/>
                </a:cubicBezTo>
                <a:cubicBezTo>
                  <a:pt x="802669" y="169338"/>
                  <a:pt x="1220662" y="1"/>
                  <a:pt x="1656184" y="2"/>
                </a:cubicBezTo>
                <a:cubicBezTo>
                  <a:pt x="2091705" y="2"/>
                  <a:pt x="2509698" y="169340"/>
                  <a:pt x="2819651" y="471346"/>
                </a:cubicBezTo>
                <a:cubicBezTo>
                  <a:pt x="3134908" y="778521"/>
                  <a:pt x="3312364" y="1197556"/>
                  <a:pt x="3312363" y="1634815"/>
                </a:cubicBezTo>
                <a:cubicBezTo>
                  <a:pt x="3312363" y="2072074"/>
                  <a:pt x="3134907" y="2491109"/>
                  <a:pt x="2819649" y="2798283"/>
                </a:cubicBezTo>
                <a:cubicBezTo>
                  <a:pt x="2509696" y="3100289"/>
                  <a:pt x="2091702" y="3269625"/>
                  <a:pt x="1656181" y="3269625"/>
                </a:cubicBezTo>
                <a:cubicBezTo>
                  <a:pt x="1220660" y="3269625"/>
                  <a:pt x="802666" y="3100287"/>
                  <a:pt x="492713" y="2798281"/>
                </a:cubicBezTo>
                <a:cubicBezTo>
                  <a:pt x="177455" y="2491106"/>
                  <a:pt x="0" y="2072071"/>
                  <a:pt x="0" y="1634813"/>
                </a:cubicBezTo>
                <a:lnTo>
                  <a:pt x="0" y="163481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6045" tIns="539784" rIns="546045" bIns="539784" numCol="1" spcCol="1270" anchor="ctr" anchorCtr="0">
            <a:noAutofit/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4800" kern="1200" dirty="0" smtClean="0"/>
              <a:t>CMS Client Software</a:t>
            </a:r>
          </a:p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000" kern="12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3870828" y="1090635"/>
            <a:ext cx="3308637" cy="1693470"/>
            <a:chOff x="3870828" y="1245010"/>
            <a:chExt cx="3308637" cy="1693470"/>
          </a:xfrm>
        </p:grpSpPr>
        <p:sp>
          <p:nvSpPr>
            <p:cNvPr id="15" name="手繪多邊形 14"/>
            <p:cNvSpPr/>
            <p:nvPr/>
          </p:nvSpPr>
          <p:spPr>
            <a:xfrm>
              <a:off x="3870828" y="1397000"/>
              <a:ext cx="1402343" cy="1402343"/>
            </a:xfrm>
            <a:custGeom>
              <a:avLst/>
              <a:gdLst>
                <a:gd name="connsiteX0" fmla="*/ 0 w 1402343"/>
                <a:gd name="connsiteY0" fmla="*/ 701172 h 1402343"/>
                <a:gd name="connsiteX1" fmla="*/ 205369 w 1402343"/>
                <a:gd name="connsiteY1" fmla="*/ 205369 h 1402343"/>
                <a:gd name="connsiteX2" fmla="*/ 701173 w 1402343"/>
                <a:gd name="connsiteY2" fmla="*/ 1 h 1402343"/>
                <a:gd name="connsiteX3" fmla="*/ 1196976 w 1402343"/>
                <a:gd name="connsiteY3" fmla="*/ 205370 h 1402343"/>
                <a:gd name="connsiteX4" fmla="*/ 1402344 w 1402343"/>
                <a:gd name="connsiteY4" fmla="*/ 701174 h 1402343"/>
                <a:gd name="connsiteX5" fmla="*/ 1196975 w 1402343"/>
                <a:gd name="connsiteY5" fmla="*/ 1196978 h 1402343"/>
                <a:gd name="connsiteX6" fmla="*/ 701171 w 1402343"/>
                <a:gd name="connsiteY6" fmla="*/ 1402346 h 1402343"/>
                <a:gd name="connsiteX7" fmla="*/ 205367 w 1402343"/>
                <a:gd name="connsiteY7" fmla="*/ 1196977 h 1402343"/>
                <a:gd name="connsiteX8" fmla="*/ -1 w 1402343"/>
                <a:gd name="connsiteY8" fmla="*/ 701173 h 1402343"/>
                <a:gd name="connsiteX9" fmla="*/ 0 w 1402343"/>
                <a:gd name="connsiteY9" fmla="*/ 701172 h 140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343" h="1402343">
                  <a:moveTo>
                    <a:pt x="0" y="701172"/>
                  </a:moveTo>
                  <a:cubicBezTo>
                    <a:pt x="0" y="515210"/>
                    <a:pt x="73874" y="336864"/>
                    <a:pt x="205369" y="205369"/>
                  </a:cubicBezTo>
                  <a:cubicBezTo>
                    <a:pt x="336864" y="73874"/>
                    <a:pt x="515211" y="1"/>
                    <a:pt x="701173" y="1"/>
                  </a:cubicBezTo>
                  <a:cubicBezTo>
                    <a:pt x="887135" y="1"/>
                    <a:pt x="1065481" y="73875"/>
                    <a:pt x="1196976" y="205370"/>
                  </a:cubicBezTo>
                  <a:cubicBezTo>
                    <a:pt x="1328471" y="336865"/>
                    <a:pt x="1402344" y="515212"/>
                    <a:pt x="1402344" y="701174"/>
                  </a:cubicBezTo>
                  <a:cubicBezTo>
                    <a:pt x="1402344" y="887136"/>
                    <a:pt x="1328471" y="1065482"/>
                    <a:pt x="1196975" y="1196978"/>
                  </a:cubicBezTo>
                  <a:cubicBezTo>
                    <a:pt x="1065480" y="1328473"/>
                    <a:pt x="887134" y="1402346"/>
                    <a:pt x="701171" y="1402346"/>
                  </a:cubicBezTo>
                  <a:cubicBezTo>
                    <a:pt x="515209" y="1402346"/>
                    <a:pt x="336863" y="1328472"/>
                    <a:pt x="205367" y="1196977"/>
                  </a:cubicBezTo>
                  <a:cubicBezTo>
                    <a:pt x="73872" y="1065482"/>
                    <a:pt x="-1" y="887136"/>
                    <a:pt x="-1" y="701173"/>
                  </a:cubicBezTo>
                  <a:lnTo>
                    <a:pt x="0" y="70117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3309" tIns="233308" rIns="233309" bIns="23330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dirty="0" smtClean="0"/>
                <a:t>Live View</a:t>
              </a:r>
              <a:endParaRPr lang="zh-TW" altLang="en-US" sz="2200" kern="1200" dirty="0"/>
            </a:p>
          </p:txBody>
        </p:sp>
        <p:pic>
          <p:nvPicPr>
            <p:cNvPr id="9" name="圖片 8" descr="Screen-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6322" y="1245010"/>
              <a:ext cx="1983143" cy="1693470"/>
            </a:xfrm>
            <a:prstGeom prst="rect">
              <a:avLst/>
            </a:prstGeom>
          </p:spPr>
        </p:pic>
      </p:grpSp>
      <p:grpSp>
        <p:nvGrpSpPr>
          <p:cNvPr id="20" name="群組 19"/>
          <p:cNvGrpSpPr/>
          <p:nvPr/>
        </p:nvGrpSpPr>
        <p:grpSpPr>
          <a:xfrm>
            <a:off x="5833946" y="3140968"/>
            <a:ext cx="3310054" cy="1660230"/>
            <a:chOff x="5833946" y="3140968"/>
            <a:chExt cx="3310054" cy="1660230"/>
          </a:xfrm>
        </p:grpSpPr>
        <p:sp>
          <p:nvSpPr>
            <p:cNvPr id="16" name="手繪多邊形 15"/>
            <p:cNvSpPr/>
            <p:nvPr/>
          </p:nvSpPr>
          <p:spPr>
            <a:xfrm>
              <a:off x="5833946" y="3223743"/>
              <a:ext cx="1402343" cy="1402343"/>
            </a:xfrm>
            <a:custGeom>
              <a:avLst/>
              <a:gdLst>
                <a:gd name="connsiteX0" fmla="*/ 0 w 1402343"/>
                <a:gd name="connsiteY0" fmla="*/ 701172 h 1402343"/>
                <a:gd name="connsiteX1" fmla="*/ 205369 w 1402343"/>
                <a:gd name="connsiteY1" fmla="*/ 205369 h 1402343"/>
                <a:gd name="connsiteX2" fmla="*/ 701173 w 1402343"/>
                <a:gd name="connsiteY2" fmla="*/ 1 h 1402343"/>
                <a:gd name="connsiteX3" fmla="*/ 1196976 w 1402343"/>
                <a:gd name="connsiteY3" fmla="*/ 205370 h 1402343"/>
                <a:gd name="connsiteX4" fmla="*/ 1402344 w 1402343"/>
                <a:gd name="connsiteY4" fmla="*/ 701174 h 1402343"/>
                <a:gd name="connsiteX5" fmla="*/ 1196975 w 1402343"/>
                <a:gd name="connsiteY5" fmla="*/ 1196978 h 1402343"/>
                <a:gd name="connsiteX6" fmla="*/ 701171 w 1402343"/>
                <a:gd name="connsiteY6" fmla="*/ 1402346 h 1402343"/>
                <a:gd name="connsiteX7" fmla="*/ 205367 w 1402343"/>
                <a:gd name="connsiteY7" fmla="*/ 1196977 h 1402343"/>
                <a:gd name="connsiteX8" fmla="*/ -1 w 1402343"/>
                <a:gd name="connsiteY8" fmla="*/ 701173 h 1402343"/>
                <a:gd name="connsiteX9" fmla="*/ 0 w 1402343"/>
                <a:gd name="connsiteY9" fmla="*/ 701172 h 140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343" h="1402343">
                  <a:moveTo>
                    <a:pt x="0" y="701172"/>
                  </a:moveTo>
                  <a:cubicBezTo>
                    <a:pt x="0" y="515210"/>
                    <a:pt x="73874" y="336864"/>
                    <a:pt x="205369" y="205369"/>
                  </a:cubicBezTo>
                  <a:cubicBezTo>
                    <a:pt x="336864" y="73874"/>
                    <a:pt x="515211" y="1"/>
                    <a:pt x="701173" y="1"/>
                  </a:cubicBezTo>
                  <a:cubicBezTo>
                    <a:pt x="887135" y="1"/>
                    <a:pt x="1065481" y="73875"/>
                    <a:pt x="1196976" y="205370"/>
                  </a:cubicBezTo>
                  <a:cubicBezTo>
                    <a:pt x="1328471" y="336865"/>
                    <a:pt x="1402344" y="515212"/>
                    <a:pt x="1402344" y="701174"/>
                  </a:cubicBezTo>
                  <a:cubicBezTo>
                    <a:pt x="1402344" y="887136"/>
                    <a:pt x="1328471" y="1065482"/>
                    <a:pt x="1196975" y="1196978"/>
                  </a:cubicBezTo>
                  <a:cubicBezTo>
                    <a:pt x="1065480" y="1328473"/>
                    <a:pt x="887134" y="1402346"/>
                    <a:pt x="701171" y="1402346"/>
                  </a:cubicBezTo>
                  <a:cubicBezTo>
                    <a:pt x="515209" y="1402346"/>
                    <a:pt x="336863" y="1328472"/>
                    <a:pt x="205367" y="1196977"/>
                  </a:cubicBezTo>
                  <a:cubicBezTo>
                    <a:pt x="73872" y="1065482"/>
                    <a:pt x="-1" y="887136"/>
                    <a:pt x="-1" y="701173"/>
                  </a:cubicBezTo>
                  <a:lnTo>
                    <a:pt x="0" y="70117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3309" tIns="233308" rIns="233309" bIns="23330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dirty="0" smtClean="0"/>
                <a:t>E-map</a:t>
              </a:r>
              <a:endParaRPr lang="zh-TW" altLang="en-US" sz="2200" kern="1200" dirty="0"/>
            </a:p>
          </p:txBody>
        </p:sp>
        <p:pic>
          <p:nvPicPr>
            <p:cNvPr id="10" name="圖片 9" descr="Screen-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9784" y="3140968"/>
              <a:ext cx="1944216" cy="1660230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>
            <a:off x="1895071" y="5049983"/>
            <a:ext cx="3452383" cy="1701142"/>
            <a:chOff x="1895071" y="5049983"/>
            <a:chExt cx="3452383" cy="1701142"/>
          </a:xfrm>
        </p:grpSpPr>
        <p:sp>
          <p:nvSpPr>
            <p:cNvPr id="17" name="手繪多邊形 16"/>
            <p:cNvSpPr/>
            <p:nvPr/>
          </p:nvSpPr>
          <p:spPr>
            <a:xfrm>
              <a:off x="3851920" y="5049983"/>
              <a:ext cx="1495534" cy="1403352"/>
            </a:xfrm>
            <a:custGeom>
              <a:avLst/>
              <a:gdLst>
                <a:gd name="connsiteX0" fmla="*/ 0 w 1527151"/>
                <a:gd name="connsiteY0" fmla="*/ 701676 h 1403352"/>
                <a:gd name="connsiteX1" fmla="*/ 246917 w 1527151"/>
                <a:gd name="connsiteY1" fmla="*/ 185017 h 1403352"/>
                <a:gd name="connsiteX2" fmla="*/ 763577 w 1527151"/>
                <a:gd name="connsiteY2" fmla="*/ 1 h 1403352"/>
                <a:gd name="connsiteX3" fmla="*/ 1280236 w 1527151"/>
                <a:gd name="connsiteY3" fmla="*/ 185018 h 1403352"/>
                <a:gd name="connsiteX4" fmla="*/ 1527152 w 1527151"/>
                <a:gd name="connsiteY4" fmla="*/ 701678 h 1403352"/>
                <a:gd name="connsiteX5" fmla="*/ 1280235 w 1527151"/>
                <a:gd name="connsiteY5" fmla="*/ 1218338 h 1403352"/>
                <a:gd name="connsiteX6" fmla="*/ 763575 w 1527151"/>
                <a:gd name="connsiteY6" fmla="*/ 1403354 h 1403352"/>
                <a:gd name="connsiteX7" fmla="*/ 246915 w 1527151"/>
                <a:gd name="connsiteY7" fmla="*/ 1218337 h 1403352"/>
                <a:gd name="connsiteX8" fmla="*/ -1 w 1527151"/>
                <a:gd name="connsiteY8" fmla="*/ 701677 h 1403352"/>
                <a:gd name="connsiteX9" fmla="*/ 0 w 1527151"/>
                <a:gd name="connsiteY9" fmla="*/ 701676 h 140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7151" h="1403352">
                  <a:moveTo>
                    <a:pt x="0" y="701676"/>
                  </a:moveTo>
                  <a:cubicBezTo>
                    <a:pt x="0" y="505292"/>
                    <a:pt x="89559" y="317896"/>
                    <a:pt x="246917" y="185017"/>
                  </a:cubicBezTo>
                  <a:cubicBezTo>
                    <a:pt x="387823" y="66031"/>
                    <a:pt x="572212" y="1"/>
                    <a:pt x="763577" y="1"/>
                  </a:cubicBezTo>
                  <a:cubicBezTo>
                    <a:pt x="954942" y="1"/>
                    <a:pt x="1139331" y="66031"/>
                    <a:pt x="1280236" y="185018"/>
                  </a:cubicBezTo>
                  <a:cubicBezTo>
                    <a:pt x="1437594" y="317898"/>
                    <a:pt x="1527152" y="505294"/>
                    <a:pt x="1527152" y="701678"/>
                  </a:cubicBezTo>
                  <a:cubicBezTo>
                    <a:pt x="1527152" y="898062"/>
                    <a:pt x="1437593" y="1085458"/>
                    <a:pt x="1280235" y="1218338"/>
                  </a:cubicBezTo>
                  <a:cubicBezTo>
                    <a:pt x="1139329" y="1337325"/>
                    <a:pt x="954940" y="1403355"/>
                    <a:pt x="763575" y="1403354"/>
                  </a:cubicBezTo>
                  <a:cubicBezTo>
                    <a:pt x="572210" y="1403354"/>
                    <a:pt x="387821" y="1337324"/>
                    <a:pt x="246915" y="1218337"/>
                  </a:cubicBezTo>
                  <a:cubicBezTo>
                    <a:pt x="89557" y="1085457"/>
                    <a:pt x="-1" y="898061"/>
                    <a:pt x="-1" y="701677"/>
                  </a:cubicBezTo>
                  <a:lnTo>
                    <a:pt x="0" y="70167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51586" tIns="233456" rIns="251586" bIns="233456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dirty="0" smtClean="0"/>
                <a:t>Playback</a:t>
              </a:r>
              <a:endParaRPr lang="zh-TW" altLang="en-US" sz="2200" kern="1200" dirty="0"/>
            </a:p>
          </p:txBody>
        </p:sp>
        <p:pic>
          <p:nvPicPr>
            <p:cNvPr id="11" name="圖片 10" descr="Screen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5071" y="5075455"/>
              <a:ext cx="1962298" cy="1675670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-11875" y="3212976"/>
            <a:ext cx="3321928" cy="1656941"/>
            <a:chOff x="-11875" y="3212976"/>
            <a:chExt cx="3321928" cy="1656941"/>
          </a:xfrm>
        </p:grpSpPr>
        <p:sp>
          <p:nvSpPr>
            <p:cNvPr id="18" name="手繪多邊形 17"/>
            <p:cNvSpPr/>
            <p:nvPr/>
          </p:nvSpPr>
          <p:spPr>
            <a:xfrm>
              <a:off x="1907710" y="3223743"/>
              <a:ext cx="1402343" cy="1402343"/>
            </a:xfrm>
            <a:custGeom>
              <a:avLst/>
              <a:gdLst>
                <a:gd name="connsiteX0" fmla="*/ 0 w 1402343"/>
                <a:gd name="connsiteY0" fmla="*/ 701172 h 1402343"/>
                <a:gd name="connsiteX1" fmla="*/ 205369 w 1402343"/>
                <a:gd name="connsiteY1" fmla="*/ 205369 h 1402343"/>
                <a:gd name="connsiteX2" fmla="*/ 701173 w 1402343"/>
                <a:gd name="connsiteY2" fmla="*/ 1 h 1402343"/>
                <a:gd name="connsiteX3" fmla="*/ 1196976 w 1402343"/>
                <a:gd name="connsiteY3" fmla="*/ 205370 h 1402343"/>
                <a:gd name="connsiteX4" fmla="*/ 1402344 w 1402343"/>
                <a:gd name="connsiteY4" fmla="*/ 701174 h 1402343"/>
                <a:gd name="connsiteX5" fmla="*/ 1196975 w 1402343"/>
                <a:gd name="connsiteY5" fmla="*/ 1196978 h 1402343"/>
                <a:gd name="connsiteX6" fmla="*/ 701171 w 1402343"/>
                <a:gd name="connsiteY6" fmla="*/ 1402346 h 1402343"/>
                <a:gd name="connsiteX7" fmla="*/ 205367 w 1402343"/>
                <a:gd name="connsiteY7" fmla="*/ 1196977 h 1402343"/>
                <a:gd name="connsiteX8" fmla="*/ -1 w 1402343"/>
                <a:gd name="connsiteY8" fmla="*/ 701173 h 1402343"/>
                <a:gd name="connsiteX9" fmla="*/ 0 w 1402343"/>
                <a:gd name="connsiteY9" fmla="*/ 701172 h 140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343" h="1402343">
                  <a:moveTo>
                    <a:pt x="0" y="701172"/>
                  </a:moveTo>
                  <a:cubicBezTo>
                    <a:pt x="0" y="515210"/>
                    <a:pt x="73874" y="336864"/>
                    <a:pt x="205369" y="205369"/>
                  </a:cubicBezTo>
                  <a:cubicBezTo>
                    <a:pt x="336864" y="73874"/>
                    <a:pt x="515211" y="1"/>
                    <a:pt x="701173" y="1"/>
                  </a:cubicBezTo>
                  <a:cubicBezTo>
                    <a:pt x="887135" y="1"/>
                    <a:pt x="1065481" y="73875"/>
                    <a:pt x="1196976" y="205370"/>
                  </a:cubicBezTo>
                  <a:cubicBezTo>
                    <a:pt x="1328471" y="336865"/>
                    <a:pt x="1402344" y="515212"/>
                    <a:pt x="1402344" y="701174"/>
                  </a:cubicBezTo>
                  <a:cubicBezTo>
                    <a:pt x="1402344" y="887136"/>
                    <a:pt x="1328471" y="1065482"/>
                    <a:pt x="1196975" y="1196978"/>
                  </a:cubicBezTo>
                  <a:cubicBezTo>
                    <a:pt x="1065480" y="1328473"/>
                    <a:pt x="887134" y="1402346"/>
                    <a:pt x="701171" y="1402346"/>
                  </a:cubicBezTo>
                  <a:cubicBezTo>
                    <a:pt x="515209" y="1402346"/>
                    <a:pt x="336863" y="1328472"/>
                    <a:pt x="205367" y="1196977"/>
                  </a:cubicBezTo>
                  <a:cubicBezTo>
                    <a:pt x="73872" y="1065482"/>
                    <a:pt x="-1" y="887136"/>
                    <a:pt x="-1" y="701173"/>
                  </a:cubicBezTo>
                  <a:lnTo>
                    <a:pt x="0" y="70117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3309" tIns="233308" rIns="233309" bIns="23330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200" kern="1200" smtClean="0"/>
                <a:t>Configuration</a:t>
              </a:r>
              <a:endParaRPr lang="zh-TW" altLang="en-US" sz="2200" kern="1200" dirty="0"/>
            </a:p>
          </p:txBody>
        </p:sp>
        <p:pic>
          <p:nvPicPr>
            <p:cNvPr id="12" name="圖片 11" descr="Screen-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11875" y="3212976"/>
              <a:ext cx="1940365" cy="1656941"/>
            </a:xfrm>
            <a:prstGeom prst="rect">
              <a:avLst/>
            </a:prstGeom>
          </p:spPr>
        </p:pic>
      </p:grpSp>
      <p:pic>
        <p:nvPicPr>
          <p:cNvPr id="23" name="圖片 22" descr="CMS_in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Easy Setup</a:t>
            </a:r>
            <a:endParaRPr lang="zh-TW" altLang="en-US" dirty="0"/>
          </a:p>
        </p:txBody>
      </p:sp>
      <p:sp>
        <p:nvSpPr>
          <p:cNvPr id="27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Easy system setup in 6 steps</a:t>
            </a:r>
          </a:p>
          <a:p>
            <a:pPr marL="971550" lvl="1" indent="-514350">
              <a:spcBef>
                <a:spcPct val="20000"/>
              </a:spcBef>
              <a:buFontTx/>
              <a:buAutoNum type="arabicPeriod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Install the hard disks</a:t>
            </a:r>
          </a:p>
          <a:p>
            <a:pPr marL="971550" lvl="1" indent="-514350">
              <a:spcBef>
                <a:spcPct val="20000"/>
              </a:spcBef>
              <a:buFontTx/>
              <a:buAutoNum type="arabicPeriod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Connect the network cable and power on the CMS server</a:t>
            </a:r>
          </a:p>
          <a:p>
            <a:pPr marL="971550" lvl="1" indent="-514350">
              <a:spcBef>
                <a:spcPct val="20000"/>
              </a:spcBef>
              <a:buFontTx/>
              <a:buAutoNum type="arabicPeriod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Using QNAP Finder to detect CMS server IP add</a:t>
            </a:r>
          </a:p>
          <a:p>
            <a:pPr marL="971550" lvl="1" indent="-514350">
              <a:spcBef>
                <a:spcPct val="20000"/>
              </a:spcBef>
              <a:buFontTx/>
              <a:buAutoNum type="arabicPeriod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Run the Quick Configuration</a:t>
            </a:r>
          </a:p>
          <a:p>
            <a:pPr marL="971550" lvl="1" indent="-514350">
              <a:spcBef>
                <a:spcPct val="20000"/>
              </a:spcBef>
              <a:buFontTx/>
              <a:buAutoNum type="arabicPeriod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Install CMS client software on a PC</a:t>
            </a:r>
          </a:p>
          <a:p>
            <a:pPr marL="971550" lvl="1" indent="-514350">
              <a:spcBef>
                <a:spcPct val="20000"/>
              </a:spcBef>
              <a:buAutoNum type="arabicPeriod"/>
            </a:pPr>
            <a:r>
              <a:rPr lang="en-US" altLang="zh-TW" sz="22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Log into CMS server from CMS client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1691680" y="4869160"/>
            <a:ext cx="5874890" cy="1574093"/>
            <a:chOff x="1505422" y="4149080"/>
            <a:chExt cx="5874890" cy="1574093"/>
          </a:xfrm>
        </p:grpSpPr>
        <p:grpSp>
          <p:nvGrpSpPr>
            <p:cNvPr id="58" name="群組 57"/>
            <p:cNvGrpSpPr/>
            <p:nvPr/>
          </p:nvGrpSpPr>
          <p:grpSpPr>
            <a:xfrm>
              <a:off x="1505422" y="4149082"/>
              <a:ext cx="5874890" cy="1574091"/>
              <a:chOff x="1864010" y="4797152"/>
              <a:chExt cx="5588310" cy="1368349"/>
            </a:xfrm>
          </p:grpSpPr>
          <p:cxnSp>
            <p:nvCxnSpPr>
              <p:cNvPr id="56" name="直線接點 55"/>
              <p:cNvCxnSpPr/>
              <p:nvPr/>
            </p:nvCxnSpPr>
            <p:spPr>
              <a:xfrm>
                <a:off x="2699792" y="5445224"/>
                <a:ext cx="2592288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群組 13"/>
              <p:cNvGrpSpPr/>
              <p:nvPr/>
            </p:nvGrpSpPr>
            <p:grpSpPr>
              <a:xfrm>
                <a:off x="5220072" y="4797152"/>
                <a:ext cx="2232248" cy="1203405"/>
                <a:chOff x="1907704" y="5301208"/>
                <a:chExt cx="2232248" cy="1203405"/>
              </a:xfrm>
            </p:grpSpPr>
            <p:pic>
              <p:nvPicPr>
                <p:cNvPr id="61645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07704" y="5301208"/>
                  <a:ext cx="828675" cy="952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Picture 2" descr="C:\Users\Brucechen\Desktop\picture\(CMS) Playback 頁面，點擊下一個的播放符號，沒有作用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5776" y="5301208"/>
                  <a:ext cx="1584176" cy="891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矩形 12"/>
                <p:cNvSpPr/>
                <p:nvPr/>
              </p:nvSpPr>
              <p:spPr>
                <a:xfrm>
                  <a:off x="2517942" y="6196836"/>
                  <a:ext cx="10919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sz="1400" dirty="0" smtClean="0">
                      <a:latin typeface="Arial" pitchFamily="34" charset="0"/>
                      <a:ea typeface="Arial Unicode MS" pitchFamily="34" charset="-120"/>
                      <a:cs typeface="Arial" pitchFamily="34" charset="0"/>
                    </a:rPr>
                    <a:t>CMS Client</a:t>
                  </a:r>
                  <a:endParaRPr lang="en-US" altLang="zh-TW" sz="1400" dirty="0">
                    <a:latin typeface="Arial" pitchFamily="34" charset="0"/>
                    <a:ea typeface="Arial Unicode MS" pitchFamily="34" charset="-120"/>
                    <a:cs typeface="Arial" pitchFamily="34" charset="0"/>
                  </a:endParaRPr>
                </a:p>
              </p:txBody>
            </p:sp>
          </p:grpSp>
          <p:sp>
            <p:nvSpPr>
              <p:cNvPr id="15" name="矩形 14"/>
              <p:cNvSpPr/>
              <p:nvPr/>
            </p:nvSpPr>
            <p:spPr>
              <a:xfrm>
                <a:off x="1864010" y="5710668"/>
                <a:ext cx="1104266" cy="454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1400" dirty="0" smtClean="0">
                    <a:latin typeface="Arial" pitchFamily="34" charset="0"/>
                    <a:ea typeface="Arial Unicode MS" pitchFamily="34" charset="-120"/>
                    <a:cs typeface="Arial" pitchFamily="34" charset="0"/>
                  </a:rPr>
                  <a:t>CMS Server</a:t>
                </a:r>
              </a:p>
              <a:p>
                <a:pPr algn="ctr"/>
                <a:r>
                  <a:rPr lang="en-US" altLang="zh-TW" sz="1400" dirty="0" smtClean="0">
                    <a:latin typeface="Arial" pitchFamily="34" charset="0"/>
                    <a:ea typeface="Arial Unicode MS" pitchFamily="34" charset="-120"/>
                    <a:cs typeface="Arial" pitchFamily="34" charset="0"/>
                  </a:rPr>
                  <a:t>(VSM-2000)</a:t>
                </a:r>
                <a:endParaRPr lang="en-US" altLang="zh-TW" sz="1400" dirty="0">
                  <a:latin typeface="Arial" pitchFamily="34" charset="0"/>
                  <a:ea typeface="Arial Unicode MS" pitchFamily="34" charset="-120"/>
                  <a:cs typeface="Arial" pitchFamily="34" charset="0"/>
                </a:endParaRPr>
              </a:p>
            </p:txBody>
          </p:sp>
          <p:sp>
            <p:nvSpPr>
              <p:cNvPr id="53" name="文字方塊 52"/>
              <p:cNvSpPr txBox="1"/>
              <p:nvPr/>
            </p:nvSpPr>
            <p:spPr>
              <a:xfrm>
                <a:off x="3563888" y="5091296"/>
                <a:ext cx="9361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 smtClean="0">
                    <a:latin typeface="Arial" pitchFamily="34" charset="0"/>
                    <a:cs typeface="Arial" pitchFamily="34" charset="0"/>
                  </a:rPr>
                  <a:t>TCP/IP</a:t>
                </a:r>
                <a:endParaRPr lang="zh-TW" alt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026" name="Picture 2" descr="C:\Users\Angela Liu\Desktop\Angela work\CMS 1.0 lauch\for 美工\CMS HW\CMS HW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96526" y="4149080"/>
              <a:ext cx="792088" cy="10804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Convenient Login Page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2411760" y="2780928"/>
            <a:ext cx="6050188" cy="3657000"/>
            <a:chOff x="2411760" y="2780928"/>
            <a:chExt cx="6050188" cy="3657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1760" y="2780928"/>
              <a:ext cx="4032448" cy="3330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1610" y="4427855"/>
              <a:ext cx="3040338" cy="201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5679997" y="3754892"/>
              <a:ext cx="560062" cy="1662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 smtClean="0"/>
            </a:p>
          </p:txBody>
        </p:sp>
        <p:sp>
          <p:nvSpPr>
            <p:cNvPr id="9" name="矩形 8"/>
            <p:cNvSpPr/>
            <p:nvPr/>
          </p:nvSpPr>
          <p:spPr>
            <a:xfrm>
              <a:off x="2555776" y="5288575"/>
              <a:ext cx="2760055" cy="19227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 smtClean="0"/>
            </a:p>
          </p:txBody>
        </p:sp>
      </p:grpSp>
      <p:sp>
        <p:nvSpPr>
          <p:cNvPr id="11" name="內容版面配置區 2"/>
          <p:cNvSpPr txBox="1">
            <a:spLocks/>
          </p:cNvSpPr>
          <p:nvPr/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Auto find CMS server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Arial" pitchFamily="34" charset="0"/>
                <a:ea typeface="Arial Unicode MS" pitchFamily="34" charset="-120"/>
                <a:cs typeface="Arial" pitchFamily="34" charset="0"/>
              </a:rPr>
              <a:t>Able to select the preferred language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2400" dirty="0" smtClean="0">
              <a:latin typeface="Arial" pitchFamily="34" charset="0"/>
              <a:ea typeface="Arial Unicode MS" pitchFamily="34" charset="-12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5 Main Purposes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zh-TW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Centralizing Sites with Ease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Centralized Event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Centralized Device Management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Flexible Central Monitoring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Open Platform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Online License Scalability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412" y="4160955"/>
            <a:ext cx="420046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VioStor</a:t>
            </a:r>
            <a:r>
              <a:rPr lang="en-US" altLang="zh-TW" dirty="0" smtClean="0"/>
              <a:t> CMS 5 Main Purposes</a:t>
            </a:r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2051720" y="2564904"/>
            <a:ext cx="73448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zh-TW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Event Management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Centralized Device Management</a:t>
            </a:r>
            <a:endParaRPr kumimoji="0" lang="en-US" altLang="zh-TW" sz="3000" b="1" i="0" u="none" strike="noStrike" kern="1200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Flexible Central Monitoring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TW" sz="3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Open Platform</a:t>
            </a: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kumimoji="0" lang="en-US" altLang="zh-TW" sz="3000" b="1" i="0" u="none" strike="noStrike" kern="1200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Online</a:t>
            </a:r>
            <a:r>
              <a:rPr kumimoji="0" lang="en-US" altLang="zh-TW" sz="3000" b="1" i="0" u="none" strike="noStrike" kern="1200" spc="0" normalizeH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rPr>
              <a:t> License Scalability</a:t>
            </a:r>
            <a:endParaRPr kumimoji="0" lang="zh-TW" altLang="en-US" sz="3000" b="1" i="0" u="none" strike="noStrike" kern="1200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等腰三角形 3"/>
          <p:cNvSpPr/>
          <p:nvPr/>
        </p:nvSpPr>
        <p:spPr>
          <a:xfrm rot="5400000">
            <a:off x="1240885" y="2652810"/>
            <a:ext cx="504056" cy="39753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10930</TotalTime>
  <Words>1263</Words>
  <Application>Microsoft Office PowerPoint</Application>
  <PresentationFormat>如螢幕大小 (4:3)</PresentationFormat>
  <Paragraphs>316</Paragraphs>
  <Slides>44</Slides>
  <Notes>28</Notes>
  <HiddenSlides>12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44</vt:i4>
      </vt:variant>
    </vt:vector>
  </HeadingPairs>
  <TitlesOfParts>
    <vt:vector size="46" baseType="lpstr">
      <vt:lpstr>Office 佈景主題</vt:lpstr>
      <vt:lpstr>自訂設計</vt:lpstr>
      <vt:lpstr>QNAP VioStor CMS</vt:lpstr>
      <vt:lpstr>VioStor CMS Structure</vt:lpstr>
      <vt:lpstr>VioStor CMS Application</vt:lpstr>
      <vt:lpstr>Server - Turnkey Solution</vt:lpstr>
      <vt:lpstr>Client – Easy Central Monitoring</vt:lpstr>
      <vt:lpstr>Easy Setup</vt:lpstr>
      <vt:lpstr>Convenient Login Page</vt:lpstr>
      <vt:lpstr>VioStor CMS 5 Main Purposes</vt:lpstr>
      <vt:lpstr>VioStor CMS 5 Main Purposes</vt:lpstr>
      <vt:lpstr>E-map Based Event Alert</vt:lpstr>
      <vt:lpstr>Unlimited E-map Layers</vt:lpstr>
      <vt:lpstr> Multi-directional E-map links</vt:lpstr>
      <vt:lpstr>Event Notification &amp; Instant Handling</vt:lpstr>
      <vt:lpstr>Dashboard Event Overview</vt:lpstr>
      <vt:lpstr>Bookmark for Unexpected Event Management</vt:lpstr>
      <vt:lpstr>VioStor CMS 5 Main Purposes</vt:lpstr>
      <vt:lpstr>Centrally Configure Remote Devices</vt:lpstr>
      <vt:lpstr>“Apply All” Configuration</vt:lpstr>
      <vt:lpstr>Device Status Overview</vt:lpstr>
      <vt:lpstr>VioStor CMS 5 Main Purposes</vt:lpstr>
      <vt:lpstr>Flexible View Content</vt:lpstr>
      <vt:lpstr>Flexible Sequential Mode</vt:lpstr>
      <vt:lpstr>Easy CPU Status Check</vt:lpstr>
      <vt:lpstr>View Layout/E-map Shortcut</vt:lpstr>
      <vt:lpstr>Centralized Playback</vt:lpstr>
      <vt:lpstr>Easy Central Monitoring</vt:lpstr>
      <vt:lpstr>Live View</vt:lpstr>
      <vt:lpstr>Live View</vt:lpstr>
      <vt:lpstr>Live View</vt:lpstr>
      <vt:lpstr>E-map</vt:lpstr>
      <vt:lpstr>E-map</vt:lpstr>
      <vt:lpstr>Playback</vt:lpstr>
      <vt:lpstr>Configuration</vt:lpstr>
      <vt:lpstr>Configuration</vt:lpstr>
      <vt:lpstr>Configuration</vt:lpstr>
      <vt:lpstr>Configuration</vt:lpstr>
      <vt:lpstr>Configuration</vt:lpstr>
      <vt:lpstr>VioStor CMS 5 Main Purposes</vt:lpstr>
      <vt:lpstr>Open Platform *</vt:lpstr>
      <vt:lpstr>VioStor CMS 5 Main Purposes</vt:lpstr>
      <vt:lpstr>Online Project Scalability</vt:lpstr>
      <vt:lpstr>QNAP Scalable Solution</vt:lpstr>
      <vt:lpstr>Conclusion</vt:lpstr>
      <vt:lpstr>投影片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andrew</dc:creator>
  <cp:lastModifiedBy>lucytest</cp:lastModifiedBy>
  <cp:revision>1646</cp:revision>
  <dcterms:created xsi:type="dcterms:W3CDTF">2012-03-26T13:06:17Z</dcterms:created>
  <dcterms:modified xsi:type="dcterms:W3CDTF">2013-09-13T08:46:52Z</dcterms:modified>
</cp:coreProperties>
</file>