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Default Extension="tiff" ContentType="image/tiff"/>
  <Default Extension="gif" ContentType="image/gif"/>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365" r:id="rId3"/>
    <p:sldId id="338" r:id="rId4"/>
    <p:sldId id="260" r:id="rId5"/>
    <p:sldId id="398" r:id="rId6"/>
    <p:sldId id="370" r:id="rId7"/>
    <p:sldId id="262" r:id="rId8"/>
    <p:sldId id="261" r:id="rId9"/>
    <p:sldId id="397" r:id="rId10"/>
    <p:sldId id="401" r:id="rId11"/>
    <p:sldId id="364" r:id="rId12"/>
    <p:sldId id="266" r:id="rId13"/>
    <p:sldId id="402" r:id="rId14"/>
    <p:sldId id="414" r:id="rId15"/>
    <p:sldId id="415" r:id="rId16"/>
    <p:sldId id="416" r:id="rId17"/>
    <p:sldId id="417" r:id="rId18"/>
    <p:sldId id="286" r:id="rId19"/>
    <p:sldId id="343" r:id="rId20"/>
    <p:sldId id="341" r:id="rId21"/>
    <p:sldId id="339" r:id="rId22"/>
    <p:sldId id="387" r:id="rId23"/>
    <p:sldId id="413" r:id="rId24"/>
    <p:sldId id="372" r:id="rId25"/>
    <p:sldId id="369" r:id="rId26"/>
    <p:sldId id="348" r:id="rId27"/>
    <p:sldId id="349" r:id="rId28"/>
    <p:sldId id="351" r:id="rId29"/>
    <p:sldId id="407" r:id="rId30"/>
    <p:sldId id="408" r:id="rId31"/>
    <p:sldId id="359" r:id="rId32"/>
    <p:sldId id="355" r:id="rId33"/>
    <p:sldId id="412" r:id="rId34"/>
    <p:sldId id="357" r:id="rId35"/>
    <p:sldId id="361" r:id="rId36"/>
    <p:sldId id="363" r:id="rId37"/>
    <p:sldId id="409" r:id="rId38"/>
    <p:sldId id="410" r:id="rId39"/>
    <p:sldId id="411" r:id="rId40"/>
    <p:sldId id="418" r:id="rId41"/>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淺色樣式 3 - 輔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74" y="-13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544792-123D-443F-AE5C-3FB075B1EEB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043945D9-29F0-41CD-BB66-0FAE024F2886}">
      <dgm:prSet phldrT="[文字]" custT="1"/>
      <dgm:spPr/>
      <dgm:t>
        <a:bodyPr/>
        <a:lstStyle/>
        <a:p>
          <a:r>
            <a:rPr lang="en-US" altLang="zh-TW" sz="1200" dirty="0" smtClean="0"/>
            <a:t>Compatible with a </a:t>
          </a:r>
          <a:r>
            <a:rPr lang="en-US" altLang="zh-TW" sz="1200" dirty="0" smtClean="0">
              <a:solidFill>
                <a:srgbClr val="0070C0"/>
              </a:solidFill>
            </a:rPr>
            <a:t>broad range of IP cameras</a:t>
          </a:r>
          <a:endParaRPr lang="en-US" sz="1200" dirty="0"/>
        </a:p>
      </dgm:t>
    </dgm:pt>
    <dgm:pt modelId="{F0B225C6-3493-43EA-9DB2-3EE9460B2594}" type="parTrans" cxnId="{E611D4F9-829A-48F0-BFD3-C06074199CAC}">
      <dgm:prSet/>
      <dgm:spPr/>
      <dgm:t>
        <a:bodyPr/>
        <a:lstStyle/>
        <a:p>
          <a:endParaRPr lang="en-US"/>
        </a:p>
      </dgm:t>
    </dgm:pt>
    <dgm:pt modelId="{A578FAFC-F431-4E9D-A9F8-D6B2B45D686A}" type="sibTrans" cxnId="{E611D4F9-829A-48F0-BFD3-C06074199CAC}">
      <dgm:prSet/>
      <dgm:spPr/>
      <dgm:t>
        <a:bodyPr/>
        <a:lstStyle/>
        <a:p>
          <a:endParaRPr lang="en-US"/>
        </a:p>
      </dgm:t>
    </dgm:pt>
    <dgm:pt modelId="{67B6E65E-ADEE-4F45-B68A-B8AD44281A7A}">
      <dgm:prSet phldrT="[文字]" custT="1"/>
      <dgm:spPr/>
      <dgm:t>
        <a:bodyPr/>
        <a:lstStyle/>
        <a:p>
          <a:r>
            <a:rPr lang="en-US" altLang="zh-TW" sz="1200" dirty="0" smtClean="0">
              <a:solidFill>
                <a:srgbClr val="0070C0"/>
              </a:solidFill>
            </a:rPr>
            <a:t>World’s first Linux-based NVR with HD local display </a:t>
          </a:r>
          <a:br>
            <a:rPr lang="en-US" altLang="zh-TW" sz="1200" dirty="0" smtClean="0">
              <a:solidFill>
                <a:srgbClr val="0070C0"/>
              </a:solidFill>
            </a:rPr>
          </a:br>
          <a:r>
            <a:rPr lang="en-US" altLang="zh-TW" sz="1200" dirty="0" smtClean="0"/>
            <a:t>(</a:t>
          </a:r>
          <a:r>
            <a:rPr lang="en-US" altLang="zh-TW" sz="1200" dirty="0" err="1" smtClean="0"/>
            <a:t>VioStor</a:t>
          </a:r>
          <a:r>
            <a:rPr lang="en-US" altLang="zh-TW" sz="1200" dirty="0" smtClean="0"/>
            <a:t> Pro series)</a:t>
          </a:r>
          <a:endParaRPr lang="en-US" sz="1200" dirty="0"/>
        </a:p>
      </dgm:t>
    </dgm:pt>
    <dgm:pt modelId="{163EB5AD-FE80-49B9-8D0B-35B337E6FF07}" type="parTrans" cxnId="{75B31135-B2E2-48B2-8B41-AE7B17EDF18D}">
      <dgm:prSet/>
      <dgm:spPr/>
      <dgm:t>
        <a:bodyPr/>
        <a:lstStyle/>
        <a:p>
          <a:endParaRPr lang="en-US"/>
        </a:p>
      </dgm:t>
    </dgm:pt>
    <dgm:pt modelId="{AD6BC126-61DC-444D-AEE1-E4DC264F6C5F}" type="sibTrans" cxnId="{75B31135-B2E2-48B2-8B41-AE7B17EDF18D}">
      <dgm:prSet/>
      <dgm:spPr/>
      <dgm:t>
        <a:bodyPr/>
        <a:lstStyle/>
        <a:p>
          <a:endParaRPr lang="en-US"/>
        </a:p>
      </dgm:t>
    </dgm:pt>
    <dgm:pt modelId="{31C67CD9-F5DE-4E16-8213-2A2720AB3445}">
      <dgm:prSet phldrT="[文字]" custT="1"/>
      <dgm:spPr/>
      <dgm:t>
        <a:bodyPr/>
        <a:lstStyle/>
        <a:p>
          <a:r>
            <a:rPr lang="en-US" altLang="zh-TW" sz="1200" dirty="0" smtClean="0"/>
            <a:t>QNAP Surveillance Client for Windows and Mac</a:t>
          </a:r>
          <a:endParaRPr lang="en-US" sz="1200" dirty="0"/>
        </a:p>
      </dgm:t>
    </dgm:pt>
    <dgm:pt modelId="{25FC083C-A08B-496E-969E-4EF486A333D8}" type="parTrans" cxnId="{71FA29DD-F976-4F19-9BAC-55FB195E7EF5}">
      <dgm:prSet/>
      <dgm:spPr/>
      <dgm:t>
        <a:bodyPr/>
        <a:lstStyle/>
        <a:p>
          <a:endParaRPr lang="en-US"/>
        </a:p>
      </dgm:t>
    </dgm:pt>
    <dgm:pt modelId="{952F31B1-DAC2-4C67-8817-3E664F199AB9}" type="sibTrans" cxnId="{71FA29DD-F976-4F19-9BAC-55FB195E7EF5}">
      <dgm:prSet/>
      <dgm:spPr/>
      <dgm:t>
        <a:bodyPr/>
        <a:lstStyle/>
        <a:p>
          <a:endParaRPr lang="en-US"/>
        </a:p>
      </dgm:t>
    </dgm:pt>
    <dgm:pt modelId="{B3991341-B077-4A68-BFE9-46DC09ED1B10}">
      <dgm:prSet custT="1"/>
      <dgm:spPr/>
      <dgm:t>
        <a:bodyPr/>
        <a:lstStyle/>
        <a:p>
          <a:r>
            <a:rPr lang="en-US" altLang="zh-TW" sz="1200" dirty="0" smtClean="0"/>
            <a:t>Intelligent Video Analytics (IVA) for fast video search</a:t>
          </a:r>
        </a:p>
      </dgm:t>
    </dgm:pt>
    <dgm:pt modelId="{3F8D5F4E-1F68-4439-8D15-99E19C49DDA5}" type="parTrans" cxnId="{0FC6A7E8-5A86-4F06-80F1-77658EA6A9A5}">
      <dgm:prSet/>
      <dgm:spPr/>
      <dgm:t>
        <a:bodyPr/>
        <a:lstStyle/>
        <a:p>
          <a:endParaRPr lang="en-US"/>
        </a:p>
      </dgm:t>
    </dgm:pt>
    <dgm:pt modelId="{D97C73F9-8FB2-43BD-B2CD-628CE35F0CCB}" type="sibTrans" cxnId="{0FC6A7E8-5A86-4F06-80F1-77658EA6A9A5}">
      <dgm:prSet/>
      <dgm:spPr/>
      <dgm:t>
        <a:bodyPr/>
        <a:lstStyle/>
        <a:p>
          <a:endParaRPr lang="en-US"/>
        </a:p>
      </dgm:t>
    </dgm:pt>
    <dgm:pt modelId="{1130AFB4-11CB-4D9B-AFD4-497BD253A52F}">
      <dgm:prSet custT="1"/>
      <dgm:spPr/>
      <dgm:t>
        <a:bodyPr/>
        <a:lstStyle/>
        <a:p>
          <a:r>
            <a:rPr lang="en-US" altLang="zh-TW" sz="1200" dirty="0" smtClean="0"/>
            <a:t>Live view on mobile devices by </a:t>
          </a:r>
          <a:r>
            <a:rPr lang="en-US" altLang="zh-TW" sz="1200" dirty="0" err="1" smtClean="0"/>
            <a:t>VMobile</a:t>
          </a:r>
          <a:endParaRPr lang="en-US" altLang="zh-TW" sz="1200" dirty="0" smtClean="0"/>
        </a:p>
      </dgm:t>
    </dgm:pt>
    <dgm:pt modelId="{35A7D11A-8122-442F-8A53-A0B0187BFE47}" type="parTrans" cxnId="{54959477-19E6-4BFF-945C-1F8C5DC64D53}">
      <dgm:prSet/>
      <dgm:spPr/>
      <dgm:t>
        <a:bodyPr/>
        <a:lstStyle/>
        <a:p>
          <a:endParaRPr lang="en-US"/>
        </a:p>
      </dgm:t>
    </dgm:pt>
    <dgm:pt modelId="{35493376-86D2-4F08-9281-2F9B508CC0C4}" type="sibTrans" cxnId="{54959477-19E6-4BFF-945C-1F8C5DC64D53}">
      <dgm:prSet/>
      <dgm:spPr/>
      <dgm:t>
        <a:bodyPr/>
        <a:lstStyle/>
        <a:p>
          <a:endParaRPr lang="en-US"/>
        </a:p>
      </dgm:t>
    </dgm:pt>
    <dgm:pt modelId="{0CDF175D-8E10-42F2-864A-7E54A9592068}">
      <dgm:prSet custT="1"/>
      <dgm:spPr/>
      <dgm:t>
        <a:bodyPr/>
        <a:lstStyle/>
        <a:p>
          <a:r>
            <a:rPr lang="en-US" altLang="zh-TW" sz="1200" dirty="0" smtClean="0"/>
            <a:t>Green NVR solution</a:t>
          </a:r>
        </a:p>
      </dgm:t>
    </dgm:pt>
    <dgm:pt modelId="{BA09155F-D3A3-4D17-B8F1-7E198576CDAD}" type="parTrans" cxnId="{45C63202-A1A9-4F0B-9BEC-CB4288BF8DF8}">
      <dgm:prSet/>
      <dgm:spPr/>
      <dgm:t>
        <a:bodyPr/>
        <a:lstStyle/>
        <a:p>
          <a:endParaRPr lang="en-US"/>
        </a:p>
      </dgm:t>
    </dgm:pt>
    <dgm:pt modelId="{AAECD5E4-30C7-46BE-B4E0-3D5B10E05741}" type="sibTrans" cxnId="{45C63202-A1A9-4F0B-9BEC-CB4288BF8DF8}">
      <dgm:prSet/>
      <dgm:spPr/>
      <dgm:t>
        <a:bodyPr/>
        <a:lstStyle/>
        <a:p>
          <a:endParaRPr lang="en-US"/>
        </a:p>
      </dgm:t>
    </dgm:pt>
    <dgm:pt modelId="{E04108A0-BE3F-4CAA-8CDC-001B6E5861A6}">
      <dgm:prSet custT="1"/>
      <dgm:spPr/>
      <dgm:t>
        <a:bodyPr/>
        <a:lstStyle/>
        <a:p>
          <a:r>
            <a:rPr lang="en-US" altLang="zh-TW" sz="1200" dirty="0" smtClean="0"/>
            <a:t>Advanced event management for event handling</a:t>
          </a:r>
        </a:p>
      </dgm:t>
    </dgm:pt>
    <dgm:pt modelId="{F3DCB450-609B-40E2-9AB0-6815D8F17631}" type="parTrans" cxnId="{8DABFD8A-6449-4253-AEC6-0B3C9D550156}">
      <dgm:prSet/>
      <dgm:spPr/>
      <dgm:t>
        <a:bodyPr/>
        <a:lstStyle/>
        <a:p>
          <a:endParaRPr lang="zh-TW" altLang="en-US"/>
        </a:p>
      </dgm:t>
    </dgm:pt>
    <dgm:pt modelId="{5733D254-E6A1-429B-BE5F-89EC7671993D}" type="sibTrans" cxnId="{8DABFD8A-6449-4253-AEC6-0B3C9D550156}">
      <dgm:prSet/>
      <dgm:spPr/>
      <dgm:t>
        <a:bodyPr/>
        <a:lstStyle/>
        <a:p>
          <a:endParaRPr lang="zh-TW" altLang="en-US"/>
        </a:p>
      </dgm:t>
    </dgm:pt>
    <dgm:pt modelId="{D90DD9D7-5DA6-455D-8B95-04D52213811A}">
      <dgm:prSet phldrT="[文字]" custT="1"/>
      <dgm:spPr/>
      <dgm:t>
        <a:bodyPr/>
        <a:lstStyle/>
        <a:p>
          <a:r>
            <a:rPr lang="en-US" altLang="zh-TW" sz="1200" dirty="0" smtClean="0">
              <a:solidFill>
                <a:srgbClr val="0070C0"/>
              </a:solidFill>
            </a:rPr>
            <a:t>128-channel monitoring from multiple </a:t>
          </a:r>
          <a:r>
            <a:rPr lang="en-US" altLang="zh-TW" sz="1200" dirty="0" err="1" smtClean="0">
              <a:solidFill>
                <a:srgbClr val="0070C0"/>
              </a:solidFill>
            </a:rPr>
            <a:t>VioStor</a:t>
          </a:r>
          <a:r>
            <a:rPr lang="en-US" altLang="zh-TW" sz="1200" dirty="0" smtClean="0">
              <a:solidFill>
                <a:srgbClr val="0070C0"/>
              </a:solidFill>
            </a:rPr>
            <a:t> NVR servers</a:t>
          </a:r>
          <a:endParaRPr lang="en-US" sz="1200" dirty="0"/>
        </a:p>
      </dgm:t>
    </dgm:pt>
    <dgm:pt modelId="{C0FCC485-7DAF-468A-93B2-0A8857584168}" type="parTrans" cxnId="{117AB356-3FE8-413C-A4C4-9FE2C7E79F45}">
      <dgm:prSet/>
      <dgm:spPr/>
      <dgm:t>
        <a:bodyPr/>
        <a:lstStyle/>
        <a:p>
          <a:endParaRPr lang="zh-TW" altLang="en-US"/>
        </a:p>
      </dgm:t>
    </dgm:pt>
    <dgm:pt modelId="{B4EE7D09-153D-4722-9796-5D5C98718C6D}" type="sibTrans" cxnId="{117AB356-3FE8-413C-A4C4-9FE2C7E79F45}">
      <dgm:prSet/>
      <dgm:spPr/>
      <dgm:t>
        <a:bodyPr/>
        <a:lstStyle/>
        <a:p>
          <a:endParaRPr lang="zh-TW" altLang="en-US"/>
        </a:p>
      </dgm:t>
    </dgm:pt>
    <dgm:pt modelId="{96218588-B933-40E4-8298-A9B1F8377CDE}">
      <dgm:prSet custT="1"/>
      <dgm:spPr/>
      <dgm:t>
        <a:bodyPr/>
        <a:lstStyle/>
        <a:p>
          <a:r>
            <a:rPr lang="en-US" altLang="zh-TW" sz="1200" dirty="0" smtClean="0"/>
            <a:t>Megapixel recording</a:t>
          </a:r>
          <a:r>
            <a:rPr lang="zh-TW" altLang="en-US" sz="1200" dirty="0" smtClean="0"/>
            <a:t> </a:t>
          </a:r>
          <a:r>
            <a:rPr lang="en-US" altLang="zh-TW" sz="1200" dirty="0" smtClean="0"/>
            <a:t/>
          </a:r>
          <a:br>
            <a:rPr lang="en-US" altLang="zh-TW" sz="1200" dirty="0" smtClean="0"/>
          </a:br>
          <a:r>
            <a:rPr lang="en-US" altLang="zh-TW" sz="1200" dirty="0" smtClean="0"/>
            <a:t>(up to 10-megapixel camera)</a:t>
          </a:r>
        </a:p>
      </dgm:t>
    </dgm:pt>
    <dgm:pt modelId="{E6ADCCE3-38A6-4811-BD4E-4C5E43A19B14}" type="parTrans" cxnId="{EA4154A3-4CA3-45E5-99A7-F97B74621B0A}">
      <dgm:prSet/>
      <dgm:spPr/>
      <dgm:t>
        <a:bodyPr/>
        <a:lstStyle/>
        <a:p>
          <a:endParaRPr lang="zh-TW" altLang="en-US"/>
        </a:p>
      </dgm:t>
    </dgm:pt>
    <dgm:pt modelId="{D3C2D3B4-D784-4644-9A05-89D6CFDB490F}" type="sibTrans" cxnId="{EA4154A3-4CA3-45E5-99A7-F97B74621B0A}">
      <dgm:prSet/>
      <dgm:spPr/>
      <dgm:t>
        <a:bodyPr/>
        <a:lstStyle/>
        <a:p>
          <a:endParaRPr lang="zh-TW" altLang="en-US"/>
        </a:p>
      </dgm:t>
    </dgm:pt>
    <dgm:pt modelId="{D0988588-2DA7-4319-8FB4-9F8B5582FD4D}">
      <dgm:prSet custT="1"/>
      <dgm:spPr/>
      <dgm:t>
        <a:bodyPr/>
        <a:lstStyle/>
        <a:p>
          <a:r>
            <a:rPr lang="en-US" altLang="zh-TW" sz="1200" dirty="0" smtClean="0"/>
            <a:t>Fisheye </a:t>
          </a:r>
          <a:r>
            <a:rPr lang="en-US" altLang="zh-TW" sz="1200" dirty="0" err="1" smtClean="0"/>
            <a:t>dewarping</a:t>
          </a:r>
          <a:r>
            <a:rPr lang="en-US" altLang="zh-TW" sz="1200" dirty="0" smtClean="0"/>
            <a:t> support</a:t>
          </a:r>
        </a:p>
      </dgm:t>
    </dgm:pt>
    <dgm:pt modelId="{ACCD66E6-6D88-45B3-97A4-C43931726D3E}" type="parTrans" cxnId="{05550C09-C6A4-415B-82CF-96A879C35EC5}">
      <dgm:prSet/>
      <dgm:spPr/>
      <dgm:t>
        <a:bodyPr/>
        <a:lstStyle/>
        <a:p>
          <a:endParaRPr lang="zh-TW" altLang="en-US"/>
        </a:p>
      </dgm:t>
    </dgm:pt>
    <dgm:pt modelId="{0BD1EBE7-A244-458A-A3B5-EA4356292EDE}" type="sibTrans" cxnId="{05550C09-C6A4-415B-82CF-96A879C35EC5}">
      <dgm:prSet/>
      <dgm:spPr/>
      <dgm:t>
        <a:bodyPr/>
        <a:lstStyle/>
        <a:p>
          <a:endParaRPr lang="zh-TW" altLang="en-US"/>
        </a:p>
      </dgm:t>
    </dgm:pt>
    <dgm:pt modelId="{DE8A3FE9-3F2E-4F6F-93F1-47884BD6E614}" type="pres">
      <dgm:prSet presAssocID="{04544792-123D-443F-AE5C-3FB075B1EEBF}" presName="Name0" presStyleCnt="0">
        <dgm:presLayoutVars>
          <dgm:dir/>
          <dgm:resizeHandles val="exact"/>
        </dgm:presLayoutVars>
      </dgm:prSet>
      <dgm:spPr/>
      <dgm:t>
        <a:bodyPr/>
        <a:lstStyle/>
        <a:p>
          <a:endParaRPr lang="en-US"/>
        </a:p>
      </dgm:t>
    </dgm:pt>
    <dgm:pt modelId="{603A9EBD-573A-41CD-ACB0-1D4F27A32E1C}" type="pres">
      <dgm:prSet presAssocID="{043945D9-29F0-41CD-BB66-0FAE024F2886}" presName="compNode" presStyleCnt="0"/>
      <dgm:spPr/>
    </dgm:pt>
    <dgm:pt modelId="{8DEE0FC1-F063-4AE6-8F45-8BC588E4CC62}" type="pres">
      <dgm:prSet presAssocID="{043945D9-29F0-41CD-BB66-0FAE024F2886}" presName="pictRect" presStyleLbl="node1" presStyleIdx="0" presStyleCnt="10"/>
      <dgm:spPr>
        <a:noFill/>
        <a:ln>
          <a:solidFill>
            <a:schemeClr val="tx2"/>
          </a:solidFill>
        </a:ln>
      </dgm:spPr>
      <dgm:t>
        <a:bodyPr/>
        <a:lstStyle/>
        <a:p>
          <a:endParaRPr lang="en-US"/>
        </a:p>
      </dgm:t>
    </dgm:pt>
    <dgm:pt modelId="{E7DD0D98-46A7-4A62-9A78-3F7170FD705C}" type="pres">
      <dgm:prSet presAssocID="{043945D9-29F0-41CD-BB66-0FAE024F2886}" presName="textRect" presStyleLbl="revTx" presStyleIdx="0" presStyleCnt="10">
        <dgm:presLayoutVars>
          <dgm:bulletEnabled val="1"/>
        </dgm:presLayoutVars>
      </dgm:prSet>
      <dgm:spPr/>
      <dgm:t>
        <a:bodyPr/>
        <a:lstStyle/>
        <a:p>
          <a:endParaRPr lang="en-US"/>
        </a:p>
      </dgm:t>
    </dgm:pt>
    <dgm:pt modelId="{D5D76875-1F23-4B36-9227-87D5DCBDA489}" type="pres">
      <dgm:prSet presAssocID="{A578FAFC-F431-4E9D-A9F8-D6B2B45D686A}" presName="sibTrans" presStyleLbl="sibTrans2D1" presStyleIdx="0" presStyleCnt="0"/>
      <dgm:spPr/>
      <dgm:t>
        <a:bodyPr/>
        <a:lstStyle/>
        <a:p>
          <a:endParaRPr lang="en-US"/>
        </a:p>
      </dgm:t>
    </dgm:pt>
    <dgm:pt modelId="{D413118D-26C9-4DF1-8674-C746A5D23FA4}" type="pres">
      <dgm:prSet presAssocID="{67B6E65E-ADEE-4F45-B68A-B8AD44281A7A}" presName="compNode" presStyleCnt="0"/>
      <dgm:spPr/>
    </dgm:pt>
    <dgm:pt modelId="{03AE24B8-F828-48D0-A59B-E4F766C9A4E6}" type="pres">
      <dgm:prSet presAssocID="{67B6E65E-ADEE-4F45-B68A-B8AD44281A7A}" presName="pictRect" presStyleLbl="node1" presStyleIdx="1" presStyleCnt="10"/>
      <dgm:spPr>
        <a:noFill/>
        <a:ln>
          <a:solidFill>
            <a:schemeClr val="tx2"/>
          </a:solidFill>
        </a:ln>
      </dgm:spPr>
    </dgm:pt>
    <dgm:pt modelId="{D51BC168-499B-4CBE-8469-1D88700804DA}" type="pres">
      <dgm:prSet presAssocID="{67B6E65E-ADEE-4F45-B68A-B8AD44281A7A}" presName="textRect" presStyleLbl="revTx" presStyleIdx="1" presStyleCnt="10">
        <dgm:presLayoutVars>
          <dgm:bulletEnabled val="1"/>
        </dgm:presLayoutVars>
      </dgm:prSet>
      <dgm:spPr/>
      <dgm:t>
        <a:bodyPr/>
        <a:lstStyle/>
        <a:p>
          <a:endParaRPr lang="en-US"/>
        </a:p>
      </dgm:t>
    </dgm:pt>
    <dgm:pt modelId="{2B02E9F1-7FEA-4EF2-907D-54BEC607E4ED}" type="pres">
      <dgm:prSet presAssocID="{AD6BC126-61DC-444D-AEE1-E4DC264F6C5F}" presName="sibTrans" presStyleLbl="sibTrans2D1" presStyleIdx="0" presStyleCnt="0"/>
      <dgm:spPr/>
      <dgm:t>
        <a:bodyPr/>
        <a:lstStyle/>
        <a:p>
          <a:endParaRPr lang="en-US"/>
        </a:p>
      </dgm:t>
    </dgm:pt>
    <dgm:pt modelId="{23D3315D-3F7E-4311-BF80-4614F3105DE0}" type="pres">
      <dgm:prSet presAssocID="{31C67CD9-F5DE-4E16-8213-2A2720AB3445}" presName="compNode" presStyleCnt="0"/>
      <dgm:spPr/>
    </dgm:pt>
    <dgm:pt modelId="{514F16BB-2FC8-4CE0-9ED7-3C4347A50D2A}" type="pres">
      <dgm:prSet presAssocID="{31C67CD9-F5DE-4E16-8213-2A2720AB3445}" presName="pictRect" presStyleLbl="node1" presStyleIdx="2" presStyleCnt="10"/>
      <dgm:spPr>
        <a:noFill/>
        <a:ln>
          <a:solidFill>
            <a:schemeClr val="tx2"/>
          </a:solidFill>
        </a:ln>
      </dgm:spPr>
    </dgm:pt>
    <dgm:pt modelId="{14134579-8658-45D8-A3A2-935DEBA21009}" type="pres">
      <dgm:prSet presAssocID="{31C67CD9-F5DE-4E16-8213-2A2720AB3445}" presName="textRect" presStyleLbl="revTx" presStyleIdx="2" presStyleCnt="10">
        <dgm:presLayoutVars>
          <dgm:bulletEnabled val="1"/>
        </dgm:presLayoutVars>
      </dgm:prSet>
      <dgm:spPr/>
      <dgm:t>
        <a:bodyPr/>
        <a:lstStyle/>
        <a:p>
          <a:endParaRPr lang="en-US"/>
        </a:p>
      </dgm:t>
    </dgm:pt>
    <dgm:pt modelId="{33DA5771-E103-422D-88AD-36C0103765B1}" type="pres">
      <dgm:prSet presAssocID="{952F31B1-DAC2-4C67-8817-3E664F199AB9}" presName="sibTrans" presStyleLbl="sibTrans2D1" presStyleIdx="0" presStyleCnt="0"/>
      <dgm:spPr/>
      <dgm:t>
        <a:bodyPr/>
        <a:lstStyle/>
        <a:p>
          <a:endParaRPr lang="en-US"/>
        </a:p>
      </dgm:t>
    </dgm:pt>
    <dgm:pt modelId="{263CF64E-D58F-4327-BF9F-696713515E2A}" type="pres">
      <dgm:prSet presAssocID="{D90DD9D7-5DA6-455D-8B95-04D52213811A}" presName="compNode" presStyleCnt="0"/>
      <dgm:spPr/>
    </dgm:pt>
    <dgm:pt modelId="{CFA1EAF7-753B-4887-B74C-3A161CC76CC0}" type="pres">
      <dgm:prSet presAssocID="{D90DD9D7-5DA6-455D-8B95-04D52213811A}" presName="pictRect" presStyleLbl="node1" presStyleIdx="3" presStyleCnt="10"/>
      <dgm:spPr>
        <a:noFill/>
        <a:ln>
          <a:solidFill>
            <a:schemeClr val="tx2"/>
          </a:solidFill>
        </a:ln>
      </dgm:spPr>
      <dgm:t>
        <a:bodyPr/>
        <a:lstStyle/>
        <a:p>
          <a:endParaRPr lang="zh-TW" altLang="en-US"/>
        </a:p>
      </dgm:t>
    </dgm:pt>
    <dgm:pt modelId="{CA63204F-FDB7-4EE9-9BDB-84AE2A939441}" type="pres">
      <dgm:prSet presAssocID="{D90DD9D7-5DA6-455D-8B95-04D52213811A}" presName="textRect" presStyleLbl="revTx" presStyleIdx="3" presStyleCnt="10">
        <dgm:presLayoutVars>
          <dgm:bulletEnabled val="1"/>
        </dgm:presLayoutVars>
      </dgm:prSet>
      <dgm:spPr/>
      <dgm:t>
        <a:bodyPr/>
        <a:lstStyle/>
        <a:p>
          <a:endParaRPr lang="zh-TW" altLang="en-US"/>
        </a:p>
      </dgm:t>
    </dgm:pt>
    <dgm:pt modelId="{E2BE3E97-9C28-49A6-BA36-0B752ECC7CFD}" type="pres">
      <dgm:prSet presAssocID="{B4EE7D09-153D-4722-9796-5D5C98718C6D}" presName="sibTrans" presStyleLbl="sibTrans2D1" presStyleIdx="0" presStyleCnt="0"/>
      <dgm:spPr/>
      <dgm:t>
        <a:bodyPr/>
        <a:lstStyle/>
        <a:p>
          <a:endParaRPr lang="zh-TW" altLang="en-US"/>
        </a:p>
      </dgm:t>
    </dgm:pt>
    <dgm:pt modelId="{25E96931-4407-4730-885E-C3EA6774B4F1}" type="pres">
      <dgm:prSet presAssocID="{E04108A0-BE3F-4CAA-8CDC-001B6E5861A6}" presName="compNode" presStyleCnt="0"/>
      <dgm:spPr/>
    </dgm:pt>
    <dgm:pt modelId="{3FE5F577-9065-4B1A-A08C-046971AF758F}" type="pres">
      <dgm:prSet presAssocID="{E04108A0-BE3F-4CAA-8CDC-001B6E5861A6}" presName="pictRect" presStyleLbl="node1" presStyleIdx="4" presStyleCnt="10"/>
      <dgm:spPr>
        <a:noFill/>
        <a:ln>
          <a:solidFill>
            <a:schemeClr val="tx2"/>
          </a:solidFill>
        </a:ln>
      </dgm:spPr>
      <dgm:t>
        <a:bodyPr/>
        <a:lstStyle/>
        <a:p>
          <a:endParaRPr lang="zh-TW" altLang="en-US"/>
        </a:p>
      </dgm:t>
    </dgm:pt>
    <dgm:pt modelId="{F2032EBE-07D3-4099-BE84-3A305CA13409}" type="pres">
      <dgm:prSet presAssocID="{E04108A0-BE3F-4CAA-8CDC-001B6E5861A6}" presName="textRect" presStyleLbl="revTx" presStyleIdx="4" presStyleCnt="10">
        <dgm:presLayoutVars>
          <dgm:bulletEnabled val="1"/>
        </dgm:presLayoutVars>
      </dgm:prSet>
      <dgm:spPr/>
      <dgm:t>
        <a:bodyPr/>
        <a:lstStyle/>
        <a:p>
          <a:endParaRPr lang="zh-TW" altLang="en-US"/>
        </a:p>
      </dgm:t>
    </dgm:pt>
    <dgm:pt modelId="{BAC03934-761E-44FC-B325-300885EBD470}" type="pres">
      <dgm:prSet presAssocID="{5733D254-E6A1-429B-BE5F-89EC7671993D}" presName="sibTrans" presStyleLbl="sibTrans2D1" presStyleIdx="0" presStyleCnt="0"/>
      <dgm:spPr/>
      <dgm:t>
        <a:bodyPr/>
        <a:lstStyle/>
        <a:p>
          <a:endParaRPr lang="zh-TW" altLang="en-US"/>
        </a:p>
      </dgm:t>
    </dgm:pt>
    <dgm:pt modelId="{9104D308-B788-4B1E-B70A-F28DCE3952B2}" type="pres">
      <dgm:prSet presAssocID="{96218588-B933-40E4-8298-A9B1F8377CDE}" presName="compNode" presStyleCnt="0"/>
      <dgm:spPr/>
    </dgm:pt>
    <dgm:pt modelId="{A0D7EA52-998B-4E16-B78E-433F2CA43FB9}" type="pres">
      <dgm:prSet presAssocID="{96218588-B933-40E4-8298-A9B1F8377CDE}" presName="pictRect" presStyleLbl="node1" presStyleIdx="5" presStyleCnt="10"/>
      <dgm:spPr>
        <a:noFill/>
        <a:ln>
          <a:solidFill>
            <a:schemeClr val="tx2"/>
          </a:solidFill>
        </a:ln>
      </dgm:spPr>
      <dgm:t>
        <a:bodyPr/>
        <a:lstStyle/>
        <a:p>
          <a:endParaRPr lang="zh-TW" altLang="en-US"/>
        </a:p>
      </dgm:t>
    </dgm:pt>
    <dgm:pt modelId="{6F7DD89D-F35C-4CC2-B714-C318A871BDAD}" type="pres">
      <dgm:prSet presAssocID="{96218588-B933-40E4-8298-A9B1F8377CDE}" presName="textRect" presStyleLbl="revTx" presStyleIdx="5" presStyleCnt="10">
        <dgm:presLayoutVars>
          <dgm:bulletEnabled val="1"/>
        </dgm:presLayoutVars>
      </dgm:prSet>
      <dgm:spPr/>
      <dgm:t>
        <a:bodyPr/>
        <a:lstStyle/>
        <a:p>
          <a:endParaRPr lang="zh-TW" altLang="en-US"/>
        </a:p>
      </dgm:t>
    </dgm:pt>
    <dgm:pt modelId="{05FFEFE8-29E8-4F75-8D29-536416A90C0C}" type="pres">
      <dgm:prSet presAssocID="{D3C2D3B4-D784-4644-9A05-89D6CFDB490F}" presName="sibTrans" presStyleLbl="sibTrans2D1" presStyleIdx="0" presStyleCnt="0"/>
      <dgm:spPr/>
      <dgm:t>
        <a:bodyPr/>
        <a:lstStyle/>
        <a:p>
          <a:endParaRPr lang="zh-TW" altLang="en-US"/>
        </a:p>
      </dgm:t>
    </dgm:pt>
    <dgm:pt modelId="{DC1A0926-34CE-4270-A61A-4C63754C7A93}" type="pres">
      <dgm:prSet presAssocID="{D0988588-2DA7-4319-8FB4-9F8B5582FD4D}" presName="compNode" presStyleCnt="0"/>
      <dgm:spPr/>
    </dgm:pt>
    <dgm:pt modelId="{ACF56C4F-F99A-4F65-9DB1-8A930B2735A7}" type="pres">
      <dgm:prSet presAssocID="{D0988588-2DA7-4319-8FB4-9F8B5582FD4D}" presName="pictRect" presStyleLbl="node1" presStyleIdx="6" presStyleCnt="10"/>
      <dgm:spPr>
        <a:noFill/>
        <a:ln>
          <a:solidFill>
            <a:schemeClr val="tx2"/>
          </a:solidFill>
        </a:ln>
      </dgm:spPr>
      <dgm:t>
        <a:bodyPr/>
        <a:lstStyle/>
        <a:p>
          <a:endParaRPr lang="zh-TW" altLang="en-US"/>
        </a:p>
      </dgm:t>
    </dgm:pt>
    <dgm:pt modelId="{95591B5B-D483-455C-9A2B-DF010C7981D0}" type="pres">
      <dgm:prSet presAssocID="{D0988588-2DA7-4319-8FB4-9F8B5582FD4D}" presName="textRect" presStyleLbl="revTx" presStyleIdx="6" presStyleCnt="10">
        <dgm:presLayoutVars>
          <dgm:bulletEnabled val="1"/>
        </dgm:presLayoutVars>
      </dgm:prSet>
      <dgm:spPr/>
      <dgm:t>
        <a:bodyPr/>
        <a:lstStyle/>
        <a:p>
          <a:endParaRPr lang="zh-TW" altLang="en-US"/>
        </a:p>
      </dgm:t>
    </dgm:pt>
    <dgm:pt modelId="{C2DA84D8-FAF1-4FAB-80E1-D899FFAFF615}" type="pres">
      <dgm:prSet presAssocID="{0BD1EBE7-A244-458A-A3B5-EA4356292EDE}" presName="sibTrans" presStyleLbl="sibTrans2D1" presStyleIdx="0" presStyleCnt="0"/>
      <dgm:spPr/>
      <dgm:t>
        <a:bodyPr/>
        <a:lstStyle/>
        <a:p>
          <a:endParaRPr lang="zh-TW" altLang="en-US"/>
        </a:p>
      </dgm:t>
    </dgm:pt>
    <dgm:pt modelId="{BF101765-8604-4932-987F-566FFA065D7C}" type="pres">
      <dgm:prSet presAssocID="{B3991341-B077-4A68-BFE9-46DC09ED1B10}" presName="compNode" presStyleCnt="0"/>
      <dgm:spPr/>
    </dgm:pt>
    <dgm:pt modelId="{5223DDCA-3E4C-415C-BD2E-6007E4ABF264}" type="pres">
      <dgm:prSet presAssocID="{B3991341-B077-4A68-BFE9-46DC09ED1B10}" presName="pictRect" presStyleLbl="node1" presStyleIdx="7" presStyleCnt="10"/>
      <dgm:spPr>
        <a:noFill/>
        <a:ln>
          <a:solidFill>
            <a:schemeClr val="tx2"/>
          </a:solidFill>
        </a:ln>
      </dgm:spPr>
    </dgm:pt>
    <dgm:pt modelId="{46F2620E-7573-4926-BDE0-AC32B397B7EB}" type="pres">
      <dgm:prSet presAssocID="{B3991341-B077-4A68-BFE9-46DC09ED1B10}" presName="textRect" presStyleLbl="revTx" presStyleIdx="7" presStyleCnt="10">
        <dgm:presLayoutVars>
          <dgm:bulletEnabled val="1"/>
        </dgm:presLayoutVars>
      </dgm:prSet>
      <dgm:spPr/>
      <dgm:t>
        <a:bodyPr/>
        <a:lstStyle/>
        <a:p>
          <a:endParaRPr lang="en-US"/>
        </a:p>
      </dgm:t>
    </dgm:pt>
    <dgm:pt modelId="{9C83037A-1D06-4087-84E2-D88D757BA9F1}" type="pres">
      <dgm:prSet presAssocID="{D97C73F9-8FB2-43BD-B2CD-628CE35F0CCB}" presName="sibTrans" presStyleLbl="sibTrans2D1" presStyleIdx="0" presStyleCnt="0"/>
      <dgm:spPr/>
      <dgm:t>
        <a:bodyPr/>
        <a:lstStyle/>
        <a:p>
          <a:endParaRPr lang="en-US"/>
        </a:p>
      </dgm:t>
    </dgm:pt>
    <dgm:pt modelId="{876D9257-CABD-4A92-9AAE-F81A76B4CF61}" type="pres">
      <dgm:prSet presAssocID="{1130AFB4-11CB-4D9B-AFD4-497BD253A52F}" presName="compNode" presStyleCnt="0"/>
      <dgm:spPr/>
    </dgm:pt>
    <dgm:pt modelId="{DBF46C02-0960-41BF-87CD-D6723F5C21A8}" type="pres">
      <dgm:prSet presAssocID="{1130AFB4-11CB-4D9B-AFD4-497BD253A52F}" presName="pictRect" presStyleLbl="node1" presStyleIdx="8" presStyleCnt="10"/>
      <dgm:spPr>
        <a:noFill/>
        <a:ln>
          <a:solidFill>
            <a:schemeClr val="tx2"/>
          </a:solidFill>
        </a:ln>
      </dgm:spPr>
    </dgm:pt>
    <dgm:pt modelId="{5F34E204-3A8F-4E4D-AE3E-7E35F1FFCFDC}" type="pres">
      <dgm:prSet presAssocID="{1130AFB4-11CB-4D9B-AFD4-497BD253A52F}" presName="textRect" presStyleLbl="revTx" presStyleIdx="8" presStyleCnt="10">
        <dgm:presLayoutVars>
          <dgm:bulletEnabled val="1"/>
        </dgm:presLayoutVars>
      </dgm:prSet>
      <dgm:spPr/>
      <dgm:t>
        <a:bodyPr/>
        <a:lstStyle/>
        <a:p>
          <a:endParaRPr lang="en-US"/>
        </a:p>
      </dgm:t>
    </dgm:pt>
    <dgm:pt modelId="{99DA1BDE-593C-4457-94F6-A9FCCB2DF3C9}" type="pres">
      <dgm:prSet presAssocID="{35493376-86D2-4F08-9281-2F9B508CC0C4}" presName="sibTrans" presStyleLbl="sibTrans2D1" presStyleIdx="0" presStyleCnt="0"/>
      <dgm:spPr/>
      <dgm:t>
        <a:bodyPr/>
        <a:lstStyle/>
        <a:p>
          <a:endParaRPr lang="en-US"/>
        </a:p>
      </dgm:t>
    </dgm:pt>
    <dgm:pt modelId="{93A96767-3842-4B04-8D86-8A6B3B3CA9AF}" type="pres">
      <dgm:prSet presAssocID="{0CDF175D-8E10-42F2-864A-7E54A9592068}" presName="compNode" presStyleCnt="0"/>
      <dgm:spPr/>
    </dgm:pt>
    <dgm:pt modelId="{A43C7395-E815-4FA1-A8FF-70E1B4D5F871}" type="pres">
      <dgm:prSet presAssocID="{0CDF175D-8E10-42F2-864A-7E54A9592068}" presName="pictRect" presStyleLbl="node1" presStyleIdx="9" presStyleCnt="10"/>
      <dgm:spPr>
        <a:noFill/>
        <a:ln>
          <a:solidFill>
            <a:schemeClr val="tx2"/>
          </a:solidFill>
        </a:ln>
      </dgm:spPr>
    </dgm:pt>
    <dgm:pt modelId="{38B736F7-1BBB-4E1E-B07A-C9AD6C40D71B}" type="pres">
      <dgm:prSet presAssocID="{0CDF175D-8E10-42F2-864A-7E54A9592068}" presName="textRect" presStyleLbl="revTx" presStyleIdx="9" presStyleCnt="10">
        <dgm:presLayoutVars>
          <dgm:bulletEnabled val="1"/>
        </dgm:presLayoutVars>
      </dgm:prSet>
      <dgm:spPr/>
      <dgm:t>
        <a:bodyPr/>
        <a:lstStyle/>
        <a:p>
          <a:endParaRPr lang="en-US"/>
        </a:p>
      </dgm:t>
    </dgm:pt>
  </dgm:ptLst>
  <dgm:cxnLst>
    <dgm:cxn modelId="{25A36C92-9A1F-4122-91DA-B1D7161720D9}" type="presOf" srcId="{B4EE7D09-153D-4722-9796-5D5C98718C6D}" destId="{E2BE3E97-9C28-49A6-BA36-0B752ECC7CFD}" srcOrd="0" destOrd="0" presId="urn:microsoft.com/office/officeart/2005/8/layout/pList1"/>
    <dgm:cxn modelId="{54959477-19E6-4BFF-945C-1F8C5DC64D53}" srcId="{04544792-123D-443F-AE5C-3FB075B1EEBF}" destId="{1130AFB4-11CB-4D9B-AFD4-497BD253A52F}" srcOrd="8" destOrd="0" parTransId="{35A7D11A-8122-442F-8A53-A0B0187BFE47}" sibTransId="{35493376-86D2-4F08-9281-2F9B508CC0C4}"/>
    <dgm:cxn modelId="{D688DD3C-02D9-4BA6-8C0C-48491D1F9B65}" type="presOf" srcId="{5733D254-E6A1-429B-BE5F-89EC7671993D}" destId="{BAC03934-761E-44FC-B325-300885EBD470}" srcOrd="0" destOrd="0" presId="urn:microsoft.com/office/officeart/2005/8/layout/pList1"/>
    <dgm:cxn modelId="{5B289E57-5CE6-4647-A058-645E353954F9}" type="presOf" srcId="{AD6BC126-61DC-444D-AEE1-E4DC264F6C5F}" destId="{2B02E9F1-7FEA-4EF2-907D-54BEC607E4ED}" srcOrd="0" destOrd="0" presId="urn:microsoft.com/office/officeart/2005/8/layout/pList1"/>
    <dgm:cxn modelId="{709A96E2-5AFB-409A-A152-4AE89A24D034}" type="presOf" srcId="{04544792-123D-443F-AE5C-3FB075B1EEBF}" destId="{DE8A3FE9-3F2E-4F6F-93F1-47884BD6E614}" srcOrd="0" destOrd="0" presId="urn:microsoft.com/office/officeart/2005/8/layout/pList1"/>
    <dgm:cxn modelId="{8054C69E-4481-4670-A230-128855205EF5}" type="presOf" srcId="{31C67CD9-F5DE-4E16-8213-2A2720AB3445}" destId="{14134579-8658-45D8-A3A2-935DEBA21009}" srcOrd="0" destOrd="0" presId="urn:microsoft.com/office/officeart/2005/8/layout/pList1"/>
    <dgm:cxn modelId="{D33445E4-252B-4F3C-9CB9-89D94405E03F}" type="presOf" srcId="{0CDF175D-8E10-42F2-864A-7E54A9592068}" destId="{38B736F7-1BBB-4E1E-B07A-C9AD6C40D71B}" srcOrd="0" destOrd="0" presId="urn:microsoft.com/office/officeart/2005/8/layout/pList1"/>
    <dgm:cxn modelId="{75B31135-B2E2-48B2-8B41-AE7B17EDF18D}" srcId="{04544792-123D-443F-AE5C-3FB075B1EEBF}" destId="{67B6E65E-ADEE-4F45-B68A-B8AD44281A7A}" srcOrd="1" destOrd="0" parTransId="{163EB5AD-FE80-49B9-8D0B-35B337E6FF07}" sibTransId="{AD6BC126-61DC-444D-AEE1-E4DC264F6C5F}"/>
    <dgm:cxn modelId="{45C63202-A1A9-4F0B-9BEC-CB4288BF8DF8}" srcId="{04544792-123D-443F-AE5C-3FB075B1EEBF}" destId="{0CDF175D-8E10-42F2-864A-7E54A9592068}" srcOrd="9" destOrd="0" parTransId="{BA09155F-D3A3-4D17-B8F1-7E198576CDAD}" sibTransId="{AAECD5E4-30C7-46BE-B4E0-3D5B10E05741}"/>
    <dgm:cxn modelId="{5FEF813C-90FC-485A-ABFA-153BEC99C706}" type="presOf" srcId="{E04108A0-BE3F-4CAA-8CDC-001B6E5861A6}" destId="{F2032EBE-07D3-4099-BE84-3A305CA13409}" srcOrd="0" destOrd="0" presId="urn:microsoft.com/office/officeart/2005/8/layout/pList1"/>
    <dgm:cxn modelId="{E611D4F9-829A-48F0-BFD3-C06074199CAC}" srcId="{04544792-123D-443F-AE5C-3FB075B1EEBF}" destId="{043945D9-29F0-41CD-BB66-0FAE024F2886}" srcOrd="0" destOrd="0" parTransId="{F0B225C6-3493-43EA-9DB2-3EE9460B2594}" sibTransId="{A578FAFC-F431-4E9D-A9F8-D6B2B45D686A}"/>
    <dgm:cxn modelId="{70D8F520-EF90-48B2-AD75-FF98D0BA33AB}" type="presOf" srcId="{0BD1EBE7-A244-458A-A3B5-EA4356292EDE}" destId="{C2DA84D8-FAF1-4FAB-80E1-D899FFAFF615}" srcOrd="0" destOrd="0" presId="urn:microsoft.com/office/officeart/2005/8/layout/pList1"/>
    <dgm:cxn modelId="{117AB356-3FE8-413C-A4C4-9FE2C7E79F45}" srcId="{04544792-123D-443F-AE5C-3FB075B1EEBF}" destId="{D90DD9D7-5DA6-455D-8B95-04D52213811A}" srcOrd="3" destOrd="0" parTransId="{C0FCC485-7DAF-468A-93B2-0A8857584168}" sibTransId="{B4EE7D09-153D-4722-9796-5D5C98718C6D}"/>
    <dgm:cxn modelId="{5D81F8FC-ABB4-465F-98BE-B5AE21012A64}" type="presOf" srcId="{67B6E65E-ADEE-4F45-B68A-B8AD44281A7A}" destId="{D51BC168-499B-4CBE-8469-1D88700804DA}" srcOrd="0" destOrd="0" presId="urn:microsoft.com/office/officeart/2005/8/layout/pList1"/>
    <dgm:cxn modelId="{EA4154A3-4CA3-45E5-99A7-F97B74621B0A}" srcId="{04544792-123D-443F-AE5C-3FB075B1EEBF}" destId="{96218588-B933-40E4-8298-A9B1F8377CDE}" srcOrd="5" destOrd="0" parTransId="{E6ADCCE3-38A6-4811-BD4E-4C5E43A19B14}" sibTransId="{D3C2D3B4-D784-4644-9A05-89D6CFDB490F}"/>
    <dgm:cxn modelId="{E95A6FB3-2DA2-43F3-A67F-DA70B7D477B4}" type="presOf" srcId="{1130AFB4-11CB-4D9B-AFD4-497BD253A52F}" destId="{5F34E204-3A8F-4E4D-AE3E-7E35F1FFCFDC}" srcOrd="0" destOrd="0" presId="urn:microsoft.com/office/officeart/2005/8/layout/pList1"/>
    <dgm:cxn modelId="{08B0F262-6AF1-4A8A-B2A3-8A6DFD5349A7}" type="presOf" srcId="{96218588-B933-40E4-8298-A9B1F8377CDE}" destId="{6F7DD89D-F35C-4CC2-B714-C318A871BDAD}" srcOrd="0" destOrd="0" presId="urn:microsoft.com/office/officeart/2005/8/layout/pList1"/>
    <dgm:cxn modelId="{8DABFD8A-6449-4253-AEC6-0B3C9D550156}" srcId="{04544792-123D-443F-AE5C-3FB075B1EEBF}" destId="{E04108A0-BE3F-4CAA-8CDC-001B6E5861A6}" srcOrd="4" destOrd="0" parTransId="{F3DCB450-609B-40E2-9AB0-6815D8F17631}" sibTransId="{5733D254-E6A1-429B-BE5F-89EC7671993D}"/>
    <dgm:cxn modelId="{76D402DE-814E-40DA-8A67-2AB21253311F}" type="presOf" srcId="{D97C73F9-8FB2-43BD-B2CD-628CE35F0CCB}" destId="{9C83037A-1D06-4087-84E2-D88D757BA9F1}" srcOrd="0" destOrd="0" presId="urn:microsoft.com/office/officeart/2005/8/layout/pList1"/>
    <dgm:cxn modelId="{71FA29DD-F976-4F19-9BAC-55FB195E7EF5}" srcId="{04544792-123D-443F-AE5C-3FB075B1EEBF}" destId="{31C67CD9-F5DE-4E16-8213-2A2720AB3445}" srcOrd="2" destOrd="0" parTransId="{25FC083C-A08B-496E-969E-4EF486A333D8}" sibTransId="{952F31B1-DAC2-4C67-8817-3E664F199AB9}"/>
    <dgm:cxn modelId="{ADA4F7B5-B512-4F2D-83EB-21D244843023}" type="presOf" srcId="{952F31B1-DAC2-4C67-8817-3E664F199AB9}" destId="{33DA5771-E103-422D-88AD-36C0103765B1}" srcOrd="0" destOrd="0" presId="urn:microsoft.com/office/officeart/2005/8/layout/pList1"/>
    <dgm:cxn modelId="{0FC6A7E8-5A86-4F06-80F1-77658EA6A9A5}" srcId="{04544792-123D-443F-AE5C-3FB075B1EEBF}" destId="{B3991341-B077-4A68-BFE9-46DC09ED1B10}" srcOrd="7" destOrd="0" parTransId="{3F8D5F4E-1F68-4439-8D15-99E19C49DDA5}" sibTransId="{D97C73F9-8FB2-43BD-B2CD-628CE35F0CCB}"/>
    <dgm:cxn modelId="{0FD68D80-CE52-4164-9455-A48A93F3F053}" type="presOf" srcId="{35493376-86D2-4F08-9281-2F9B508CC0C4}" destId="{99DA1BDE-593C-4457-94F6-A9FCCB2DF3C9}" srcOrd="0" destOrd="0" presId="urn:microsoft.com/office/officeart/2005/8/layout/pList1"/>
    <dgm:cxn modelId="{E89A8FFD-ADD1-459C-834C-3F5B8342EAC1}" type="presOf" srcId="{D3C2D3B4-D784-4644-9A05-89D6CFDB490F}" destId="{05FFEFE8-29E8-4F75-8D29-536416A90C0C}" srcOrd="0" destOrd="0" presId="urn:microsoft.com/office/officeart/2005/8/layout/pList1"/>
    <dgm:cxn modelId="{1EB6064D-60F5-4076-810F-9F24C564262D}" type="presOf" srcId="{B3991341-B077-4A68-BFE9-46DC09ED1B10}" destId="{46F2620E-7573-4926-BDE0-AC32B397B7EB}" srcOrd="0" destOrd="0" presId="urn:microsoft.com/office/officeart/2005/8/layout/pList1"/>
    <dgm:cxn modelId="{244315E5-2606-448E-846D-06740E262302}" type="presOf" srcId="{D90DD9D7-5DA6-455D-8B95-04D52213811A}" destId="{CA63204F-FDB7-4EE9-9BDB-84AE2A939441}" srcOrd="0" destOrd="0" presId="urn:microsoft.com/office/officeart/2005/8/layout/pList1"/>
    <dgm:cxn modelId="{D99A1AA9-B519-48D6-A9ED-33E3CFEA9BDC}" type="presOf" srcId="{043945D9-29F0-41CD-BB66-0FAE024F2886}" destId="{E7DD0D98-46A7-4A62-9A78-3F7170FD705C}" srcOrd="0" destOrd="0" presId="urn:microsoft.com/office/officeart/2005/8/layout/pList1"/>
    <dgm:cxn modelId="{05550C09-C6A4-415B-82CF-96A879C35EC5}" srcId="{04544792-123D-443F-AE5C-3FB075B1EEBF}" destId="{D0988588-2DA7-4319-8FB4-9F8B5582FD4D}" srcOrd="6" destOrd="0" parTransId="{ACCD66E6-6D88-45B3-97A4-C43931726D3E}" sibTransId="{0BD1EBE7-A244-458A-A3B5-EA4356292EDE}"/>
    <dgm:cxn modelId="{DE482645-B69E-4D22-BEA1-9A6372187C16}" type="presOf" srcId="{A578FAFC-F431-4E9D-A9F8-D6B2B45D686A}" destId="{D5D76875-1F23-4B36-9227-87D5DCBDA489}" srcOrd="0" destOrd="0" presId="urn:microsoft.com/office/officeart/2005/8/layout/pList1"/>
    <dgm:cxn modelId="{1D4B769E-B409-42C6-8E6C-C44A2D09FE80}" type="presOf" srcId="{D0988588-2DA7-4319-8FB4-9F8B5582FD4D}" destId="{95591B5B-D483-455C-9A2B-DF010C7981D0}" srcOrd="0" destOrd="0" presId="urn:microsoft.com/office/officeart/2005/8/layout/pList1"/>
    <dgm:cxn modelId="{6AE80927-07FE-4C1F-84A8-EA7EFA41A928}" type="presParOf" srcId="{DE8A3FE9-3F2E-4F6F-93F1-47884BD6E614}" destId="{603A9EBD-573A-41CD-ACB0-1D4F27A32E1C}" srcOrd="0" destOrd="0" presId="urn:microsoft.com/office/officeart/2005/8/layout/pList1"/>
    <dgm:cxn modelId="{1F6351E5-E40F-4997-9DBA-E3C8BB3FF789}" type="presParOf" srcId="{603A9EBD-573A-41CD-ACB0-1D4F27A32E1C}" destId="{8DEE0FC1-F063-4AE6-8F45-8BC588E4CC62}" srcOrd="0" destOrd="0" presId="urn:microsoft.com/office/officeart/2005/8/layout/pList1"/>
    <dgm:cxn modelId="{1CC65887-9A75-4754-8FE9-264E727E2A71}" type="presParOf" srcId="{603A9EBD-573A-41CD-ACB0-1D4F27A32E1C}" destId="{E7DD0D98-46A7-4A62-9A78-3F7170FD705C}" srcOrd="1" destOrd="0" presId="urn:microsoft.com/office/officeart/2005/8/layout/pList1"/>
    <dgm:cxn modelId="{0EA23E68-834C-4010-B0C4-B26F0B97746D}" type="presParOf" srcId="{DE8A3FE9-3F2E-4F6F-93F1-47884BD6E614}" destId="{D5D76875-1F23-4B36-9227-87D5DCBDA489}" srcOrd="1" destOrd="0" presId="urn:microsoft.com/office/officeart/2005/8/layout/pList1"/>
    <dgm:cxn modelId="{2C7B4D35-9CA2-421F-8CCD-38045EF50DBD}" type="presParOf" srcId="{DE8A3FE9-3F2E-4F6F-93F1-47884BD6E614}" destId="{D413118D-26C9-4DF1-8674-C746A5D23FA4}" srcOrd="2" destOrd="0" presId="urn:microsoft.com/office/officeart/2005/8/layout/pList1"/>
    <dgm:cxn modelId="{352EF5C5-518F-4414-B687-D1788171253F}" type="presParOf" srcId="{D413118D-26C9-4DF1-8674-C746A5D23FA4}" destId="{03AE24B8-F828-48D0-A59B-E4F766C9A4E6}" srcOrd="0" destOrd="0" presId="urn:microsoft.com/office/officeart/2005/8/layout/pList1"/>
    <dgm:cxn modelId="{05415613-40C0-4950-90A6-780F47D1C7AD}" type="presParOf" srcId="{D413118D-26C9-4DF1-8674-C746A5D23FA4}" destId="{D51BC168-499B-4CBE-8469-1D88700804DA}" srcOrd="1" destOrd="0" presId="urn:microsoft.com/office/officeart/2005/8/layout/pList1"/>
    <dgm:cxn modelId="{F3DC3B4D-0A31-4812-B0B8-26C8BD7C47DA}" type="presParOf" srcId="{DE8A3FE9-3F2E-4F6F-93F1-47884BD6E614}" destId="{2B02E9F1-7FEA-4EF2-907D-54BEC607E4ED}" srcOrd="3" destOrd="0" presId="urn:microsoft.com/office/officeart/2005/8/layout/pList1"/>
    <dgm:cxn modelId="{B75ACAD3-AB4E-49AF-BD05-2DCF84D03586}" type="presParOf" srcId="{DE8A3FE9-3F2E-4F6F-93F1-47884BD6E614}" destId="{23D3315D-3F7E-4311-BF80-4614F3105DE0}" srcOrd="4" destOrd="0" presId="urn:microsoft.com/office/officeart/2005/8/layout/pList1"/>
    <dgm:cxn modelId="{17E8E335-A3AA-46F2-91AB-EB905BD19CD7}" type="presParOf" srcId="{23D3315D-3F7E-4311-BF80-4614F3105DE0}" destId="{514F16BB-2FC8-4CE0-9ED7-3C4347A50D2A}" srcOrd="0" destOrd="0" presId="urn:microsoft.com/office/officeart/2005/8/layout/pList1"/>
    <dgm:cxn modelId="{DF62A455-C188-4ACD-9129-3C66A449FEE1}" type="presParOf" srcId="{23D3315D-3F7E-4311-BF80-4614F3105DE0}" destId="{14134579-8658-45D8-A3A2-935DEBA21009}" srcOrd="1" destOrd="0" presId="urn:microsoft.com/office/officeart/2005/8/layout/pList1"/>
    <dgm:cxn modelId="{38450478-2EB1-47DD-8570-6D5D4AEA6AE9}" type="presParOf" srcId="{DE8A3FE9-3F2E-4F6F-93F1-47884BD6E614}" destId="{33DA5771-E103-422D-88AD-36C0103765B1}" srcOrd="5" destOrd="0" presId="urn:microsoft.com/office/officeart/2005/8/layout/pList1"/>
    <dgm:cxn modelId="{ABB79DC9-5DE3-4F18-92E1-BE4CB5EEA11C}" type="presParOf" srcId="{DE8A3FE9-3F2E-4F6F-93F1-47884BD6E614}" destId="{263CF64E-D58F-4327-BF9F-696713515E2A}" srcOrd="6" destOrd="0" presId="urn:microsoft.com/office/officeart/2005/8/layout/pList1"/>
    <dgm:cxn modelId="{636CB80F-CB44-4698-8DB6-91D4BF329B4D}" type="presParOf" srcId="{263CF64E-D58F-4327-BF9F-696713515E2A}" destId="{CFA1EAF7-753B-4887-B74C-3A161CC76CC0}" srcOrd="0" destOrd="0" presId="urn:microsoft.com/office/officeart/2005/8/layout/pList1"/>
    <dgm:cxn modelId="{9347F153-A2B3-41D8-9FF1-814ABF2DFECA}" type="presParOf" srcId="{263CF64E-D58F-4327-BF9F-696713515E2A}" destId="{CA63204F-FDB7-4EE9-9BDB-84AE2A939441}" srcOrd="1" destOrd="0" presId="urn:microsoft.com/office/officeart/2005/8/layout/pList1"/>
    <dgm:cxn modelId="{FA0FE75B-1AAE-4295-A86A-C932F00EB87E}" type="presParOf" srcId="{DE8A3FE9-3F2E-4F6F-93F1-47884BD6E614}" destId="{E2BE3E97-9C28-49A6-BA36-0B752ECC7CFD}" srcOrd="7" destOrd="0" presId="urn:microsoft.com/office/officeart/2005/8/layout/pList1"/>
    <dgm:cxn modelId="{1CB20C13-BA18-42FF-87BC-9E4E80BED8D1}" type="presParOf" srcId="{DE8A3FE9-3F2E-4F6F-93F1-47884BD6E614}" destId="{25E96931-4407-4730-885E-C3EA6774B4F1}" srcOrd="8" destOrd="0" presId="urn:microsoft.com/office/officeart/2005/8/layout/pList1"/>
    <dgm:cxn modelId="{688EB4A1-1EFA-43F5-A230-D6D10A2B5BA1}" type="presParOf" srcId="{25E96931-4407-4730-885E-C3EA6774B4F1}" destId="{3FE5F577-9065-4B1A-A08C-046971AF758F}" srcOrd="0" destOrd="0" presId="urn:microsoft.com/office/officeart/2005/8/layout/pList1"/>
    <dgm:cxn modelId="{30B3CC10-41D5-4CD3-B53E-A2274D8E0CC9}" type="presParOf" srcId="{25E96931-4407-4730-885E-C3EA6774B4F1}" destId="{F2032EBE-07D3-4099-BE84-3A305CA13409}" srcOrd="1" destOrd="0" presId="urn:microsoft.com/office/officeart/2005/8/layout/pList1"/>
    <dgm:cxn modelId="{2377D6CE-56FE-4D87-A57E-7C27EC2ED8F1}" type="presParOf" srcId="{DE8A3FE9-3F2E-4F6F-93F1-47884BD6E614}" destId="{BAC03934-761E-44FC-B325-300885EBD470}" srcOrd="9" destOrd="0" presId="urn:microsoft.com/office/officeart/2005/8/layout/pList1"/>
    <dgm:cxn modelId="{0EDD9CEB-2D4D-4A9A-9F1C-74B0122F6BD3}" type="presParOf" srcId="{DE8A3FE9-3F2E-4F6F-93F1-47884BD6E614}" destId="{9104D308-B788-4B1E-B70A-F28DCE3952B2}" srcOrd="10" destOrd="0" presId="urn:microsoft.com/office/officeart/2005/8/layout/pList1"/>
    <dgm:cxn modelId="{E7E002EE-777D-487D-98E6-38375FD7B7F9}" type="presParOf" srcId="{9104D308-B788-4B1E-B70A-F28DCE3952B2}" destId="{A0D7EA52-998B-4E16-B78E-433F2CA43FB9}" srcOrd="0" destOrd="0" presId="urn:microsoft.com/office/officeart/2005/8/layout/pList1"/>
    <dgm:cxn modelId="{63760C86-0C97-488D-9931-4F45D8D91CAD}" type="presParOf" srcId="{9104D308-B788-4B1E-B70A-F28DCE3952B2}" destId="{6F7DD89D-F35C-4CC2-B714-C318A871BDAD}" srcOrd="1" destOrd="0" presId="urn:microsoft.com/office/officeart/2005/8/layout/pList1"/>
    <dgm:cxn modelId="{09107D50-B24B-4F91-BA5B-BEA9D204A34E}" type="presParOf" srcId="{DE8A3FE9-3F2E-4F6F-93F1-47884BD6E614}" destId="{05FFEFE8-29E8-4F75-8D29-536416A90C0C}" srcOrd="11" destOrd="0" presId="urn:microsoft.com/office/officeart/2005/8/layout/pList1"/>
    <dgm:cxn modelId="{026B4FC6-D2B1-4217-87BE-8D0B4357BB7C}" type="presParOf" srcId="{DE8A3FE9-3F2E-4F6F-93F1-47884BD6E614}" destId="{DC1A0926-34CE-4270-A61A-4C63754C7A93}" srcOrd="12" destOrd="0" presId="urn:microsoft.com/office/officeart/2005/8/layout/pList1"/>
    <dgm:cxn modelId="{D63BAF44-C867-4F1F-B601-0BF2B8BBCAD6}" type="presParOf" srcId="{DC1A0926-34CE-4270-A61A-4C63754C7A93}" destId="{ACF56C4F-F99A-4F65-9DB1-8A930B2735A7}" srcOrd="0" destOrd="0" presId="urn:microsoft.com/office/officeart/2005/8/layout/pList1"/>
    <dgm:cxn modelId="{287862B9-4EB0-43B4-80F5-6F152BA5797A}" type="presParOf" srcId="{DC1A0926-34CE-4270-A61A-4C63754C7A93}" destId="{95591B5B-D483-455C-9A2B-DF010C7981D0}" srcOrd="1" destOrd="0" presId="urn:microsoft.com/office/officeart/2005/8/layout/pList1"/>
    <dgm:cxn modelId="{082FB200-EDA2-4508-A1E2-E5D1297BB88D}" type="presParOf" srcId="{DE8A3FE9-3F2E-4F6F-93F1-47884BD6E614}" destId="{C2DA84D8-FAF1-4FAB-80E1-D899FFAFF615}" srcOrd="13" destOrd="0" presId="urn:microsoft.com/office/officeart/2005/8/layout/pList1"/>
    <dgm:cxn modelId="{C164EA96-7BD8-466C-B7D7-B9480B27F74E}" type="presParOf" srcId="{DE8A3FE9-3F2E-4F6F-93F1-47884BD6E614}" destId="{BF101765-8604-4932-987F-566FFA065D7C}" srcOrd="14" destOrd="0" presId="urn:microsoft.com/office/officeart/2005/8/layout/pList1"/>
    <dgm:cxn modelId="{B5205140-A93B-4453-8F55-CEAB391C0794}" type="presParOf" srcId="{BF101765-8604-4932-987F-566FFA065D7C}" destId="{5223DDCA-3E4C-415C-BD2E-6007E4ABF264}" srcOrd="0" destOrd="0" presId="urn:microsoft.com/office/officeart/2005/8/layout/pList1"/>
    <dgm:cxn modelId="{1B2A3CB7-3419-4238-8FAD-2CD9B300E72E}" type="presParOf" srcId="{BF101765-8604-4932-987F-566FFA065D7C}" destId="{46F2620E-7573-4926-BDE0-AC32B397B7EB}" srcOrd="1" destOrd="0" presId="urn:microsoft.com/office/officeart/2005/8/layout/pList1"/>
    <dgm:cxn modelId="{BDE3069A-1817-4917-A1FA-6835EFF59BB9}" type="presParOf" srcId="{DE8A3FE9-3F2E-4F6F-93F1-47884BD6E614}" destId="{9C83037A-1D06-4087-84E2-D88D757BA9F1}" srcOrd="15" destOrd="0" presId="urn:microsoft.com/office/officeart/2005/8/layout/pList1"/>
    <dgm:cxn modelId="{A31CCC93-99D4-451F-B722-C889A0486FED}" type="presParOf" srcId="{DE8A3FE9-3F2E-4F6F-93F1-47884BD6E614}" destId="{876D9257-CABD-4A92-9AAE-F81A76B4CF61}" srcOrd="16" destOrd="0" presId="urn:microsoft.com/office/officeart/2005/8/layout/pList1"/>
    <dgm:cxn modelId="{F3AC936E-5518-40C8-BFB9-176F0DFDFF72}" type="presParOf" srcId="{876D9257-CABD-4A92-9AAE-F81A76B4CF61}" destId="{DBF46C02-0960-41BF-87CD-D6723F5C21A8}" srcOrd="0" destOrd="0" presId="urn:microsoft.com/office/officeart/2005/8/layout/pList1"/>
    <dgm:cxn modelId="{25A20D53-F3C6-4B33-B33F-A506927A4386}" type="presParOf" srcId="{876D9257-CABD-4A92-9AAE-F81A76B4CF61}" destId="{5F34E204-3A8F-4E4D-AE3E-7E35F1FFCFDC}" srcOrd="1" destOrd="0" presId="urn:microsoft.com/office/officeart/2005/8/layout/pList1"/>
    <dgm:cxn modelId="{BFE8F0A3-EAEB-4ED9-AF54-FD8763DD9302}" type="presParOf" srcId="{DE8A3FE9-3F2E-4F6F-93F1-47884BD6E614}" destId="{99DA1BDE-593C-4457-94F6-A9FCCB2DF3C9}" srcOrd="17" destOrd="0" presId="urn:microsoft.com/office/officeart/2005/8/layout/pList1"/>
    <dgm:cxn modelId="{ADFA649B-4860-4AA0-92F2-72F4921C28D8}" type="presParOf" srcId="{DE8A3FE9-3F2E-4F6F-93F1-47884BD6E614}" destId="{93A96767-3842-4B04-8D86-8A6B3B3CA9AF}" srcOrd="18" destOrd="0" presId="urn:microsoft.com/office/officeart/2005/8/layout/pList1"/>
    <dgm:cxn modelId="{B8911A29-37D3-416D-8D51-06FD5DAF12F8}" type="presParOf" srcId="{93A96767-3842-4B04-8D86-8A6B3B3CA9AF}" destId="{A43C7395-E815-4FA1-A8FF-70E1B4D5F871}" srcOrd="0" destOrd="0" presId="urn:microsoft.com/office/officeart/2005/8/layout/pList1"/>
    <dgm:cxn modelId="{F65C0B0E-045D-4E7C-8A82-876887CD2A5D}" type="presParOf" srcId="{93A96767-3842-4B04-8D86-8A6B3B3CA9AF}" destId="{38B736F7-1BBB-4E1E-B07A-C9AD6C40D71B}" srcOrd="1" destOrd="0" presId="urn:microsoft.com/office/officeart/2005/8/layout/p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5133B6-77DC-4E7A-AD52-BE30CACDE96A}" type="doc">
      <dgm:prSet loTypeId="urn:microsoft.com/office/officeart/2005/8/layout/vList6" loCatId="process" qsTypeId="urn:microsoft.com/office/officeart/2005/8/quickstyle/simple1" qsCatId="simple" csTypeId="urn:microsoft.com/office/officeart/2005/8/colors/accent1_5" csCatId="accent1" phldr="1"/>
      <dgm:spPr/>
      <dgm:t>
        <a:bodyPr/>
        <a:lstStyle/>
        <a:p>
          <a:endParaRPr lang="zh-TW" altLang="en-US"/>
        </a:p>
      </dgm:t>
    </dgm:pt>
    <dgm:pt modelId="{DF1C5B1B-E9E6-4914-A843-3BB99712D421}">
      <dgm:prSet phldrT="[文字]"/>
      <dgm:spPr/>
      <dgm:t>
        <a:bodyPr/>
        <a:lstStyle/>
        <a:p>
          <a:r>
            <a:rPr lang="en-US" altLang="zh-TW" dirty="0" smtClean="0"/>
            <a:t>Events</a:t>
          </a:r>
          <a:endParaRPr lang="zh-TW" altLang="en-US" dirty="0"/>
        </a:p>
      </dgm:t>
    </dgm:pt>
    <dgm:pt modelId="{E0E233B6-A570-448C-BFFF-E71C38043C99}" type="parTrans" cxnId="{DF3366A4-7662-4C19-AEAB-10C6D40C9D0C}">
      <dgm:prSet/>
      <dgm:spPr/>
      <dgm:t>
        <a:bodyPr/>
        <a:lstStyle/>
        <a:p>
          <a:endParaRPr lang="zh-TW" altLang="en-US"/>
        </a:p>
      </dgm:t>
    </dgm:pt>
    <dgm:pt modelId="{675E9975-C788-422A-B86E-D8F0D9179F32}" type="sibTrans" cxnId="{DF3366A4-7662-4C19-AEAB-10C6D40C9D0C}">
      <dgm:prSet/>
      <dgm:spPr/>
      <dgm:t>
        <a:bodyPr/>
        <a:lstStyle/>
        <a:p>
          <a:endParaRPr lang="zh-TW" altLang="en-US"/>
        </a:p>
      </dgm:t>
    </dgm:pt>
    <dgm:pt modelId="{EB1EA6E5-2B33-457C-90D4-0226D50A1186}">
      <dgm:prSet phldrT="[文字]"/>
      <dgm:spPr/>
      <dgm:t>
        <a:bodyPr/>
        <a:lstStyle/>
        <a:p>
          <a:r>
            <a:rPr lang="en-US" altLang="zh-TW" dirty="0" smtClean="0"/>
            <a:t>Camera Event: Motion detection, alarm input, connection failure</a:t>
          </a:r>
          <a:endParaRPr lang="zh-TW" altLang="en-US" dirty="0"/>
        </a:p>
      </dgm:t>
    </dgm:pt>
    <dgm:pt modelId="{6A485D0B-C490-4BD0-A88E-400D9C266B2B}" type="parTrans" cxnId="{13432950-9271-4394-8A80-548B2ED922BF}">
      <dgm:prSet/>
      <dgm:spPr/>
      <dgm:t>
        <a:bodyPr/>
        <a:lstStyle/>
        <a:p>
          <a:endParaRPr lang="zh-TW" altLang="en-US"/>
        </a:p>
      </dgm:t>
    </dgm:pt>
    <dgm:pt modelId="{71C30B92-144D-4BFA-B69C-B2A5AE48B2F8}" type="sibTrans" cxnId="{13432950-9271-4394-8A80-548B2ED922BF}">
      <dgm:prSet/>
      <dgm:spPr/>
      <dgm:t>
        <a:bodyPr/>
        <a:lstStyle/>
        <a:p>
          <a:endParaRPr lang="zh-TW" altLang="en-US"/>
        </a:p>
      </dgm:t>
    </dgm:pt>
    <dgm:pt modelId="{5087D058-68E1-46BD-9AD1-71BF678F07C0}">
      <dgm:prSet phldrT="[文字]"/>
      <dgm:spPr/>
      <dgm:t>
        <a:bodyPr/>
        <a:lstStyle/>
        <a:p>
          <a:r>
            <a:rPr lang="en-US" altLang="zh-TW" dirty="0" smtClean="0"/>
            <a:t>NVR Event: Recording failure</a:t>
          </a:r>
          <a:endParaRPr lang="zh-TW" altLang="en-US" dirty="0"/>
        </a:p>
      </dgm:t>
    </dgm:pt>
    <dgm:pt modelId="{FE342457-9A0F-4BC0-8B35-9D4007C46305}" type="parTrans" cxnId="{DD356EB2-236A-465D-A0E0-618B2484D034}">
      <dgm:prSet/>
      <dgm:spPr/>
      <dgm:t>
        <a:bodyPr/>
        <a:lstStyle/>
        <a:p>
          <a:endParaRPr lang="zh-TW" altLang="en-US"/>
        </a:p>
      </dgm:t>
    </dgm:pt>
    <dgm:pt modelId="{36FC5BA2-ED57-43BE-B620-3C7F79892BBE}" type="sibTrans" cxnId="{DD356EB2-236A-465D-A0E0-618B2484D034}">
      <dgm:prSet/>
      <dgm:spPr/>
      <dgm:t>
        <a:bodyPr/>
        <a:lstStyle/>
        <a:p>
          <a:endParaRPr lang="zh-TW" altLang="en-US"/>
        </a:p>
      </dgm:t>
    </dgm:pt>
    <dgm:pt modelId="{CB4561C9-054C-4EDF-B74E-FC3CE6884780}">
      <dgm:prSet phldrT="[文字]"/>
      <dgm:spPr/>
      <dgm:t>
        <a:bodyPr/>
        <a:lstStyle/>
        <a:p>
          <a:r>
            <a:rPr lang="en-US" altLang="zh-TW" dirty="0" smtClean="0"/>
            <a:t>Actions</a:t>
          </a:r>
          <a:endParaRPr lang="zh-TW" altLang="en-US" dirty="0"/>
        </a:p>
      </dgm:t>
    </dgm:pt>
    <dgm:pt modelId="{99FCB94F-4113-4A6E-A9B8-B468D07F90D6}" type="parTrans" cxnId="{465212EE-362B-4279-BA0B-E8043EF42F21}">
      <dgm:prSet/>
      <dgm:spPr/>
      <dgm:t>
        <a:bodyPr/>
        <a:lstStyle/>
        <a:p>
          <a:endParaRPr lang="zh-TW" altLang="en-US"/>
        </a:p>
      </dgm:t>
    </dgm:pt>
    <dgm:pt modelId="{371B8D19-7ABE-4627-B29F-BD8AE23FA32B}" type="sibTrans" cxnId="{465212EE-362B-4279-BA0B-E8043EF42F21}">
      <dgm:prSet/>
      <dgm:spPr/>
      <dgm:t>
        <a:bodyPr/>
        <a:lstStyle/>
        <a:p>
          <a:endParaRPr lang="zh-TW" altLang="en-US"/>
        </a:p>
      </dgm:t>
    </dgm:pt>
    <dgm:pt modelId="{8C8A2AB3-3F43-40C0-ADE6-BCEBA7F40DAB}">
      <dgm:prSet phldrT="[文字]"/>
      <dgm:spPr/>
      <dgm:t>
        <a:bodyPr/>
        <a:lstStyle/>
        <a:p>
          <a:r>
            <a:rPr lang="en-US" altLang="zh-TW" dirty="0" smtClean="0"/>
            <a:t>External Event: User-defined event</a:t>
          </a:r>
          <a:endParaRPr lang="zh-TW" altLang="en-US" dirty="0"/>
        </a:p>
      </dgm:t>
    </dgm:pt>
    <dgm:pt modelId="{15482C54-E6E9-443D-92A7-32E67D865DF4}" type="parTrans" cxnId="{196B8C61-694A-4545-9A75-DA59A50AE2E5}">
      <dgm:prSet/>
      <dgm:spPr/>
      <dgm:t>
        <a:bodyPr/>
        <a:lstStyle/>
        <a:p>
          <a:endParaRPr lang="zh-TW" altLang="en-US"/>
        </a:p>
      </dgm:t>
    </dgm:pt>
    <dgm:pt modelId="{4DF82426-7D92-46E2-9555-818788A7EE13}" type="sibTrans" cxnId="{196B8C61-694A-4545-9A75-DA59A50AE2E5}">
      <dgm:prSet/>
      <dgm:spPr/>
      <dgm:t>
        <a:bodyPr/>
        <a:lstStyle/>
        <a:p>
          <a:endParaRPr lang="zh-TW" altLang="en-US"/>
        </a:p>
      </dgm:t>
    </dgm:pt>
    <dgm:pt modelId="{D608FDBD-F80A-446E-9FB5-8AE7A811BE75}">
      <dgm:prSet phldrT="[文字]"/>
      <dgm:spPr/>
      <dgm:t>
        <a:bodyPr/>
        <a:lstStyle/>
        <a:p>
          <a:r>
            <a:rPr lang="en-US" altLang="zh-TW" dirty="0" smtClean="0"/>
            <a:t>User-defined action</a:t>
          </a:r>
          <a:endParaRPr lang="zh-TW" altLang="en-US" dirty="0"/>
        </a:p>
      </dgm:t>
    </dgm:pt>
    <dgm:pt modelId="{DBBF0A2D-5825-4C7E-A7D0-A319F976F0AC}" type="sibTrans" cxnId="{CFE1628B-FD0E-4BEB-A509-D0A1ED597BA6}">
      <dgm:prSet/>
      <dgm:spPr/>
      <dgm:t>
        <a:bodyPr/>
        <a:lstStyle/>
        <a:p>
          <a:endParaRPr lang="en-US"/>
        </a:p>
      </dgm:t>
    </dgm:pt>
    <dgm:pt modelId="{374D274A-1FAD-40ED-A609-A60C550509BF}" type="parTrans" cxnId="{CFE1628B-FD0E-4BEB-A509-D0A1ED597BA6}">
      <dgm:prSet/>
      <dgm:spPr/>
      <dgm:t>
        <a:bodyPr/>
        <a:lstStyle/>
        <a:p>
          <a:endParaRPr lang="en-US"/>
        </a:p>
      </dgm:t>
    </dgm:pt>
    <dgm:pt modelId="{19B7A1BC-2897-401B-922E-07BAE81B7F05}">
      <dgm:prSet phldrT="[文字]"/>
      <dgm:spPr/>
      <dgm:t>
        <a:bodyPr/>
        <a:lstStyle/>
        <a:p>
          <a:r>
            <a:rPr lang="en-US" altLang="zh-TW" dirty="0" smtClean="0"/>
            <a:t>SMS and email alert</a:t>
          </a:r>
          <a:endParaRPr lang="zh-TW" altLang="en-US" dirty="0"/>
        </a:p>
      </dgm:t>
    </dgm:pt>
    <dgm:pt modelId="{2CEFEA0C-5B86-41C9-B495-B326EAFE4E7C}" type="sibTrans" cxnId="{D0125A7F-DBB4-4FFD-A01B-89037C567990}">
      <dgm:prSet/>
      <dgm:spPr/>
      <dgm:t>
        <a:bodyPr/>
        <a:lstStyle/>
        <a:p>
          <a:endParaRPr lang="zh-TW" altLang="en-US"/>
        </a:p>
      </dgm:t>
    </dgm:pt>
    <dgm:pt modelId="{2A125EA9-A982-4485-A0E9-CF1613D4FA5E}" type="parTrans" cxnId="{D0125A7F-DBB4-4FFD-A01B-89037C567990}">
      <dgm:prSet/>
      <dgm:spPr/>
      <dgm:t>
        <a:bodyPr/>
        <a:lstStyle/>
        <a:p>
          <a:endParaRPr lang="zh-TW" altLang="en-US"/>
        </a:p>
      </dgm:t>
    </dgm:pt>
    <dgm:pt modelId="{038F6CA6-CC29-4A2A-A1BE-698D34BEDE5E}">
      <dgm:prSet phldrT="[文字]"/>
      <dgm:spPr/>
      <dgm:t>
        <a:bodyPr/>
        <a:lstStyle/>
        <a:p>
          <a:r>
            <a:rPr lang="en-US" altLang="zh-TW" dirty="0" smtClean="0"/>
            <a:t>PTZ camera control, alarm output</a:t>
          </a:r>
          <a:endParaRPr lang="zh-TW" altLang="en-US" dirty="0"/>
        </a:p>
      </dgm:t>
    </dgm:pt>
    <dgm:pt modelId="{DCE77E68-F34F-4598-B1D8-D6E9CBAB82AC}" type="sibTrans" cxnId="{57743D31-F0FA-47B8-A993-4D0EBFCD5126}">
      <dgm:prSet/>
      <dgm:spPr/>
      <dgm:t>
        <a:bodyPr/>
        <a:lstStyle/>
        <a:p>
          <a:endParaRPr lang="en-US"/>
        </a:p>
      </dgm:t>
    </dgm:pt>
    <dgm:pt modelId="{2B924345-A0D5-4C27-BD76-62E64C05D4D0}" type="parTrans" cxnId="{57743D31-F0FA-47B8-A993-4D0EBFCD5126}">
      <dgm:prSet/>
      <dgm:spPr/>
      <dgm:t>
        <a:bodyPr/>
        <a:lstStyle/>
        <a:p>
          <a:endParaRPr lang="en-US"/>
        </a:p>
      </dgm:t>
    </dgm:pt>
    <dgm:pt modelId="{BFA95B05-4181-4EB0-A028-B1632CC7CC3A}">
      <dgm:prSet phldrT="[文字]"/>
      <dgm:spPr/>
      <dgm:t>
        <a:bodyPr/>
        <a:lstStyle/>
        <a:p>
          <a:r>
            <a:rPr lang="en-US" altLang="zh-TW" dirty="0" smtClean="0"/>
            <a:t>Multi-channel recording, NVR buzzer</a:t>
          </a:r>
          <a:endParaRPr lang="zh-TW" altLang="en-US" dirty="0"/>
        </a:p>
      </dgm:t>
    </dgm:pt>
    <dgm:pt modelId="{987AFF26-AA28-4985-9EF6-CC484AF1FD6C}" type="sibTrans" cxnId="{77A67E6F-30D0-4BEA-8000-F68B1650779D}">
      <dgm:prSet/>
      <dgm:spPr/>
      <dgm:t>
        <a:bodyPr/>
        <a:lstStyle/>
        <a:p>
          <a:endParaRPr lang="zh-TW" altLang="en-US"/>
        </a:p>
      </dgm:t>
    </dgm:pt>
    <dgm:pt modelId="{B441EC35-2A23-4EE5-86FE-3598AD72676F}" type="parTrans" cxnId="{77A67E6F-30D0-4BEA-8000-F68B1650779D}">
      <dgm:prSet/>
      <dgm:spPr/>
      <dgm:t>
        <a:bodyPr/>
        <a:lstStyle/>
        <a:p>
          <a:endParaRPr lang="zh-TW" altLang="en-US"/>
        </a:p>
      </dgm:t>
    </dgm:pt>
    <dgm:pt modelId="{816C8622-445A-455D-89A1-6B0B5D874CAF}" type="pres">
      <dgm:prSet presAssocID="{655133B6-77DC-4E7A-AD52-BE30CACDE96A}" presName="Name0" presStyleCnt="0">
        <dgm:presLayoutVars>
          <dgm:dir/>
          <dgm:animLvl val="lvl"/>
          <dgm:resizeHandles/>
        </dgm:presLayoutVars>
      </dgm:prSet>
      <dgm:spPr/>
      <dgm:t>
        <a:bodyPr/>
        <a:lstStyle/>
        <a:p>
          <a:endParaRPr lang="zh-TW" altLang="en-US"/>
        </a:p>
      </dgm:t>
    </dgm:pt>
    <dgm:pt modelId="{EB219E76-8570-4126-910D-58BAE4EB91F7}" type="pres">
      <dgm:prSet presAssocID="{DF1C5B1B-E9E6-4914-A843-3BB99712D421}" presName="linNode" presStyleCnt="0"/>
      <dgm:spPr/>
    </dgm:pt>
    <dgm:pt modelId="{A56E74F5-F400-4766-B2DD-41A14466A097}" type="pres">
      <dgm:prSet presAssocID="{DF1C5B1B-E9E6-4914-A843-3BB99712D421}" presName="parentShp" presStyleLbl="node1" presStyleIdx="0" presStyleCnt="2" custScaleX="73998">
        <dgm:presLayoutVars>
          <dgm:bulletEnabled val="1"/>
        </dgm:presLayoutVars>
      </dgm:prSet>
      <dgm:spPr/>
      <dgm:t>
        <a:bodyPr/>
        <a:lstStyle/>
        <a:p>
          <a:endParaRPr lang="zh-TW" altLang="en-US"/>
        </a:p>
      </dgm:t>
    </dgm:pt>
    <dgm:pt modelId="{CD84BF6B-99DB-49D9-AE67-E3B8639B5AD0}" type="pres">
      <dgm:prSet presAssocID="{DF1C5B1B-E9E6-4914-A843-3BB99712D421}" presName="childShp" presStyleLbl="bgAccFollowNode1" presStyleIdx="0" presStyleCnt="2">
        <dgm:presLayoutVars>
          <dgm:bulletEnabled val="1"/>
        </dgm:presLayoutVars>
      </dgm:prSet>
      <dgm:spPr/>
      <dgm:t>
        <a:bodyPr/>
        <a:lstStyle/>
        <a:p>
          <a:endParaRPr lang="zh-TW" altLang="en-US"/>
        </a:p>
      </dgm:t>
    </dgm:pt>
    <dgm:pt modelId="{FBADFE74-1B23-4BE6-BC9D-7F8D0C5B5E6C}" type="pres">
      <dgm:prSet presAssocID="{675E9975-C788-422A-B86E-D8F0D9179F32}" presName="spacing" presStyleCnt="0"/>
      <dgm:spPr/>
    </dgm:pt>
    <dgm:pt modelId="{870A0307-7C4F-45F1-9D30-B217B931148E}" type="pres">
      <dgm:prSet presAssocID="{CB4561C9-054C-4EDF-B74E-FC3CE6884780}" presName="linNode" presStyleCnt="0"/>
      <dgm:spPr/>
    </dgm:pt>
    <dgm:pt modelId="{CBA930E4-01A0-4B70-844B-B1D309AC120B}" type="pres">
      <dgm:prSet presAssocID="{CB4561C9-054C-4EDF-B74E-FC3CE6884780}" presName="parentShp" presStyleLbl="node1" presStyleIdx="1" presStyleCnt="2" custScaleX="73998">
        <dgm:presLayoutVars>
          <dgm:bulletEnabled val="1"/>
        </dgm:presLayoutVars>
      </dgm:prSet>
      <dgm:spPr/>
      <dgm:t>
        <a:bodyPr/>
        <a:lstStyle/>
        <a:p>
          <a:endParaRPr lang="zh-TW" altLang="en-US"/>
        </a:p>
      </dgm:t>
    </dgm:pt>
    <dgm:pt modelId="{F19F72BD-4E34-400A-95CB-9ABC91E5AA85}" type="pres">
      <dgm:prSet presAssocID="{CB4561C9-054C-4EDF-B74E-FC3CE6884780}" presName="childShp" presStyleLbl="bgAccFollowNode1" presStyleIdx="1" presStyleCnt="2">
        <dgm:presLayoutVars>
          <dgm:bulletEnabled val="1"/>
        </dgm:presLayoutVars>
      </dgm:prSet>
      <dgm:spPr/>
      <dgm:t>
        <a:bodyPr/>
        <a:lstStyle/>
        <a:p>
          <a:endParaRPr lang="zh-TW" altLang="en-US"/>
        </a:p>
      </dgm:t>
    </dgm:pt>
  </dgm:ptLst>
  <dgm:cxnLst>
    <dgm:cxn modelId="{AD6BDE0F-E159-407E-ADC6-FCBA85A84FA7}" type="presOf" srcId="{EB1EA6E5-2B33-457C-90D4-0226D50A1186}" destId="{CD84BF6B-99DB-49D9-AE67-E3B8639B5AD0}" srcOrd="0" destOrd="0" presId="urn:microsoft.com/office/officeart/2005/8/layout/vList6"/>
    <dgm:cxn modelId="{A84CEE56-7482-4EFB-A919-072FB54FC91D}" type="presOf" srcId="{8C8A2AB3-3F43-40C0-ADE6-BCEBA7F40DAB}" destId="{CD84BF6B-99DB-49D9-AE67-E3B8639B5AD0}" srcOrd="0" destOrd="2" presId="urn:microsoft.com/office/officeart/2005/8/layout/vList6"/>
    <dgm:cxn modelId="{7094BE04-C7D5-4401-BFEF-8C5287EB45A3}" type="presOf" srcId="{D608FDBD-F80A-446E-9FB5-8AE7A811BE75}" destId="{F19F72BD-4E34-400A-95CB-9ABC91E5AA85}" srcOrd="0" destOrd="3" presId="urn:microsoft.com/office/officeart/2005/8/layout/vList6"/>
    <dgm:cxn modelId="{D0125A7F-DBB4-4FFD-A01B-89037C567990}" srcId="{CB4561C9-054C-4EDF-B74E-FC3CE6884780}" destId="{19B7A1BC-2897-401B-922E-07BAE81B7F05}" srcOrd="2" destOrd="0" parTransId="{2A125EA9-A982-4485-A0E9-CF1613D4FA5E}" sibTransId="{2CEFEA0C-5B86-41C9-B495-B326EAFE4E7C}"/>
    <dgm:cxn modelId="{9628BC08-3D86-4441-8C32-81CEED171AE5}" type="presOf" srcId="{5087D058-68E1-46BD-9AD1-71BF678F07C0}" destId="{CD84BF6B-99DB-49D9-AE67-E3B8639B5AD0}" srcOrd="0" destOrd="1" presId="urn:microsoft.com/office/officeart/2005/8/layout/vList6"/>
    <dgm:cxn modelId="{196B8C61-694A-4545-9A75-DA59A50AE2E5}" srcId="{DF1C5B1B-E9E6-4914-A843-3BB99712D421}" destId="{8C8A2AB3-3F43-40C0-ADE6-BCEBA7F40DAB}" srcOrd="2" destOrd="0" parTransId="{15482C54-E6E9-443D-92A7-32E67D865DF4}" sibTransId="{4DF82426-7D92-46E2-9555-818788A7EE13}"/>
    <dgm:cxn modelId="{DF3366A4-7662-4C19-AEAB-10C6D40C9D0C}" srcId="{655133B6-77DC-4E7A-AD52-BE30CACDE96A}" destId="{DF1C5B1B-E9E6-4914-A843-3BB99712D421}" srcOrd="0" destOrd="0" parTransId="{E0E233B6-A570-448C-BFFF-E71C38043C99}" sibTransId="{675E9975-C788-422A-B86E-D8F0D9179F32}"/>
    <dgm:cxn modelId="{244AABF8-F019-4409-9771-38A96352754B}" type="presOf" srcId="{BFA95B05-4181-4EB0-A028-B1632CC7CC3A}" destId="{F19F72BD-4E34-400A-95CB-9ABC91E5AA85}" srcOrd="0" destOrd="0" presId="urn:microsoft.com/office/officeart/2005/8/layout/vList6"/>
    <dgm:cxn modelId="{0E340293-972E-4BCD-AA6B-17471825CD0B}" type="presOf" srcId="{CB4561C9-054C-4EDF-B74E-FC3CE6884780}" destId="{CBA930E4-01A0-4B70-844B-B1D309AC120B}" srcOrd="0" destOrd="0" presId="urn:microsoft.com/office/officeart/2005/8/layout/vList6"/>
    <dgm:cxn modelId="{56B84CE3-5852-44B8-A761-FCE77E255A0B}" type="presOf" srcId="{DF1C5B1B-E9E6-4914-A843-3BB99712D421}" destId="{A56E74F5-F400-4766-B2DD-41A14466A097}" srcOrd="0" destOrd="0" presId="urn:microsoft.com/office/officeart/2005/8/layout/vList6"/>
    <dgm:cxn modelId="{465212EE-362B-4279-BA0B-E8043EF42F21}" srcId="{655133B6-77DC-4E7A-AD52-BE30CACDE96A}" destId="{CB4561C9-054C-4EDF-B74E-FC3CE6884780}" srcOrd="1" destOrd="0" parTransId="{99FCB94F-4113-4A6E-A9B8-B468D07F90D6}" sibTransId="{371B8D19-7ABE-4627-B29F-BD8AE23FA32B}"/>
    <dgm:cxn modelId="{5CAACDFB-81B2-4D7E-B0C0-8FDA9C36E4CB}" type="presOf" srcId="{19B7A1BC-2897-401B-922E-07BAE81B7F05}" destId="{F19F72BD-4E34-400A-95CB-9ABC91E5AA85}" srcOrd="0" destOrd="2" presId="urn:microsoft.com/office/officeart/2005/8/layout/vList6"/>
    <dgm:cxn modelId="{7000BCFA-7B1F-4C96-A39F-66DDCE88023F}" type="presOf" srcId="{655133B6-77DC-4E7A-AD52-BE30CACDE96A}" destId="{816C8622-445A-455D-89A1-6B0B5D874CAF}" srcOrd="0" destOrd="0" presId="urn:microsoft.com/office/officeart/2005/8/layout/vList6"/>
    <dgm:cxn modelId="{DD356EB2-236A-465D-A0E0-618B2484D034}" srcId="{DF1C5B1B-E9E6-4914-A843-3BB99712D421}" destId="{5087D058-68E1-46BD-9AD1-71BF678F07C0}" srcOrd="1" destOrd="0" parTransId="{FE342457-9A0F-4BC0-8B35-9D4007C46305}" sibTransId="{36FC5BA2-ED57-43BE-B620-3C7F79892BBE}"/>
    <dgm:cxn modelId="{77A67E6F-30D0-4BEA-8000-F68B1650779D}" srcId="{CB4561C9-054C-4EDF-B74E-FC3CE6884780}" destId="{BFA95B05-4181-4EB0-A028-B1632CC7CC3A}" srcOrd="0" destOrd="0" parTransId="{B441EC35-2A23-4EE5-86FE-3598AD72676F}" sibTransId="{987AFF26-AA28-4985-9EF6-CC484AF1FD6C}"/>
    <dgm:cxn modelId="{13432950-9271-4394-8A80-548B2ED922BF}" srcId="{DF1C5B1B-E9E6-4914-A843-3BB99712D421}" destId="{EB1EA6E5-2B33-457C-90D4-0226D50A1186}" srcOrd="0" destOrd="0" parTransId="{6A485D0B-C490-4BD0-A88E-400D9C266B2B}" sibTransId="{71C30B92-144D-4BFA-B69C-B2A5AE48B2F8}"/>
    <dgm:cxn modelId="{287E98C6-1F91-4425-ACBC-E85D0FCFFB68}" type="presOf" srcId="{038F6CA6-CC29-4A2A-A1BE-698D34BEDE5E}" destId="{F19F72BD-4E34-400A-95CB-9ABC91E5AA85}" srcOrd="0" destOrd="1" presId="urn:microsoft.com/office/officeart/2005/8/layout/vList6"/>
    <dgm:cxn modelId="{CFE1628B-FD0E-4BEB-A509-D0A1ED597BA6}" srcId="{CB4561C9-054C-4EDF-B74E-FC3CE6884780}" destId="{D608FDBD-F80A-446E-9FB5-8AE7A811BE75}" srcOrd="3" destOrd="0" parTransId="{374D274A-1FAD-40ED-A609-A60C550509BF}" sibTransId="{DBBF0A2D-5825-4C7E-A7D0-A319F976F0AC}"/>
    <dgm:cxn modelId="{57743D31-F0FA-47B8-A993-4D0EBFCD5126}" srcId="{CB4561C9-054C-4EDF-B74E-FC3CE6884780}" destId="{038F6CA6-CC29-4A2A-A1BE-698D34BEDE5E}" srcOrd="1" destOrd="0" parTransId="{2B924345-A0D5-4C27-BD76-62E64C05D4D0}" sibTransId="{DCE77E68-F34F-4598-B1D8-D6E9CBAB82AC}"/>
    <dgm:cxn modelId="{39E371EC-6C4E-40D3-AB0F-B7220B0353EE}" type="presParOf" srcId="{816C8622-445A-455D-89A1-6B0B5D874CAF}" destId="{EB219E76-8570-4126-910D-58BAE4EB91F7}" srcOrd="0" destOrd="0" presId="urn:microsoft.com/office/officeart/2005/8/layout/vList6"/>
    <dgm:cxn modelId="{C87CE963-19E2-4091-9E7A-40F4AD93AB56}" type="presParOf" srcId="{EB219E76-8570-4126-910D-58BAE4EB91F7}" destId="{A56E74F5-F400-4766-B2DD-41A14466A097}" srcOrd="0" destOrd="0" presId="urn:microsoft.com/office/officeart/2005/8/layout/vList6"/>
    <dgm:cxn modelId="{ED3C2B1A-FAD6-48D8-B154-D2B8242C0B20}" type="presParOf" srcId="{EB219E76-8570-4126-910D-58BAE4EB91F7}" destId="{CD84BF6B-99DB-49D9-AE67-E3B8639B5AD0}" srcOrd="1" destOrd="0" presId="urn:microsoft.com/office/officeart/2005/8/layout/vList6"/>
    <dgm:cxn modelId="{AB43AD8E-62D8-413A-9DBB-6511160EDCF0}" type="presParOf" srcId="{816C8622-445A-455D-89A1-6B0B5D874CAF}" destId="{FBADFE74-1B23-4BE6-BC9D-7F8D0C5B5E6C}" srcOrd="1" destOrd="0" presId="urn:microsoft.com/office/officeart/2005/8/layout/vList6"/>
    <dgm:cxn modelId="{D94D744D-2D13-47FB-9FB2-6D47CC30999B}" type="presParOf" srcId="{816C8622-445A-455D-89A1-6B0B5D874CAF}" destId="{870A0307-7C4F-45F1-9D30-B217B931148E}" srcOrd="2" destOrd="0" presId="urn:microsoft.com/office/officeart/2005/8/layout/vList6"/>
    <dgm:cxn modelId="{B6B7243F-7688-41EB-8D86-43B9C6CBDD4F}" type="presParOf" srcId="{870A0307-7C4F-45F1-9D30-B217B931148E}" destId="{CBA930E4-01A0-4B70-844B-B1D309AC120B}" srcOrd="0" destOrd="0" presId="urn:microsoft.com/office/officeart/2005/8/layout/vList6"/>
    <dgm:cxn modelId="{98AAE57B-0AD4-4BC6-AE84-F6EBDD554620}" type="presParOf" srcId="{870A0307-7C4F-45F1-9D30-B217B931148E}" destId="{F19F72BD-4E34-400A-95CB-9ABC91E5AA85}" srcOrd="1" destOrd="0" presId="urn:microsoft.com/office/officeart/2005/8/layout/vList6"/>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DEE0FC1-F063-4AE6-8F45-8BC588E4CC62}">
      <dsp:nvSpPr>
        <dsp:cNvPr id="0" name=""/>
        <dsp:cNvSpPr/>
      </dsp:nvSpPr>
      <dsp:spPr>
        <a:xfrm>
          <a:off x="4632"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E7DD0D98-46A7-4A62-9A78-3F7170FD705C}">
      <dsp:nvSpPr>
        <dsp:cNvPr id="0" name=""/>
        <dsp:cNvSpPr/>
      </dsp:nvSpPr>
      <dsp:spPr>
        <a:xfrm>
          <a:off x="4632"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Compatible with a </a:t>
          </a:r>
          <a:r>
            <a:rPr lang="en-US" altLang="zh-TW" sz="1200" kern="1200" dirty="0" smtClean="0">
              <a:solidFill>
                <a:srgbClr val="0070C0"/>
              </a:solidFill>
            </a:rPr>
            <a:t>broad range of IP cameras</a:t>
          </a:r>
          <a:endParaRPr lang="en-US" sz="1200" kern="1200" dirty="0"/>
        </a:p>
      </dsp:txBody>
      <dsp:txXfrm>
        <a:off x="4632" y="1719430"/>
        <a:ext cx="1598412" cy="593010"/>
      </dsp:txXfrm>
    </dsp:sp>
    <dsp:sp modelId="{03AE24B8-F828-48D0-A59B-E4F766C9A4E6}">
      <dsp:nvSpPr>
        <dsp:cNvPr id="0" name=""/>
        <dsp:cNvSpPr/>
      </dsp:nvSpPr>
      <dsp:spPr>
        <a:xfrm>
          <a:off x="1762953"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D51BC168-499B-4CBE-8469-1D88700804DA}">
      <dsp:nvSpPr>
        <dsp:cNvPr id="0" name=""/>
        <dsp:cNvSpPr/>
      </dsp:nvSpPr>
      <dsp:spPr>
        <a:xfrm>
          <a:off x="1762953"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solidFill>
                <a:srgbClr val="0070C0"/>
              </a:solidFill>
            </a:rPr>
            <a:t>World’s first Linux-based NVR with HD local display </a:t>
          </a:r>
          <a:br>
            <a:rPr lang="en-US" altLang="zh-TW" sz="1200" kern="1200" dirty="0" smtClean="0">
              <a:solidFill>
                <a:srgbClr val="0070C0"/>
              </a:solidFill>
            </a:rPr>
          </a:br>
          <a:r>
            <a:rPr lang="en-US" altLang="zh-TW" sz="1200" kern="1200" dirty="0" smtClean="0"/>
            <a:t>(</a:t>
          </a:r>
          <a:r>
            <a:rPr lang="en-US" altLang="zh-TW" sz="1200" kern="1200" dirty="0" err="1" smtClean="0"/>
            <a:t>VioStor</a:t>
          </a:r>
          <a:r>
            <a:rPr lang="en-US" altLang="zh-TW" sz="1200" kern="1200" dirty="0" smtClean="0"/>
            <a:t> Pro series)</a:t>
          </a:r>
          <a:endParaRPr lang="en-US" sz="1200" kern="1200" dirty="0"/>
        </a:p>
      </dsp:txBody>
      <dsp:txXfrm>
        <a:off x="1762953" y="1719430"/>
        <a:ext cx="1598412" cy="593010"/>
      </dsp:txXfrm>
    </dsp:sp>
    <dsp:sp modelId="{514F16BB-2FC8-4CE0-9ED7-3C4347A50D2A}">
      <dsp:nvSpPr>
        <dsp:cNvPr id="0" name=""/>
        <dsp:cNvSpPr/>
      </dsp:nvSpPr>
      <dsp:spPr>
        <a:xfrm>
          <a:off x="3521273"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14134579-8658-45D8-A3A2-935DEBA21009}">
      <dsp:nvSpPr>
        <dsp:cNvPr id="0" name=""/>
        <dsp:cNvSpPr/>
      </dsp:nvSpPr>
      <dsp:spPr>
        <a:xfrm>
          <a:off x="3521273"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QNAP Surveillance Client for Windows and Mac</a:t>
          </a:r>
          <a:endParaRPr lang="en-US" sz="1200" kern="1200" dirty="0"/>
        </a:p>
      </dsp:txBody>
      <dsp:txXfrm>
        <a:off x="3521273" y="1719430"/>
        <a:ext cx="1598412" cy="593010"/>
      </dsp:txXfrm>
    </dsp:sp>
    <dsp:sp modelId="{CFA1EAF7-753B-4887-B74C-3A161CC76CC0}">
      <dsp:nvSpPr>
        <dsp:cNvPr id="0" name=""/>
        <dsp:cNvSpPr/>
      </dsp:nvSpPr>
      <dsp:spPr>
        <a:xfrm>
          <a:off x="5279594"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CA63204F-FDB7-4EE9-9BDB-84AE2A939441}">
      <dsp:nvSpPr>
        <dsp:cNvPr id="0" name=""/>
        <dsp:cNvSpPr/>
      </dsp:nvSpPr>
      <dsp:spPr>
        <a:xfrm>
          <a:off x="5279594"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solidFill>
                <a:srgbClr val="0070C0"/>
              </a:solidFill>
            </a:rPr>
            <a:t>128-channel monitoring from multiple </a:t>
          </a:r>
          <a:r>
            <a:rPr lang="en-US" altLang="zh-TW" sz="1200" kern="1200" dirty="0" err="1" smtClean="0">
              <a:solidFill>
                <a:srgbClr val="0070C0"/>
              </a:solidFill>
            </a:rPr>
            <a:t>VioStor</a:t>
          </a:r>
          <a:r>
            <a:rPr lang="en-US" altLang="zh-TW" sz="1200" kern="1200" dirty="0" smtClean="0">
              <a:solidFill>
                <a:srgbClr val="0070C0"/>
              </a:solidFill>
            </a:rPr>
            <a:t> NVR servers</a:t>
          </a:r>
          <a:endParaRPr lang="en-US" sz="1200" kern="1200" dirty="0"/>
        </a:p>
      </dsp:txBody>
      <dsp:txXfrm>
        <a:off x="5279594" y="1719430"/>
        <a:ext cx="1598412" cy="593010"/>
      </dsp:txXfrm>
    </dsp:sp>
    <dsp:sp modelId="{3FE5F577-9065-4B1A-A08C-046971AF758F}">
      <dsp:nvSpPr>
        <dsp:cNvPr id="0" name=""/>
        <dsp:cNvSpPr/>
      </dsp:nvSpPr>
      <dsp:spPr>
        <a:xfrm>
          <a:off x="7037915" y="618124"/>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F2032EBE-07D3-4099-BE84-3A305CA13409}">
      <dsp:nvSpPr>
        <dsp:cNvPr id="0" name=""/>
        <dsp:cNvSpPr/>
      </dsp:nvSpPr>
      <dsp:spPr>
        <a:xfrm>
          <a:off x="7037915" y="1719430"/>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Advanced event management for event handling</a:t>
          </a:r>
        </a:p>
      </dsp:txBody>
      <dsp:txXfrm>
        <a:off x="7037915" y="1719430"/>
        <a:ext cx="1598412" cy="593010"/>
      </dsp:txXfrm>
    </dsp:sp>
    <dsp:sp modelId="{A0D7EA52-998B-4E16-B78E-433F2CA43FB9}">
      <dsp:nvSpPr>
        <dsp:cNvPr id="0" name=""/>
        <dsp:cNvSpPr/>
      </dsp:nvSpPr>
      <dsp:spPr>
        <a:xfrm>
          <a:off x="4632"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6F7DD89D-F35C-4CC2-B714-C318A871BDAD}">
      <dsp:nvSpPr>
        <dsp:cNvPr id="0" name=""/>
        <dsp:cNvSpPr/>
      </dsp:nvSpPr>
      <dsp:spPr>
        <a:xfrm>
          <a:off x="4632"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Megapixel recording</a:t>
          </a:r>
          <a:r>
            <a:rPr lang="zh-TW" altLang="en-US" sz="1200" kern="1200" dirty="0" smtClean="0"/>
            <a:t> </a:t>
          </a:r>
          <a:r>
            <a:rPr lang="en-US" altLang="zh-TW" sz="1200" kern="1200" dirty="0" smtClean="0"/>
            <a:t/>
          </a:r>
          <a:br>
            <a:rPr lang="en-US" altLang="zh-TW" sz="1200" kern="1200" dirty="0" smtClean="0"/>
          </a:br>
          <a:r>
            <a:rPr lang="en-US" altLang="zh-TW" sz="1200" kern="1200" dirty="0" smtClean="0"/>
            <a:t>(up to 10-megapixel camera)</a:t>
          </a:r>
        </a:p>
      </dsp:txBody>
      <dsp:txXfrm>
        <a:off x="4632" y="3573589"/>
        <a:ext cx="1598412" cy="593010"/>
      </dsp:txXfrm>
    </dsp:sp>
    <dsp:sp modelId="{ACF56C4F-F99A-4F65-9DB1-8A930B2735A7}">
      <dsp:nvSpPr>
        <dsp:cNvPr id="0" name=""/>
        <dsp:cNvSpPr/>
      </dsp:nvSpPr>
      <dsp:spPr>
        <a:xfrm>
          <a:off x="1762953"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95591B5B-D483-455C-9A2B-DF010C7981D0}">
      <dsp:nvSpPr>
        <dsp:cNvPr id="0" name=""/>
        <dsp:cNvSpPr/>
      </dsp:nvSpPr>
      <dsp:spPr>
        <a:xfrm>
          <a:off x="1762953"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Fisheye </a:t>
          </a:r>
          <a:r>
            <a:rPr lang="en-US" altLang="zh-TW" sz="1200" kern="1200" dirty="0" err="1" smtClean="0"/>
            <a:t>dewarping</a:t>
          </a:r>
          <a:r>
            <a:rPr lang="en-US" altLang="zh-TW" sz="1200" kern="1200" dirty="0" smtClean="0"/>
            <a:t> support</a:t>
          </a:r>
        </a:p>
      </dsp:txBody>
      <dsp:txXfrm>
        <a:off x="1762953" y="3573589"/>
        <a:ext cx="1598412" cy="593010"/>
      </dsp:txXfrm>
    </dsp:sp>
    <dsp:sp modelId="{5223DDCA-3E4C-415C-BD2E-6007E4ABF264}">
      <dsp:nvSpPr>
        <dsp:cNvPr id="0" name=""/>
        <dsp:cNvSpPr/>
      </dsp:nvSpPr>
      <dsp:spPr>
        <a:xfrm>
          <a:off x="3521273"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46F2620E-7573-4926-BDE0-AC32B397B7EB}">
      <dsp:nvSpPr>
        <dsp:cNvPr id="0" name=""/>
        <dsp:cNvSpPr/>
      </dsp:nvSpPr>
      <dsp:spPr>
        <a:xfrm>
          <a:off x="3521273"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Intelligent Video Analytics (IVA) for fast video search</a:t>
          </a:r>
        </a:p>
      </dsp:txBody>
      <dsp:txXfrm>
        <a:off x="3521273" y="3573589"/>
        <a:ext cx="1598412" cy="593010"/>
      </dsp:txXfrm>
    </dsp:sp>
    <dsp:sp modelId="{DBF46C02-0960-41BF-87CD-D6723F5C21A8}">
      <dsp:nvSpPr>
        <dsp:cNvPr id="0" name=""/>
        <dsp:cNvSpPr/>
      </dsp:nvSpPr>
      <dsp:spPr>
        <a:xfrm>
          <a:off x="5279594"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5F34E204-3A8F-4E4D-AE3E-7E35F1FFCFDC}">
      <dsp:nvSpPr>
        <dsp:cNvPr id="0" name=""/>
        <dsp:cNvSpPr/>
      </dsp:nvSpPr>
      <dsp:spPr>
        <a:xfrm>
          <a:off x="5279594"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Live view on mobile devices by </a:t>
          </a:r>
          <a:r>
            <a:rPr lang="en-US" altLang="zh-TW" sz="1200" kern="1200" dirty="0" err="1" smtClean="0"/>
            <a:t>VMobile</a:t>
          </a:r>
          <a:endParaRPr lang="en-US" altLang="zh-TW" sz="1200" kern="1200" dirty="0" smtClean="0"/>
        </a:p>
      </dsp:txBody>
      <dsp:txXfrm>
        <a:off x="5279594" y="3573589"/>
        <a:ext cx="1598412" cy="593010"/>
      </dsp:txXfrm>
    </dsp:sp>
    <dsp:sp modelId="{A43C7395-E815-4FA1-A8FF-70E1B4D5F871}">
      <dsp:nvSpPr>
        <dsp:cNvPr id="0" name=""/>
        <dsp:cNvSpPr/>
      </dsp:nvSpPr>
      <dsp:spPr>
        <a:xfrm>
          <a:off x="7037915" y="2472283"/>
          <a:ext cx="1598412" cy="1101306"/>
        </a:xfrm>
        <a:prstGeom prst="roundRect">
          <a:avLst/>
        </a:prstGeom>
        <a:no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sp>
    <dsp:sp modelId="{38B736F7-1BBB-4E1E-B07A-C9AD6C40D71B}">
      <dsp:nvSpPr>
        <dsp:cNvPr id="0" name=""/>
        <dsp:cNvSpPr/>
      </dsp:nvSpPr>
      <dsp:spPr>
        <a:xfrm>
          <a:off x="7037915" y="3573589"/>
          <a:ext cx="1598412" cy="593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lvl="0" algn="ctr" defTabSz="533400">
            <a:lnSpc>
              <a:spcPct val="90000"/>
            </a:lnSpc>
            <a:spcBef>
              <a:spcPct val="0"/>
            </a:spcBef>
            <a:spcAft>
              <a:spcPct val="35000"/>
            </a:spcAft>
          </a:pPr>
          <a:r>
            <a:rPr lang="en-US" altLang="zh-TW" sz="1200" kern="1200" dirty="0" smtClean="0"/>
            <a:t>Green NVR solution</a:t>
          </a:r>
        </a:p>
      </dsp:txBody>
      <dsp:txXfrm>
        <a:off x="7037915" y="3573589"/>
        <a:ext cx="1598412" cy="59301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84BF6B-99DB-49D9-AE67-E3B8639B5AD0}">
      <dsp:nvSpPr>
        <dsp:cNvPr id="0" name=""/>
        <dsp:cNvSpPr/>
      </dsp:nvSpPr>
      <dsp:spPr>
        <a:xfrm>
          <a:off x="2305982" y="293"/>
          <a:ext cx="3975878" cy="114295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altLang="zh-TW" sz="1300" kern="1200" dirty="0" smtClean="0"/>
            <a:t>Camera Event: Motion detection, alarm input, connection failure</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NVR Event: Recording failure</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External Event: User-defined event</a:t>
          </a:r>
          <a:endParaRPr lang="zh-TW" altLang="en-US" sz="1300" kern="1200" dirty="0"/>
        </a:p>
      </dsp:txBody>
      <dsp:txXfrm>
        <a:off x="2305982" y="293"/>
        <a:ext cx="3975878" cy="1142952"/>
      </dsp:txXfrm>
    </dsp:sp>
    <dsp:sp modelId="{A56E74F5-F400-4766-B2DD-41A14466A097}">
      <dsp:nvSpPr>
        <dsp:cNvPr id="0" name=""/>
        <dsp:cNvSpPr/>
      </dsp:nvSpPr>
      <dsp:spPr>
        <a:xfrm>
          <a:off x="344602" y="293"/>
          <a:ext cx="1961380" cy="1142952"/>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n-US" altLang="zh-TW" sz="3800" kern="1200" dirty="0" smtClean="0"/>
            <a:t>Events</a:t>
          </a:r>
          <a:endParaRPr lang="zh-TW" altLang="en-US" sz="3800" kern="1200" dirty="0"/>
        </a:p>
      </dsp:txBody>
      <dsp:txXfrm>
        <a:off x="344602" y="293"/>
        <a:ext cx="1961380" cy="1142952"/>
      </dsp:txXfrm>
    </dsp:sp>
    <dsp:sp modelId="{F19F72BD-4E34-400A-95CB-9ABC91E5AA85}">
      <dsp:nvSpPr>
        <dsp:cNvPr id="0" name=""/>
        <dsp:cNvSpPr/>
      </dsp:nvSpPr>
      <dsp:spPr>
        <a:xfrm>
          <a:off x="2305982" y="1257541"/>
          <a:ext cx="3975878" cy="114295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en-US" altLang="zh-TW" sz="1300" kern="1200" dirty="0" smtClean="0"/>
            <a:t>Multi-channel recording, NVR buzzer</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PTZ camera control, alarm output</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SMS and email alert</a:t>
          </a:r>
          <a:endParaRPr lang="zh-TW" altLang="en-US" sz="1300" kern="1200" dirty="0"/>
        </a:p>
        <a:p>
          <a:pPr marL="114300" lvl="1" indent="-114300" algn="l" defTabSz="577850">
            <a:lnSpc>
              <a:spcPct val="90000"/>
            </a:lnSpc>
            <a:spcBef>
              <a:spcPct val="0"/>
            </a:spcBef>
            <a:spcAft>
              <a:spcPct val="15000"/>
            </a:spcAft>
            <a:buChar char="••"/>
          </a:pPr>
          <a:r>
            <a:rPr lang="en-US" altLang="zh-TW" sz="1300" kern="1200" dirty="0" smtClean="0"/>
            <a:t>User-defined action</a:t>
          </a:r>
          <a:endParaRPr lang="zh-TW" altLang="en-US" sz="1300" kern="1200" dirty="0"/>
        </a:p>
      </dsp:txBody>
      <dsp:txXfrm>
        <a:off x="2305982" y="1257541"/>
        <a:ext cx="3975878" cy="1142952"/>
      </dsp:txXfrm>
    </dsp:sp>
    <dsp:sp modelId="{CBA930E4-01A0-4B70-844B-B1D309AC120B}">
      <dsp:nvSpPr>
        <dsp:cNvPr id="0" name=""/>
        <dsp:cNvSpPr/>
      </dsp:nvSpPr>
      <dsp:spPr>
        <a:xfrm>
          <a:off x="344602" y="1257541"/>
          <a:ext cx="1961380" cy="1142952"/>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72390" rIns="144780" bIns="72390" numCol="1" spcCol="1270" anchor="ctr" anchorCtr="0">
          <a:noAutofit/>
        </a:bodyPr>
        <a:lstStyle/>
        <a:p>
          <a:pPr lvl="0" algn="ctr" defTabSz="1689100">
            <a:lnSpc>
              <a:spcPct val="90000"/>
            </a:lnSpc>
            <a:spcBef>
              <a:spcPct val="0"/>
            </a:spcBef>
            <a:spcAft>
              <a:spcPct val="35000"/>
            </a:spcAft>
          </a:pPr>
          <a:r>
            <a:rPr lang="en-US" altLang="zh-TW" sz="3800" kern="1200" dirty="0" smtClean="0"/>
            <a:t>Actions</a:t>
          </a:r>
          <a:endParaRPr lang="zh-TW" altLang="en-US" sz="3800" kern="1200" dirty="0"/>
        </a:p>
      </dsp:txBody>
      <dsp:txXfrm>
        <a:off x="344602" y="1257541"/>
        <a:ext cx="1961380" cy="1142952"/>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C92F27-2AED-4551-A2B8-C9A473A08518}" type="datetimeFigureOut">
              <a:rPr lang="zh-TW" altLang="en-US" smtClean="0"/>
              <a:pPr/>
              <a:t>2012/10/18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9F8849-641C-417D-8CE4-C053A08ED03A}"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A29F8849-641C-417D-8CE4-C053A08ED03A}" type="slidenum">
              <a:rPr lang="zh-TW" altLang="en-US" smtClean="0"/>
              <a:pPr/>
              <a:t>1</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035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0356" name="投影片編號版面配置區 3"/>
          <p:cNvSpPr>
            <a:spLocks noGrp="1"/>
          </p:cNvSpPr>
          <p:nvPr>
            <p:ph type="sldNum" sz="quarter" idx="5"/>
          </p:nvPr>
        </p:nvSpPr>
        <p:spPr bwMode="auto">
          <a:noFill/>
          <a:ln>
            <a:miter lim="800000"/>
            <a:headEnd/>
            <a:tailEnd/>
          </a:ln>
        </p:spPr>
        <p:txBody>
          <a:bodyPr/>
          <a:lstStyle/>
          <a:p>
            <a:fld id="{48658F06-0C77-44B1-ABBF-F82302C43A9E}" type="slidenum">
              <a:rPr lang="zh-TW" altLang="en-US" smtClean="0"/>
              <a:pPr/>
              <a:t>12</a:t>
            </a:fld>
            <a:endParaRPr lang="en-US" altLang="zh-TW"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933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en-US" altLang="zh-TW" dirty="0" smtClean="0"/>
          </a:p>
        </p:txBody>
      </p:sp>
      <p:sp>
        <p:nvSpPr>
          <p:cNvPr id="99332" name="投影片編號版面配置區 3"/>
          <p:cNvSpPr>
            <a:spLocks noGrp="1"/>
          </p:cNvSpPr>
          <p:nvPr>
            <p:ph type="sldNum" sz="quarter" idx="5"/>
          </p:nvPr>
        </p:nvSpPr>
        <p:spPr bwMode="auto">
          <a:noFill/>
          <a:ln>
            <a:miter lim="800000"/>
            <a:headEnd/>
            <a:tailEnd/>
          </a:ln>
        </p:spPr>
        <p:txBody>
          <a:bodyPr/>
          <a:lstStyle/>
          <a:p>
            <a:fld id="{751B5583-65BC-4F1D-ACBC-86E45CEB485B}" type="slidenum">
              <a:rPr lang="zh-TW" altLang="en-US" smtClean="0"/>
              <a:pPr/>
              <a:t>13</a:t>
            </a:fld>
            <a:endParaRPr lang="en-US" altLang="zh-TW"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137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1380" name="投影片編號版面配置區 3"/>
          <p:cNvSpPr>
            <a:spLocks noGrp="1"/>
          </p:cNvSpPr>
          <p:nvPr>
            <p:ph type="sldNum" sz="quarter" idx="5"/>
          </p:nvPr>
        </p:nvSpPr>
        <p:spPr bwMode="auto">
          <a:noFill/>
          <a:ln>
            <a:miter lim="800000"/>
            <a:headEnd/>
            <a:tailEnd/>
          </a:ln>
        </p:spPr>
        <p:txBody>
          <a:bodyPr/>
          <a:lstStyle/>
          <a:p>
            <a:fld id="{C627F690-3733-43FF-B4E3-6EAD4024D5BF}" type="slidenum">
              <a:rPr lang="zh-TW" altLang="en-US" smtClean="0"/>
              <a:pPr/>
              <a:t>14</a:t>
            </a:fld>
            <a:endParaRPr lang="en-US" altLang="zh-TW"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331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zh-TW" dirty="0" smtClean="0">
              <a:ea typeface="微軟正黑體" pitchFamily="34" charset="-120"/>
              <a:cs typeface="Times New Roman" pitchFamily="18" charset="0"/>
            </a:endParaRPr>
          </a:p>
        </p:txBody>
      </p:sp>
      <p:sp>
        <p:nvSpPr>
          <p:cNvPr id="13316"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45846EF-8E3F-44D3-A060-028C5A1BB96F}" type="slidenum">
              <a:rPr lang="zh-TW" altLang="en-US" smtClean="0">
                <a:ea typeface="新細明體" charset="-120"/>
              </a:rPr>
              <a:pPr/>
              <a:t>15</a:t>
            </a:fld>
            <a:endParaRPr lang="en-US" altLang="zh-TW" smtClean="0">
              <a:ea typeface="新細明體"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A29F8849-641C-417D-8CE4-C053A08ED03A}" type="slidenum">
              <a:rPr lang="zh-TW" altLang="en-US" smtClean="0"/>
              <a:pPr/>
              <a:t>16</a:t>
            </a:fld>
            <a:endParaRPr lang="zh-TW"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433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dirty="0" smtClean="0"/>
          </a:p>
        </p:txBody>
      </p:sp>
      <p:sp>
        <p:nvSpPr>
          <p:cNvPr id="14340"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1BCBDD-E5F9-4F58-9A14-A1D171CF8038}" type="slidenum">
              <a:rPr lang="zh-TW" altLang="en-US" smtClean="0">
                <a:ea typeface="新細明體" charset="-120"/>
              </a:rPr>
              <a:pPr/>
              <a:t>17</a:t>
            </a:fld>
            <a:endParaRPr lang="en-US" altLang="zh-TW" smtClean="0">
              <a:ea typeface="新細明體" charset="-12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18</a:t>
            </a:fld>
            <a:endParaRPr lang="en-US" altLang="zh-TW"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normAutofit/>
          </a:bodyPr>
          <a:lstStyle/>
          <a:p>
            <a:r>
              <a:rPr lang="zh-TW" altLang="en-US" dirty="0" smtClean="0"/>
              <a:t>彈性拖拉要秀圖</a:t>
            </a:r>
            <a:endParaRPr lang="en-US" altLang="zh-TW" dirty="0" smtClean="0"/>
          </a:p>
          <a:p>
            <a:r>
              <a:rPr lang="en-US" altLang="zh-TW" dirty="0" smtClean="0"/>
              <a:t>From</a:t>
            </a:r>
            <a:r>
              <a:rPr lang="en-US" altLang="zh-TW" baseline="0" dirty="0" smtClean="0"/>
              <a:t> 42 to 64 channel</a:t>
            </a:r>
          </a:p>
          <a:p>
            <a:r>
              <a:rPr lang="zh-TW" altLang="en-US" baseline="0" dirty="0" smtClean="0"/>
              <a:t>秀</a:t>
            </a:r>
            <a:r>
              <a:rPr lang="en-US" altLang="zh-TW" baseline="0" dirty="0" smtClean="0"/>
              <a:t>disk error </a:t>
            </a:r>
            <a:r>
              <a:rPr lang="zh-TW" altLang="en-US" baseline="0" dirty="0" smtClean="0"/>
              <a:t>視窗</a:t>
            </a:r>
            <a:endParaRPr lang="en-US" altLang="zh-TW" dirty="0" smtClean="0"/>
          </a:p>
          <a:p>
            <a:r>
              <a:rPr lang="en-US" altLang="zh-TW" dirty="0" smtClean="0"/>
              <a:t>project-option =&gt; 64 channel</a:t>
            </a:r>
            <a:endParaRPr lang="zh-TW" altLang="en-US" dirty="0"/>
          </a:p>
        </p:txBody>
      </p:sp>
      <p:sp>
        <p:nvSpPr>
          <p:cNvPr id="4" name="投影片編號版面配置區 3"/>
          <p:cNvSpPr>
            <a:spLocks noGrp="1"/>
          </p:cNvSpPr>
          <p:nvPr>
            <p:ph type="sldNum" sz="quarter" idx="10"/>
          </p:nvPr>
        </p:nvSpPr>
        <p:spPr/>
        <p:txBody>
          <a:bodyPr/>
          <a:lstStyle/>
          <a:p>
            <a:fld id="{A29F8849-641C-417D-8CE4-C053A08ED03A}" type="slidenum">
              <a:rPr lang="zh-TW" altLang="en-US" smtClean="0"/>
              <a:pPr/>
              <a:t>21</a:t>
            </a:fld>
            <a:endParaRPr lang="zh-TW"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143000" y="685800"/>
            <a:ext cx="4572000" cy="342900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A29F8849-641C-417D-8CE4-C053A08ED03A}" type="slidenum">
              <a:rPr lang="zh-TW" altLang="en-US" smtClean="0"/>
              <a:pPr/>
              <a:t>24</a:t>
            </a:fld>
            <a:endParaRPr lang="zh-TW"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25</a:t>
            </a:fld>
            <a:endParaRPr lang="en-US"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2</a:t>
            </a:fld>
            <a:endParaRPr lang="en-US" altLang="zh-TW"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342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3428" name="投影片編號版面配置區 3"/>
          <p:cNvSpPr>
            <a:spLocks noGrp="1"/>
          </p:cNvSpPr>
          <p:nvPr>
            <p:ph type="sldNum" sz="quarter" idx="5"/>
          </p:nvPr>
        </p:nvSpPr>
        <p:spPr bwMode="auto">
          <a:noFill/>
          <a:ln>
            <a:miter lim="800000"/>
            <a:headEnd/>
            <a:tailEnd/>
          </a:ln>
        </p:spPr>
        <p:txBody>
          <a:bodyPr/>
          <a:lstStyle/>
          <a:p>
            <a:fld id="{C1A2CA93-9423-4AE7-9C16-64BB08711419}" type="slidenum">
              <a:rPr lang="zh-TW" altLang="en-US" smtClean="0"/>
              <a:pPr/>
              <a:t>26</a:t>
            </a:fld>
            <a:endParaRPr lang="en-US" altLang="zh-TW"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445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4452" name="投影片編號版面配置區 3"/>
          <p:cNvSpPr>
            <a:spLocks noGrp="1"/>
          </p:cNvSpPr>
          <p:nvPr>
            <p:ph type="sldNum" sz="quarter" idx="5"/>
          </p:nvPr>
        </p:nvSpPr>
        <p:spPr bwMode="auto">
          <a:noFill/>
          <a:ln>
            <a:miter lim="800000"/>
            <a:headEnd/>
            <a:tailEnd/>
          </a:ln>
        </p:spPr>
        <p:txBody>
          <a:bodyPr/>
          <a:lstStyle/>
          <a:p>
            <a:fld id="{97251366-8E81-4A92-ABCF-D049E4D9255F}" type="slidenum">
              <a:rPr lang="zh-TW" altLang="en-US" smtClean="0"/>
              <a:pPr/>
              <a:t>27</a:t>
            </a:fld>
            <a:endParaRPr lang="en-US" altLang="zh-TW"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0752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07524" name="投影片編號版面配置區 3"/>
          <p:cNvSpPr>
            <a:spLocks noGrp="1"/>
          </p:cNvSpPr>
          <p:nvPr>
            <p:ph type="sldNum" sz="quarter" idx="5"/>
          </p:nvPr>
        </p:nvSpPr>
        <p:spPr bwMode="auto">
          <a:noFill/>
          <a:ln>
            <a:miter lim="800000"/>
            <a:headEnd/>
            <a:tailEnd/>
          </a:ln>
        </p:spPr>
        <p:txBody>
          <a:bodyPr/>
          <a:lstStyle/>
          <a:p>
            <a:fld id="{FA9742BC-5407-485F-83DE-B8F6F4E31263}" type="slidenum">
              <a:rPr lang="zh-TW" altLang="en-US" smtClean="0"/>
              <a:pPr/>
              <a:t>28</a:t>
            </a:fld>
            <a:endParaRPr lang="en-US" altLang="zh-TW"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PC</a:t>
            </a:r>
            <a:r>
              <a:rPr lang="zh-TW" altLang="en-US" dirty="0" smtClean="0"/>
              <a:t> </a:t>
            </a:r>
            <a:r>
              <a:rPr lang="en-US" altLang="zh-TW" dirty="0" smtClean="0"/>
              <a:t>&amp;</a:t>
            </a:r>
            <a:r>
              <a:rPr lang="zh-TW" altLang="en-US" dirty="0" smtClean="0"/>
              <a:t> </a:t>
            </a:r>
            <a:r>
              <a:rPr lang="en-US" altLang="zh-TW" dirty="0" smtClean="0"/>
              <a:t>Mac</a:t>
            </a:r>
            <a:r>
              <a:rPr lang="en-US" altLang="zh-TW" baseline="0" dirty="0" smtClean="0"/>
              <a:t> </a:t>
            </a:r>
            <a:r>
              <a:rPr lang="zh-TW" altLang="en-US" baseline="0" dirty="0" smtClean="0"/>
              <a:t>比較表</a:t>
            </a:r>
            <a:endParaRPr lang="en-US" altLang="zh-TW" baseline="0" dirty="0" smtClean="0"/>
          </a:p>
          <a:p>
            <a:r>
              <a:rPr lang="zh-TW" altLang="en-US" baseline="0" smtClean="0"/>
              <a:t>準備上市</a:t>
            </a:r>
            <a:endParaRPr lang="zh-TW" altLang="en-US"/>
          </a:p>
        </p:txBody>
      </p:sp>
      <p:sp>
        <p:nvSpPr>
          <p:cNvPr id="4" name="投影片編號版面配置區 3"/>
          <p:cNvSpPr>
            <a:spLocks noGrp="1"/>
          </p:cNvSpPr>
          <p:nvPr>
            <p:ph type="sldNum" sz="quarter" idx="10"/>
          </p:nvPr>
        </p:nvSpPr>
        <p:spPr/>
        <p:txBody>
          <a:bodyPr/>
          <a:lstStyle/>
          <a:p>
            <a:fld id="{A29F8849-641C-417D-8CE4-C053A08ED03A}" type="slidenum">
              <a:rPr lang="zh-TW" altLang="en-US" smtClean="0"/>
              <a:pPr/>
              <a:t>29</a:t>
            </a:fld>
            <a:endParaRPr lang="zh-TW"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571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5716" name="投影片編號版面配置區 3"/>
          <p:cNvSpPr>
            <a:spLocks noGrp="1"/>
          </p:cNvSpPr>
          <p:nvPr>
            <p:ph type="sldNum" sz="quarter" idx="5"/>
          </p:nvPr>
        </p:nvSpPr>
        <p:spPr bwMode="auto">
          <a:noFill/>
          <a:ln>
            <a:miter lim="800000"/>
            <a:headEnd/>
            <a:tailEnd/>
          </a:ln>
        </p:spPr>
        <p:txBody>
          <a:bodyPr/>
          <a:lstStyle/>
          <a:p>
            <a:fld id="{F2801221-C587-480F-8AAA-EE66C599872D}" type="slidenum">
              <a:rPr lang="zh-TW" altLang="en-US" smtClean="0"/>
              <a:pPr/>
              <a:t>31</a:t>
            </a:fld>
            <a:endParaRPr lang="en-US" altLang="zh-TW"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161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1620" name="投影片編號版面配置區 3"/>
          <p:cNvSpPr>
            <a:spLocks noGrp="1"/>
          </p:cNvSpPr>
          <p:nvPr>
            <p:ph type="sldNum" sz="quarter" idx="5"/>
          </p:nvPr>
        </p:nvSpPr>
        <p:spPr bwMode="auto">
          <a:noFill/>
          <a:ln>
            <a:miter lim="800000"/>
            <a:headEnd/>
            <a:tailEnd/>
          </a:ln>
        </p:spPr>
        <p:txBody>
          <a:bodyPr/>
          <a:lstStyle/>
          <a:p>
            <a:fld id="{F7FE5526-1D17-49A5-BDCC-5226D37B37EB}" type="slidenum">
              <a:rPr lang="zh-TW" altLang="en-US" smtClean="0"/>
              <a:pPr/>
              <a:t>32</a:t>
            </a:fld>
            <a:endParaRPr lang="en-US" altLang="zh-TW"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3667"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3668" name="投影片編號版面配置區 3"/>
          <p:cNvSpPr>
            <a:spLocks noGrp="1"/>
          </p:cNvSpPr>
          <p:nvPr>
            <p:ph type="sldNum" sz="quarter" idx="5"/>
          </p:nvPr>
        </p:nvSpPr>
        <p:spPr bwMode="auto">
          <a:noFill/>
          <a:ln>
            <a:miter lim="800000"/>
            <a:headEnd/>
            <a:tailEnd/>
          </a:ln>
        </p:spPr>
        <p:txBody>
          <a:bodyPr/>
          <a:lstStyle/>
          <a:p>
            <a:fld id="{0012DAA0-F5E8-4F6D-BC2D-B101372F885B}" type="slidenum">
              <a:rPr lang="zh-TW" altLang="en-US" smtClean="0"/>
              <a:pPr/>
              <a:t>34</a:t>
            </a:fld>
            <a:endParaRPr lang="en-US" altLang="zh-TW"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776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7764" name="投影片編號版面配置區 3"/>
          <p:cNvSpPr>
            <a:spLocks noGrp="1"/>
          </p:cNvSpPr>
          <p:nvPr>
            <p:ph type="sldNum" sz="quarter" idx="5"/>
          </p:nvPr>
        </p:nvSpPr>
        <p:spPr bwMode="auto">
          <a:noFill/>
          <a:ln>
            <a:miter lim="800000"/>
            <a:headEnd/>
            <a:tailEnd/>
          </a:ln>
        </p:spPr>
        <p:txBody>
          <a:bodyPr/>
          <a:lstStyle/>
          <a:p>
            <a:fld id="{93963648-927C-42FD-9C03-ADF73332139C}" type="slidenum">
              <a:rPr lang="zh-TW" altLang="en-US" smtClean="0"/>
              <a:pPr/>
              <a:t>35</a:t>
            </a:fld>
            <a:endParaRPr lang="en-US" altLang="zh-TW"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1981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19812" name="投影片編號版面配置區 3"/>
          <p:cNvSpPr>
            <a:spLocks noGrp="1"/>
          </p:cNvSpPr>
          <p:nvPr>
            <p:ph type="sldNum" sz="quarter" idx="5"/>
          </p:nvPr>
        </p:nvSpPr>
        <p:spPr bwMode="auto">
          <a:noFill/>
          <a:ln>
            <a:miter lim="800000"/>
            <a:headEnd/>
            <a:tailEnd/>
          </a:ln>
        </p:spPr>
        <p:txBody>
          <a:bodyPr/>
          <a:lstStyle/>
          <a:p>
            <a:fld id="{E7D55304-11AF-466A-BF8A-5E702EE27DAD}" type="slidenum">
              <a:rPr lang="zh-TW" altLang="en-US" smtClean="0"/>
              <a:pPr/>
              <a:t>36</a:t>
            </a:fld>
            <a:endParaRPr lang="en-US" altLang="zh-TW"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37</a:t>
            </a:fld>
            <a:endParaRPr lang="en-US"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4211"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en-US" altLang="zh-TW" dirty="0" err="1" smtClean="0"/>
              <a:t>stardot</a:t>
            </a:r>
            <a:endParaRPr lang="zh-TW" altLang="zh-TW" dirty="0" smtClean="0"/>
          </a:p>
        </p:txBody>
      </p:sp>
      <p:sp>
        <p:nvSpPr>
          <p:cNvPr id="94212" name="投影片編號版面配置區 3"/>
          <p:cNvSpPr>
            <a:spLocks noGrp="1"/>
          </p:cNvSpPr>
          <p:nvPr>
            <p:ph type="sldNum" sz="quarter" idx="5"/>
          </p:nvPr>
        </p:nvSpPr>
        <p:spPr bwMode="auto">
          <a:noFill/>
          <a:ln>
            <a:miter lim="800000"/>
            <a:headEnd/>
            <a:tailEnd/>
          </a:ln>
        </p:spPr>
        <p:txBody>
          <a:bodyPr/>
          <a:lstStyle/>
          <a:p>
            <a:fld id="{C8AE2977-1438-43FB-8865-045D3E44527F}" type="slidenum">
              <a:rPr lang="zh-TW" altLang="en-US" smtClean="0"/>
              <a:pPr/>
              <a:t>4</a:t>
            </a:fld>
            <a:endParaRPr lang="en-US" altLang="zh-TW"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2969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dirty="0" smtClean="0"/>
          </a:p>
        </p:txBody>
      </p:sp>
      <p:sp>
        <p:nvSpPr>
          <p:cNvPr id="29700" name="投影片編號版面配置區 3"/>
          <p:cNvSpPr>
            <a:spLocks noGrp="1"/>
          </p:cNvSpPr>
          <p:nvPr>
            <p:ph type="sldNum" sz="quarter" idx="5"/>
          </p:nvPr>
        </p:nvSpPr>
        <p:spPr bwMode="auto">
          <a:noFill/>
          <a:ln>
            <a:miter lim="800000"/>
            <a:headEnd/>
            <a:tailEnd/>
          </a:ln>
        </p:spPr>
        <p:txBody>
          <a:bodyPr/>
          <a:lstStyle/>
          <a:p>
            <a:fld id="{11FE7E39-E843-49CF-9B0C-812877F10790}" type="slidenum">
              <a:rPr lang="zh-TW" altLang="en-US" smtClean="0"/>
              <a:pPr/>
              <a:t>38</a:t>
            </a:fld>
            <a:endParaRPr lang="en-US" altLang="zh-TW"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9699" name="備忘稿版面配置區 2"/>
          <p:cNvSpPr>
            <a:spLocks noGrp="1"/>
          </p:cNvSpPr>
          <p:nvPr>
            <p:ph type="body" idx="1"/>
          </p:nvPr>
        </p:nvSpPr>
        <p:spPr bwMode="auto"/>
        <p:txBody>
          <a:bodyPr wrap="square" numCol="1" anchor="t" anchorCtr="0" compatLnSpc="1">
            <a:prstTxWarp prst="textNoShape">
              <a:avLst/>
            </a:prstTxWarp>
          </a:bodyPr>
          <a:lstStyle/>
          <a:p>
            <a:pPr>
              <a:defRPr/>
            </a:pPr>
            <a:r>
              <a:rPr lang="en-US" altLang="zh-TW" b="1" u="sng" dirty="0" smtClean="0">
                <a:effectLst>
                  <a:outerShdw blurRad="38100" dist="38100" dir="2700000" algn="tl">
                    <a:srgbClr val="000000">
                      <a:alpha val="43137"/>
                    </a:srgbClr>
                  </a:outerShdw>
                </a:effectLst>
              </a:rPr>
              <a:t>Description of the slide:</a:t>
            </a:r>
          </a:p>
          <a:p>
            <a:pPr>
              <a:defRPr/>
            </a:pPr>
            <a:r>
              <a:rPr lang="en-US" altLang="zh-TW" dirty="0" smtClean="0"/>
              <a:t>-Each channel is allowed to backup to QNAP Turbo NAS (1~ 12-bay).</a:t>
            </a:r>
          </a:p>
          <a:p>
            <a:pPr>
              <a:defRPr/>
            </a:pPr>
            <a:r>
              <a:rPr lang="en-US" altLang="zh-TW" dirty="0" smtClean="0"/>
              <a:t>-The total storage capacity will be up 2,304TB, while QNAP VioStor NVR VS-12164U-RP PRO backup each channel to a 12-bay NAS.</a:t>
            </a:r>
          </a:p>
          <a:p>
            <a:pPr>
              <a:defRPr/>
            </a:pPr>
            <a:r>
              <a:rPr lang="en-US" altLang="zh-TW" dirty="0" smtClean="0"/>
              <a:t>(64 </a:t>
            </a:r>
            <a:r>
              <a:rPr lang="en-US" altLang="zh-TW" dirty="0" err="1" smtClean="0"/>
              <a:t>ch</a:t>
            </a:r>
            <a:r>
              <a:rPr lang="en-US" altLang="zh-TW" smtClean="0"/>
              <a:t> x 36TB= 2,304 TB)</a:t>
            </a:r>
            <a:endParaRPr lang="en-US" altLang="zh-TW" dirty="0" smtClean="0"/>
          </a:p>
          <a:p>
            <a:pPr>
              <a:defRPr/>
            </a:pPr>
            <a:endParaRPr lang="en-US" altLang="zh-TW" dirty="0" smtClean="0"/>
          </a:p>
        </p:txBody>
      </p:sp>
      <p:sp>
        <p:nvSpPr>
          <p:cNvPr id="31748" name="投影片編號版面配置區 3"/>
          <p:cNvSpPr>
            <a:spLocks noGrp="1"/>
          </p:cNvSpPr>
          <p:nvPr>
            <p:ph type="sldNum" sz="quarter" idx="5"/>
          </p:nvPr>
        </p:nvSpPr>
        <p:spPr bwMode="auto">
          <a:noFill/>
          <a:ln>
            <a:miter lim="800000"/>
            <a:headEnd/>
            <a:tailEnd/>
          </a:ln>
        </p:spPr>
        <p:txBody>
          <a:bodyPr/>
          <a:lstStyle/>
          <a:p>
            <a:fld id="{05ACB21D-A6A6-4C72-92E2-2335AFC0FD06}" type="slidenum">
              <a:rPr lang="zh-TW" altLang="en-US" smtClean="0"/>
              <a:pPr/>
              <a:t>39</a:t>
            </a:fld>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5275" y="8686362"/>
            <a:ext cx="2971092" cy="456177"/>
          </a:xfrm>
          <a:prstGeom prst="rect">
            <a:avLst/>
          </a:prstGeom>
          <a:noFill/>
          <a:ln w="9525">
            <a:noFill/>
            <a:miter lim="800000"/>
            <a:headEnd/>
            <a:tailEnd/>
          </a:ln>
        </p:spPr>
        <p:txBody>
          <a:bodyPr lIns="94838" tIns="47419" rIns="94838" bIns="47419" anchor="b"/>
          <a:lstStyle/>
          <a:p>
            <a:pPr algn="r" defTabSz="947738"/>
            <a:fld id="{3B59B2D5-B310-441D-945C-457602FC2955}" type="slidenum">
              <a:rPr lang="zh-TW" altLang="en-US" sz="1200" i="0">
                <a:latin typeface="Arial" charset="0"/>
              </a:rPr>
              <a:pPr algn="r" defTabSz="947738"/>
              <a:t>5</a:t>
            </a:fld>
            <a:endParaRPr lang="en-US" altLang="zh-TW" sz="1200" i="0">
              <a:latin typeface="Arial" charset="0"/>
            </a:endParaRPr>
          </a:p>
        </p:txBody>
      </p:sp>
      <p:sp>
        <p:nvSpPr>
          <p:cNvPr id="20483" name="Rectangle 2"/>
          <p:cNvSpPr>
            <a:spLocks noGrp="1" noRot="1" noChangeAspect="1" noChangeArrowheads="1" noTextEdit="1"/>
          </p:cNvSpPr>
          <p:nvPr>
            <p:ph type="sldImg"/>
          </p:nvPr>
        </p:nvSpPr>
        <p:spPr>
          <a:xfrm>
            <a:off x="1146175" y="687388"/>
            <a:ext cx="4567238" cy="3425825"/>
          </a:xfrm>
          <a:ln/>
        </p:spPr>
      </p:sp>
      <p:sp>
        <p:nvSpPr>
          <p:cNvPr id="20484" name="Rectangle 3"/>
          <p:cNvSpPr>
            <a:spLocks noGrp="1" noChangeArrowheads="1"/>
          </p:cNvSpPr>
          <p:nvPr>
            <p:ph type="body" idx="1"/>
          </p:nvPr>
        </p:nvSpPr>
        <p:spPr>
          <a:noFill/>
          <a:ln/>
        </p:spPr>
        <p:txBody>
          <a:bodyPr lIns="94838" tIns="47419" rIns="94838" bIns="47419"/>
          <a:lstStyle/>
          <a:p>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6259"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96260" name="投影片編號版面配置區 3"/>
          <p:cNvSpPr>
            <a:spLocks noGrp="1"/>
          </p:cNvSpPr>
          <p:nvPr>
            <p:ph type="sldNum" sz="quarter" idx="5"/>
          </p:nvPr>
        </p:nvSpPr>
        <p:spPr bwMode="auto">
          <a:noFill/>
          <a:ln>
            <a:miter lim="800000"/>
            <a:headEnd/>
            <a:tailEnd/>
          </a:ln>
        </p:spPr>
        <p:txBody>
          <a:bodyPr/>
          <a:lstStyle/>
          <a:p>
            <a:fld id="{DD636491-EE5E-4DC5-9162-8E8C889EBC11}" type="slidenum">
              <a:rPr lang="zh-TW" altLang="en-US" smtClean="0"/>
              <a:pPr/>
              <a:t>7</a:t>
            </a:fld>
            <a:endParaRPr lang="en-US" altLang="zh-TW"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52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95236" name="投影片編號版面配置區 3"/>
          <p:cNvSpPr>
            <a:spLocks noGrp="1"/>
          </p:cNvSpPr>
          <p:nvPr>
            <p:ph type="sldNum" sz="quarter" idx="5"/>
          </p:nvPr>
        </p:nvSpPr>
        <p:spPr bwMode="auto">
          <a:noFill/>
          <a:ln>
            <a:miter lim="800000"/>
            <a:headEnd/>
            <a:tailEnd/>
          </a:ln>
        </p:spPr>
        <p:txBody>
          <a:bodyPr/>
          <a:lstStyle/>
          <a:p>
            <a:fld id="{D0584E7C-4CB9-4323-9E91-6696817796E6}" type="slidenum">
              <a:rPr lang="zh-TW" altLang="en-US" smtClean="0"/>
              <a:pPr/>
              <a:t>8</a:t>
            </a:fld>
            <a:endParaRPr lang="en-US"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9699" name="備忘稿版面配置區 2"/>
          <p:cNvSpPr>
            <a:spLocks noGrp="1"/>
          </p:cNvSpPr>
          <p:nvPr>
            <p:ph type="body" idx="1"/>
          </p:nvPr>
        </p:nvSpPr>
        <p:spPr bwMode="auto">
          <a:noFill/>
        </p:spPr>
        <p:txBody>
          <a:bodyPr wrap="square" numCol="1" anchor="t" anchorCtr="0" compatLnSpc="1">
            <a:prstTxWarp prst="textNoShape">
              <a:avLst/>
            </a:prstTxWarp>
          </a:bodyPr>
          <a:lstStyle/>
          <a:p>
            <a:r>
              <a:rPr lang="en-US" altLang="zh-TW" smtClean="0"/>
              <a:t>According to IMS Research, QNAP is one of the top 10 embedded NVR supplier in the world. And we are the top three embedded NVR supplier in Japan. And you may be curious about how we start surveillance business. We enter Japan market in 2007. From that time on we have co-worked with Japanese customers very closely. After years of hard work, VioStor NVR is approved by Japan market. It’s a simple sentence, but we spend many time overcoming the difficulties and moving ahead. I trust the table is just the beginning.  I believe that from A to A+ is a very difficult process. We will continue to invest in surveillance products to further develop compatibility, stability, and simplicity to bring our users an unbeatable surveillance experience.</a:t>
            </a:r>
          </a:p>
        </p:txBody>
      </p:sp>
      <p:sp>
        <p:nvSpPr>
          <p:cNvPr id="29700" name="投影片編號版面配置區 3"/>
          <p:cNvSpPr>
            <a:spLocks noGrp="1"/>
          </p:cNvSpPr>
          <p:nvPr>
            <p:ph type="sldNum" sz="quarter" idx="5"/>
          </p:nvPr>
        </p:nvSpPr>
        <p:spPr bwMode="auto">
          <a:noFill/>
          <a:ln>
            <a:miter lim="800000"/>
            <a:headEnd/>
            <a:tailEnd/>
          </a:ln>
        </p:spPr>
        <p:txBody>
          <a:bodyPr/>
          <a:lstStyle/>
          <a:p>
            <a:fld id="{95B0D336-DDC0-4ECC-9319-B6BB5C8C266A}" type="slidenum">
              <a:rPr lang="zh-TW" altLang="en-US" smtClean="0"/>
              <a:pPr/>
              <a:t>9</a:t>
            </a:fld>
            <a:endParaRPr lang="en-US"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97283"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97284" name="投影片編號版面配置區 3"/>
          <p:cNvSpPr>
            <a:spLocks noGrp="1"/>
          </p:cNvSpPr>
          <p:nvPr>
            <p:ph type="sldNum" sz="quarter" idx="5"/>
          </p:nvPr>
        </p:nvSpPr>
        <p:spPr bwMode="auto">
          <a:noFill/>
          <a:ln>
            <a:miter lim="800000"/>
            <a:headEnd/>
            <a:tailEnd/>
          </a:ln>
        </p:spPr>
        <p:txBody>
          <a:bodyPr/>
          <a:lstStyle/>
          <a:p>
            <a:fld id="{A0198CF3-0D76-4365-B869-FB40F891534F}" type="slidenum">
              <a:rPr lang="zh-TW" altLang="en-US" smtClean="0"/>
              <a:pPr/>
              <a:t>10</a:t>
            </a:fld>
            <a:endParaRPr lang="en-US"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投影片圖像版面配置區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20835"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zh-TW" smtClean="0"/>
          </a:p>
        </p:txBody>
      </p:sp>
      <p:sp>
        <p:nvSpPr>
          <p:cNvPr id="120836" name="投影片編號版面配置區 3"/>
          <p:cNvSpPr>
            <a:spLocks noGrp="1"/>
          </p:cNvSpPr>
          <p:nvPr>
            <p:ph type="sldNum" sz="quarter" idx="5"/>
          </p:nvPr>
        </p:nvSpPr>
        <p:spPr bwMode="auto">
          <a:noFill/>
          <a:ln>
            <a:miter lim="800000"/>
            <a:headEnd/>
            <a:tailEnd/>
          </a:ln>
        </p:spPr>
        <p:txBody>
          <a:bodyPr/>
          <a:lstStyle/>
          <a:p>
            <a:fld id="{496F2700-2D58-40ED-981D-BD2C7B15B204}" type="slidenum">
              <a:rPr lang="zh-TW" altLang="en-US" smtClean="0"/>
              <a:pPr/>
              <a:t>11</a:t>
            </a:fld>
            <a:endParaRPr lang="en-US" altLang="zh-TW"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8" name="矩形 7"/>
          <p:cNvSpPr/>
          <p:nvPr userDrawn="1"/>
        </p:nvSpPr>
        <p:spPr>
          <a:xfrm>
            <a:off x="0" y="1124744"/>
            <a:ext cx="9144000" cy="566124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標題 1"/>
          <p:cNvSpPr>
            <a:spLocks noGrp="1"/>
          </p:cNvSpPr>
          <p:nvPr>
            <p:ph type="ctrTitle"/>
          </p:nvPr>
        </p:nvSpPr>
        <p:spPr>
          <a:xfrm>
            <a:off x="685800" y="2130428"/>
            <a:ext cx="7772400" cy="1470025"/>
          </a:xfrm>
        </p:spPr>
        <p:txBody>
          <a:bodyPr>
            <a:normAutofit/>
          </a:bodyPr>
          <a:lstStyle>
            <a:lvl1pPr>
              <a:defRPr sz="4400">
                <a:solidFill>
                  <a:schemeClr val="bg1"/>
                </a:solidFill>
              </a:defRPr>
            </a:lvl1pPr>
          </a:lstStyle>
          <a:p>
            <a:r>
              <a:rPr lang="zh-TW" altLang="en-US" dirty="0" smtClean="0"/>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normAutofit/>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按一下以編輯母片副標題樣式</a:t>
            </a:r>
            <a:endParaRPr lang="zh-TW" altLang="en-US" dirty="0"/>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2012/10/18</a:t>
            </a:fld>
            <a:endParaRPr lang="zh-TW" altLang="en-US" dirty="0"/>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7" name="矩形 6"/>
          <p:cNvSpPr/>
          <p:nvPr userDrawn="1"/>
        </p:nvSpPr>
        <p:spPr>
          <a:xfrm flipV="1">
            <a:off x="3" y="0"/>
            <a:ext cx="9161463"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直排標題 1"/>
          <p:cNvSpPr>
            <a:spLocks noGrp="1"/>
          </p:cNvSpPr>
          <p:nvPr>
            <p:ph type="title" orient="vert"/>
          </p:nvPr>
        </p:nvSpPr>
        <p:spPr>
          <a:xfrm>
            <a:off x="6629400" y="274640"/>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40"/>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5" name="頁尾版面配置區 4"/>
          <p:cNvSpPr>
            <a:spLocks noGrp="1"/>
          </p:cNvSpPr>
          <p:nvPr>
            <p:ph type="ftr" sz="quarter" idx="11"/>
          </p:nvPr>
        </p:nvSpPr>
        <p:spPr>
          <a:xfrm>
            <a:off x="5796136" y="6356352"/>
            <a:ext cx="2895600" cy="365125"/>
          </a:xfrm>
        </p:spPr>
        <p:txBody>
          <a:bodyPr/>
          <a:lstStyle>
            <a:lvl1pPr algn="r">
              <a:defRPr/>
            </a:lvl1pPr>
          </a:lstStyle>
          <a:p>
            <a:endParaRPr lang="zh-TW" altLang="en-US" dirty="0"/>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1"/>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57FACD4-1738-4CE3-851C-EAA43CE6F29B}" type="slidenum">
              <a:rPr lang="zh-TW" altLang="en-US" smtClean="0"/>
              <a:pPr/>
              <a:t>‹#›</a:t>
            </a:fld>
            <a:endParaRPr lang="zh-TW" altLang="en-US"/>
          </a:p>
        </p:txBody>
      </p:sp>
      <p:sp>
        <p:nvSpPr>
          <p:cNvPr id="7" name="矩形 6"/>
          <p:cNvSpPr/>
          <p:nvPr userDrawn="1"/>
        </p:nvSpPr>
        <p:spPr>
          <a:xfrm>
            <a:off x="0" y="116635"/>
            <a:ext cx="9144000" cy="129614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340768"/>
            <a:ext cx="4038600" cy="47853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內容版面配置區 3"/>
          <p:cNvSpPr>
            <a:spLocks noGrp="1"/>
          </p:cNvSpPr>
          <p:nvPr>
            <p:ph sz="half" idx="2"/>
          </p:nvPr>
        </p:nvSpPr>
        <p:spPr>
          <a:xfrm>
            <a:off x="4648200" y="1340768"/>
            <a:ext cx="4038600" cy="47853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340769"/>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smtClean="0"/>
              <a:t>按一下以編輯母片文字樣式</a:t>
            </a:r>
          </a:p>
        </p:txBody>
      </p:sp>
      <p:sp>
        <p:nvSpPr>
          <p:cNvPr id="4" name="內容版面配置區 3"/>
          <p:cNvSpPr>
            <a:spLocks noGrp="1"/>
          </p:cNvSpPr>
          <p:nvPr>
            <p:ph sz="half" idx="2"/>
          </p:nvPr>
        </p:nvSpPr>
        <p:spPr>
          <a:xfrm>
            <a:off x="457200" y="2060849"/>
            <a:ext cx="4040188" cy="40653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文字版面配置區 4"/>
          <p:cNvSpPr>
            <a:spLocks noGrp="1"/>
          </p:cNvSpPr>
          <p:nvPr>
            <p:ph type="body" sz="quarter" idx="3"/>
          </p:nvPr>
        </p:nvSpPr>
        <p:spPr>
          <a:xfrm>
            <a:off x="4645029" y="1340769"/>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9" y="2060849"/>
            <a:ext cx="4041775" cy="406531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solidFill>
                  <a:schemeClr val="bg1"/>
                </a:solidFill>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8" name="矩形 7"/>
          <p:cNvSpPr/>
          <p:nvPr userDrawn="1"/>
        </p:nvSpPr>
        <p:spPr>
          <a:xfrm flipV="1">
            <a:off x="3" y="0"/>
            <a:ext cx="9161463"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標題 1"/>
          <p:cNvSpPr>
            <a:spLocks noGrp="1"/>
          </p:cNvSpPr>
          <p:nvPr>
            <p:ph type="title"/>
          </p:nvPr>
        </p:nvSpPr>
        <p:spPr>
          <a:xfrm>
            <a:off x="457204" y="273049"/>
            <a:ext cx="3008313" cy="1162051"/>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8" name="矩形 7"/>
          <p:cNvSpPr/>
          <p:nvPr userDrawn="1"/>
        </p:nvSpPr>
        <p:spPr>
          <a:xfrm flipV="1">
            <a:off x="3" y="0"/>
            <a:ext cx="9161463"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 name="標題 1"/>
          <p:cNvSpPr>
            <a:spLocks noGrp="1"/>
          </p:cNvSpPr>
          <p:nvPr>
            <p:ph type="title"/>
          </p:nvPr>
        </p:nvSpPr>
        <p:spPr>
          <a:xfrm>
            <a:off x="1792288" y="4800601"/>
            <a:ext cx="5486400" cy="566739"/>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A4559BE8-F8AD-4BA2-897E-25D2A48A5F79}" type="datetimeFigureOut">
              <a:rPr lang="zh-TW" altLang="en-US" smtClean="0"/>
              <a:pPr/>
              <a:t>2012/10/18</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57FACD4-1738-4CE3-851C-EAA43CE6F29B}"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矩形 10"/>
          <p:cNvSpPr/>
          <p:nvPr userDrawn="1"/>
        </p:nvSpPr>
        <p:spPr>
          <a:xfrm>
            <a:off x="0" y="1"/>
            <a:ext cx="9144000" cy="112553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kumimoji="0" lang="zh-TW" altLang="en-US" sz="1400" dirty="0"/>
          </a:p>
        </p:txBody>
      </p:sp>
      <p:sp>
        <p:nvSpPr>
          <p:cNvPr id="2" name="標題版面配置區 1"/>
          <p:cNvSpPr>
            <a:spLocks noGrp="1"/>
          </p:cNvSpPr>
          <p:nvPr>
            <p:ph type="title"/>
          </p:nvPr>
        </p:nvSpPr>
        <p:spPr>
          <a:xfrm>
            <a:off x="457200" y="188640"/>
            <a:ext cx="8229600" cy="936104"/>
          </a:xfrm>
          <a:prstGeom prst="rect">
            <a:avLst/>
          </a:prstGeom>
        </p:spPr>
        <p:txBody>
          <a:bodyPr vert="horz" lIns="91440" tIns="45720" rIns="91440" bIns="45720" rtlCol="0" anchor="ctr">
            <a:normAutofit/>
          </a:body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340768"/>
            <a:ext cx="8229600" cy="4785395"/>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ctr">
              <a:defRPr sz="1200" baseline="0">
                <a:solidFill>
                  <a:schemeClr val="tx1">
                    <a:tint val="75000"/>
                  </a:schemeClr>
                </a:solidFill>
                <a:latin typeface="Arial Unicode MS" pitchFamily="34" charset="-120"/>
                <a:ea typeface="Arial Unicode MS" pitchFamily="34" charset="-120"/>
              </a:defRPr>
            </a:lvl1pPr>
          </a:lstStyle>
          <a:p>
            <a:fld id="{A4559BE8-F8AD-4BA2-897E-25D2A48A5F79}" type="datetimeFigureOut">
              <a:rPr lang="zh-TW" altLang="en-US" smtClean="0"/>
              <a:pPr/>
              <a:t>2012/10/18</a:t>
            </a:fld>
            <a:endParaRPr lang="zh-TW" altLang="en-US" dirty="0"/>
          </a:p>
        </p:txBody>
      </p:sp>
      <p:sp>
        <p:nvSpPr>
          <p:cNvPr id="5" name="頁尾版面配置區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baseline="0">
                <a:solidFill>
                  <a:schemeClr val="tx1">
                    <a:tint val="75000"/>
                  </a:schemeClr>
                </a:solidFill>
                <a:latin typeface="Arial Unicode MS" pitchFamily="34" charset="-120"/>
                <a:ea typeface="Arial Unicode MS" pitchFamily="34" charset="-120"/>
              </a:defRPr>
            </a:lvl1pPr>
          </a:lstStyle>
          <a:p>
            <a:endParaRPr lang="zh-TW" altLang="en-US"/>
          </a:p>
        </p:txBody>
      </p:sp>
      <p:sp>
        <p:nvSpPr>
          <p:cNvPr id="6" name="投影片編號版面配置區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baseline="0">
                <a:solidFill>
                  <a:schemeClr val="tx1">
                    <a:tint val="75000"/>
                  </a:schemeClr>
                </a:solidFill>
                <a:latin typeface="Arial Unicode MS" pitchFamily="34" charset="-120"/>
                <a:ea typeface="Arial Unicode MS" pitchFamily="34" charset="-120"/>
              </a:defRPr>
            </a:lvl1pPr>
          </a:lstStyle>
          <a:p>
            <a:fld id="{757FACD4-1738-4CE3-851C-EAA43CE6F29B}" type="slidenum">
              <a:rPr lang="zh-TW" altLang="en-US" smtClean="0"/>
              <a:pPr/>
              <a:t>‹#›</a:t>
            </a:fld>
            <a:endParaRPr lang="zh-TW" altLang="en-US"/>
          </a:p>
        </p:txBody>
      </p:sp>
      <p:sp>
        <p:nvSpPr>
          <p:cNvPr id="7" name="矩形 6"/>
          <p:cNvSpPr/>
          <p:nvPr userDrawn="1"/>
        </p:nvSpPr>
        <p:spPr>
          <a:xfrm flipV="1">
            <a:off x="-12700" y="-14286"/>
            <a:ext cx="9161463" cy="179388"/>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sp>
        <p:nvSpPr>
          <p:cNvPr id="9" name="矩形 8"/>
          <p:cNvSpPr/>
          <p:nvPr userDrawn="1"/>
        </p:nvSpPr>
        <p:spPr>
          <a:xfrm flipV="1">
            <a:off x="-17462" y="6786564"/>
            <a:ext cx="9161463" cy="7143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baseline="0">
              <a:latin typeface="Arial Unicode MS" pitchFamily="34" charset="-120"/>
              <a:ea typeface="Arial Unicode MS" pitchFamily="34" charset="-120"/>
            </a:endParaRPr>
          </a:p>
        </p:txBody>
      </p:sp>
      <p:pic>
        <p:nvPicPr>
          <p:cNvPr id="10" name="圖片 9" descr="LOGO-QNAP Security.png"/>
          <p:cNvPicPr>
            <a:picLocks noChangeAspect="1"/>
          </p:cNvPicPr>
          <p:nvPr userDrawn="1"/>
        </p:nvPicPr>
        <p:blipFill>
          <a:blip r:embed="rId13" cstate="print"/>
          <a:stretch>
            <a:fillRect/>
          </a:stretch>
        </p:blipFill>
        <p:spPr>
          <a:xfrm>
            <a:off x="107504" y="6381328"/>
            <a:ext cx="1008112" cy="30433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600" kern="1200" baseline="0">
          <a:solidFill>
            <a:schemeClr val="tx1"/>
          </a:solidFill>
          <a:latin typeface="Arial Unicode MS" pitchFamily="34" charset="-120"/>
          <a:ea typeface="Arial Unicode MS" pitchFamily="34" charset="-120"/>
          <a:cs typeface="+mj-cs"/>
        </a:defRPr>
      </a:lvl1pPr>
    </p:titleStyle>
    <p:bodyStyle>
      <a:lvl1pPr marL="342900" indent="-342900" algn="l" defTabSz="914400" rtl="0" eaLnBrk="1" latinLnBrk="0" hangingPunct="1">
        <a:spcBef>
          <a:spcPct val="20000"/>
        </a:spcBef>
        <a:buFont typeface="Arial" pitchFamily="34" charset="0"/>
        <a:buChar char="•"/>
        <a:defRPr sz="2800" kern="1200" baseline="0">
          <a:solidFill>
            <a:schemeClr val="tx1"/>
          </a:solidFill>
          <a:latin typeface="Arial Unicode MS" pitchFamily="34" charset="-120"/>
          <a:ea typeface="Arial Unicode MS" pitchFamily="34" charset="-120"/>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Unicode MS" pitchFamily="34" charset="-120"/>
          <a:ea typeface="Arial Unicode MS" pitchFamily="34" charset="-120"/>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Arial Unicode MS" pitchFamily="34" charset="-120"/>
          <a:ea typeface="Arial Unicode MS" pitchFamily="34" charset="-120"/>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Arial Unicode MS" pitchFamily="34" charset="-120"/>
          <a:ea typeface="Arial Unicode MS" pitchFamily="34" charset="-120"/>
          <a:cs typeface="+mn-cs"/>
        </a:defRPr>
      </a:lvl4pPr>
      <a:lvl5pPr marL="2057400" indent="-228600" algn="l" defTabSz="914400" rtl="0" eaLnBrk="1" latinLnBrk="0" hangingPunct="1">
        <a:spcBef>
          <a:spcPct val="20000"/>
        </a:spcBef>
        <a:buFont typeface="Arial" pitchFamily="34" charset="0"/>
        <a:buChar char="»"/>
        <a:defRPr sz="1600" kern="1200" baseline="0">
          <a:solidFill>
            <a:schemeClr val="tx1"/>
          </a:solidFill>
          <a:latin typeface="Arial Unicode MS" pitchFamily="34" charset="-120"/>
          <a:ea typeface="Arial Unicode MS"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image" Target="../media/image57.jpeg"/><Relationship Id="rId21" Type="http://schemas.openxmlformats.org/officeDocument/2006/relationships/image" Target="../media/image75.pn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notesSlide" Target="../notesSlides/notesSlide8.xml"/><Relationship Id="rId16" Type="http://schemas.openxmlformats.org/officeDocument/2006/relationships/image" Target="../media/image70.jpeg"/><Relationship Id="rId20"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60.jpeg"/><Relationship Id="rId11" Type="http://schemas.openxmlformats.org/officeDocument/2006/relationships/image" Target="../media/image65.jpeg"/><Relationship Id="rId24" Type="http://schemas.openxmlformats.org/officeDocument/2006/relationships/image" Target="../media/image78.png"/><Relationship Id="rId5" Type="http://schemas.openxmlformats.org/officeDocument/2006/relationships/image" Target="../media/image59.png"/><Relationship Id="rId15" Type="http://schemas.openxmlformats.org/officeDocument/2006/relationships/image" Target="../media/image69.jpeg"/><Relationship Id="rId23" Type="http://schemas.openxmlformats.org/officeDocument/2006/relationships/image" Target="../media/image77.png"/><Relationship Id="rId10" Type="http://schemas.openxmlformats.org/officeDocument/2006/relationships/image" Target="../media/image64.jpeg"/><Relationship Id="rId19" Type="http://schemas.openxmlformats.org/officeDocument/2006/relationships/image" Target="../media/image73.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 Id="rId22" Type="http://schemas.openxmlformats.org/officeDocument/2006/relationships/image" Target="../media/image7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87.png"/><Relationship Id="rId3" Type="http://schemas.openxmlformats.org/officeDocument/2006/relationships/notesSlide" Target="../notesSlides/notesSlide11.xml"/><Relationship Id="rId7" Type="http://schemas.openxmlformats.org/officeDocument/2006/relationships/image" Target="../media/image83.png"/><Relationship Id="rId12" Type="http://schemas.openxmlformats.org/officeDocument/2006/relationships/image" Target="../media/image86.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85.png"/><Relationship Id="rId5" Type="http://schemas.openxmlformats.org/officeDocument/2006/relationships/oleObject" Target="../embeddings/oleObject1.bin"/><Relationship Id="rId10" Type="http://schemas.openxmlformats.org/officeDocument/2006/relationships/image" Target="../media/image84.png"/><Relationship Id="rId4" Type="http://schemas.openxmlformats.org/officeDocument/2006/relationships/image" Target="../media/image82.png"/><Relationship Id="rId9" Type="http://schemas.openxmlformats.org/officeDocument/2006/relationships/oleObject" Target="../embeddings/oleObject4.bin"/><Relationship Id="rId1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jpeg"/><Relationship Id="rId12"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jpeg"/><Relationship Id="rId4" Type="http://schemas.openxmlformats.org/officeDocument/2006/relationships/image" Target="../media/image89.png"/><Relationship Id="rId9" Type="http://schemas.openxmlformats.org/officeDocument/2006/relationships/image" Target="../media/image9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2.pn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10.jpeg"/></Relationships>
</file>

<file path=ppt/slides/_rels/slide2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 Id="rId5" Type="http://schemas.openxmlformats.org/officeDocument/2006/relationships/image" Target="../media/image117.png"/><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image" Target="../media/image22.jpeg"/><Relationship Id="rId18" Type="http://schemas.openxmlformats.org/officeDocument/2006/relationships/image" Target="../media/image27.png"/><Relationship Id="rId26" Type="http://schemas.openxmlformats.org/officeDocument/2006/relationships/image" Target="../media/image35.png"/><Relationship Id="rId39" Type="http://schemas.openxmlformats.org/officeDocument/2006/relationships/image" Target="../media/image47.jpeg"/><Relationship Id="rId21" Type="http://schemas.openxmlformats.org/officeDocument/2006/relationships/image" Target="../media/image30.png"/><Relationship Id="rId34" Type="http://schemas.openxmlformats.org/officeDocument/2006/relationships/image" Target="../media/image42.jpeg"/><Relationship Id="rId42" Type="http://schemas.openxmlformats.org/officeDocument/2006/relationships/image" Target="../media/image126.jpeg"/><Relationship Id="rId47" Type="http://schemas.openxmlformats.org/officeDocument/2006/relationships/image" Target="../media/image131.png"/><Relationship Id="rId50" Type="http://schemas.openxmlformats.org/officeDocument/2006/relationships/image" Target="../media/image51.jpeg"/><Relationship Id="rId55" Type="http://schemas.openxmlformats.org/officeDocument/2006/relationships/image" Target="../media/image137.png"/><Relationship Id="rId63" Type="http://schemas.openxmlformats.org/officeDocument/2006/relationships/image" Target="../media/image145.gif"/><Relationship Id="rId68" Type="http://schemas.openxmlformats.org/officeDocument/2006/relationships/image" Target="../media/image150.png"/><Relationship Id="rId7" Type="http://schemas.openxmlformats.org/officeDocument/2006/relationships/image" Target="../media/image17.png"/><Relationship Id="rId2" Type="http://schemas.openxmlformats.org/officeDocument/2006/relationships/notesSlide" Target="../notesSlides/notesSlide18.xml"/><Relationship Id="rId16" Type="http://schemas.openxmlformats.org/officeDocument/2006/relationships/image" Target="../media/image25.jpeg"/><Relationship Id="rId29"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121.jpe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jpeg"/><Relationship Id="rId37" Type="http://schemas.openxmlformats.org/officeDocument/2006/relationships/image" Target="../media/image124.jpeg"/><Relationship Id="rId40" Type="http://schemas.openxmlformats.org/officeDocument/2006/relationships/image" Target="../media/image48.jpeg"/><Relationship Id="rId45" Type="http://schemas.openxmlformats.org/officeDocument/2006/relationships/image" Target="../media/image129.png"/><Relationship Id="rId53" Type="http://schemas.openxmlformats.org/officeDocument/2006/relationships/image" Target="../media/image135.png"/><Relationship Id="rId58" Type="http://schemas.openxmlformats.org/officeDocument/2006/relationships/image" Target="../media/image140.jpeg"/><Relationship Id="rId66" Type="http://schemas.openxmlformats.org/officeDocument/2006/relationships/image" Target="../media/image148.jpeg"/><Relationship Id="rId5" Type="http://schemas.openxmlformats.org/officeDocument/2006/relationships/image" Target="../media/image120.jpeg"/><Relationship Id="rId15" Type="http://schemas.openxmlformats.org/officeDocument/2006/relationships/image" Target="../media/image24.jpeg"/><Relationship Id="rId23" Type="http://schemas.openxmlformats.org/officeDocument/2006/relationships/image" Target="../media/image32.jpeg"/><Relationship Id="rId28" Type="http://schemas.openxmlformats.org/officeDocument/2006/relationships/image" Target="../media/image37.jpeg"/><Relationship Id="rId36" Type="http://schemas.openxmlformats.org/officeDocument/2006/relationships/image" Target="../media/image44.jpeg"/><Relationship Id="rId49" Type="http://schemas.openxmlformats.org/officeDocument/2006/relationships/image" Target="../media/image50.jpeg"/><Relationship Id="rId57" Type="http://schemas.openxmlformats.org/officeDocument/2006/relationships/image" Target="../media/image139.jpeg"/><Relationship Id="rId61" Type="http://schemas.openxmlformats.org/officeDocument/2006/relationships/image" Target="../media/image143.png"/><Relationship Id="rId10" Type="http://schemas.openxmlformats.org/officeDocument/2006/relationships/image" Target="../media/image19.png"/><Relationship Id="rId19" Type="http://schemas.openxmlformats.org/officeDocument/2006/relationships/image" Target="../media/image28.jpeg"/><Relationship Id="rId31" Type="http://schemas.openxmlformats.org/officeDocument/2006/relationships/image" Target="../media/image40.jpeg"/><Relationship Id="rId44" Type="http://schemas.openxmlformats.org/officeDocument/2006/relationships/image" Target="../media/image128.jpeg"/><Relationship Id="rId52" Type="http://schemas.openxmlformats.org/officeDocument/2006/relationships/image" Target="../media/image134.tiff"/><Relationship Id="rId60" Type="http://schemas.openxmlformats.org/officeDocument/2006/relationships/image" Target="../media/image142.jpeg"/><Relationship Id="rId65" Type="http://schemas.openxmlformats.org/officeDocument/2006/relationships/image" Target="../media/image147.jpeg"/><Relationship Id="rId4" Type="http://schemas.openxmlformats.org/officeDocument/2006/relationships/image" Target="../media/image119.jpeg"/><Relationship Id="rId9" Type="http://schemas.openxmlformats.org/officeDocument/2006/relationships/image" Target="../media/image122.jpeg"/><Relationship Id="rId14" Type="http://schemas.openxmlformats.org/officeDocument/2006/relationships/image" Target="../media/image23.jpe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png"/><Relationship Id="rId35" Type="http://schemas.openxmlformats.org/officeDocument/2006/relationships/image" Target="../media/image43.png"/><Relationship Id="rId43" Type="http://schemas.openxmlformats.org/officeDocument/2006/relationships/image" Target="../media/image127.png"/><Relationship Id="rId48" Type="http://schemas.openxmlformats.org/officeDocument/2006/relationships/image" Target="../media/image132.png"/><Relationship Id="rId56" Type="http://schemas.openxmlformats.org/officeDocument/2006/relationships/image" Target="../media/image138.jpeg"/><Relationship Id="rId64" Type="http://schemas.openxmlformats.org/officeDocument/2006/relationships/image" Target="../media/image146.jpeg"/><Relationship Id="rId69" Type="http://schemas.openxmlformats.org/officeDocument/2006/relationships/image" Target="../media/image151.jpeg"/><Relationship Id="rId8" Type="http://schemas.openxmlformats.org/officeDocument/2006/relationships/image" Target="../media/image18.png"/><Relationship Id="rId51" Type="http://schemas.openxmlformats.org/officeDocument/2006/relationships/image" Target="../media/image133.png"/><Relationship Id="rId3" Type="http://schemas.openxmlformats.org/officeDocument/2006/relationships/image" Target="../media/image54.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jpeg"/><Relationship Id="rId33" Type="http://schemas.openxmlformats.org/officeDocument/2006/relationships/image" Target="../media/image123.jpeg"/><Relationship Id="rId38" Type="http://schemas.openxmlformats.org/officeDocument/2006/relationships/image" Target="../media/image125.jpeg"/><Relationship Id="rId46" Type="http://schemas.openxmlformats.org/officeDocument/2006/relationships/image" Target="../media/image130.jpeg"/><Relationship Id="rId59" Type="http://schemas.openxmlformats.org/officeDocument/2006/relationships/image" Target="../media/image141.png"/><Relationship Id="rId67" Type="http://schemas.openxmlformats.org/officeDocument/2006/relationships/image" Target="../media/image149.jpeg"/><Relationship Id="rId20" Type="http://schemas.openxmlformats.org/officeDocument/2006/relationships/image" Target="../media/image29.jpeg"/><Relationship Id="rId41" Type="http://schemas.openxmlformats.org/officeDocument/2006/relationships/image" Target="../media/image49.png"/><Relationship Id="rId54" Type="http://schemas.openxmlformats.org/officeDocument/2006/relationships/image" Target="../media/image136.png"/><Relationship Id="rId62" Type="http://schemas.openxmlformats.org/officeDocument/2006/relationships/image" Target="../media/image144.gif"/><Relationship Id="rId70" Type="http://schemas.openxmlformats.org/officeDocument/2006/relationships/image" Target="../media/image15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3" Type="http://schemas.openxmlformats.org/officeDocument/2006/relationships/image" Target="../media/image158.jpeg"/><Relationship Id="rId18" Type="http://schemas.openxmlformats.org/officeDocument/2006/relationships/image" Target="../media/image163.jpeg"/><Relationship Id="rId26" Type="http://schemas.openxmlformats.org/officeDocument/2006/relationships/image" Target="../media/image171.jpeg"/><Relationship Id="rId39" Type="http://schemas.openxmlformats.org/officeDocument/2006/relationships/image" Target="../media/image184.png"/><Relationship Id="rId21" Type="http://schemas.openxmlformats.org/officeDocument/2006/relationships/image" Target="../media/image166.png"/><Relationship Id="rId34" Type="http://schemas.openxmlformats.org/officeDocument/2006/relationships/image" Target="../media/image179.png"/><Relationship Id="rId42" Type="http://schemas.openxmlformats.org/officeDocument/2006/relationships/image" Target="../media/image186.jpeg"/><Relationship Id="rId47" Type="http://schemas.openxmlformats.org/officeDocument/2006/relationships/image" Target="../media/image191.png"/><Relationship Id="rId50" Type="http://schemas.openxmlformats.org/officeDocument/2006/relationships/image" Target="../media/image194.jpeg"/><Relationship Id="rId55" Type="http://schemas.openxmlformats.org/officeDocument/2006/relationships/image" Target="../media/image199.png"/><Relationship Id="rId7" Type="http://schemas.microsoft.com/office/2007/relationships/diagramDrawing" Target="../diagrams/drawing1.xml"/><Relationship Id="rId2" Type="http://schemas.openxmlformats.org/officeDocument/2006/relationships/notesSlide" Target="../notesSlides/notesSlide20.xml"/><Relationship Id="rId16" Type="http://schemas.openxmlformats.org/officeDocument/2006/relationships/image" Target="../media/image161.png"/><Relationship Id="rId20" Type="http://schemas.openxmlformats.org/officeDocument/2006/relationships/image" Target="../media/image165.jpeg"/><Relationship Id="rId29" Type="http://schemas.openxmlformats.org/officeDocument/2006/relationships/image" Target="../media/image174.jpeg"/><Relationship Id="rId41" Type="http://schemas.openxmlformats.org/officeDocument/2006/relationships/image" Target="../media/image185.jpeg"/><Relationship Id="rId54" Type="http://schemas.openxmlformats.org/officeDocument/2006/relationships/image" Target="../media/image198.png"/><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image" Target="../media/image156.png"/><Relationship Id="rId24" Type="http://schemas.openxmlformats.org/officeDocument/2006/relationships/image" Target="../media/image169.jpeg"/><Relationship Id="rId32" Type="http://schemas.openxmlformats.org/officeDocument/2006/relationships/image" Target="../media/image177.jpeg"/><Relationship Id="rId37" Type="http://schemas.openxmlformats.org/officeDocument/2006/relationships/image" Target="../media/image182.jpeg"/><Relationship Id="rId40" Type="http://schemas.openxmlformats.org/officeDocument/2006/relationships/image" Target="../media/image44.jpeg"/><Relationship Id="rId45" Type="http://schemas.openxmlformats.org/officeDocument/2006/relationships/image" Target="../media/image189.png"/><Relationship Id="rId53" Type="http://schemas.openxmlformats.org/officeDocument/2006/relationships/image" Target="../media/image197.jpeg"/><Relationship Id="rId58" Type="http://schemas.openxmlformats.org/officeDocument/2006/relationships/image" Target="../media/image202.jpeg"/><Relationship Id="rId5" Type="http://schemas.openxmlformats.org/officeDocument/2006/relationships/diagramQuickStyle" Target="../diagrams/quickStyle1.xml"/><Relationship Id="rId15" Type="http://schemas.openxmlformats.org/officeDocument/2006/relationships/image" Target="../media/image160.png"/><Relationship Id="rId23" Type="http://schemas.openxmlformats.org/officeDocument/2006/relationships/image" Target="../media/image168.jpeg"/><Relationship Id="rId28" Type="http://schemas.openxmlformats.org/officeDocument/2006/relationships/image" Target="../media/image173.png"/><Relationship Id="rId36" Type="http://schemas.openxmlformats.org/officeDocument/2006/relationships/image" Target="../media/image181.jpeg"/><Relationship Id="rId49" Type="http://schemas.openxmlformats.org/officeDocument/2006/relationships/image" Target="../media/image193.png"/><Relationship Id="rId57" Type="http://schemas.openxmlformats.org/officeDocument/2006/relationships/image" Target="../media/image201.jpeg"/><Relationship Id="rId61" Type="http://schemas.openxmlformats.org/officeDocument/2006/relationships/image" Target="../media/image205.png"/><Relationship Id="rId10" Type="http://schemas.openxmlformats.org/officeDocument/2006/relationships/image" Target="../media/image155.jpeg"/><Relationship Id="rId19" Type="http://schemas.openxmlformats.org/officeDocument/2006/relationships/image" Target="../media/image164.jpeg"/><Relationship Id="rId31" Type="http://schemas.openxmlformats.org/officeDocument/2006/relationships/image" Target="../media/image176.jpeg"/><Relationship Id="rId44" Type="http://schemas.openxmlformats.org/officeDocument/2006/relationships/image" Target="../media/image188.jpeg"/><Relationship Id="rId52" Type="http://schemas.openxmlformats.org/officeDocument/2006/relationships/image" Target="../media/image196.png"/><Relationship Id="rId60" Type="http://schemas.openxmlformats.org/officeDocument/2006/relationships/image" Target="../media/image204.png"/><Relationship Id="rId4" Type="http://schemas.openxmlformats.org/officeDocument/2006/relationships/diagramLayout" Target="../diagrams/layout1.xml"/><Relationship Id="rId9" Type="http://schemas.openxmlformats.org/officeDocument/2006/relationships/image" Target="../media/image154.jpeg"/><Relationship Id="rId14" Type="http://schemas.openxmlformats.org/officeDocument/2006/relationships/image" Target="../media/image159.png"/><Relationship Id="rId22" Type="http://schemas.openxmlformats.org/officeDocument/2006/relationships/image" Target="../media/image167.png"/><Relationship Id="rId27" Type="http://schemas.openxmlformats.org/officeDocument/2006/relationships/image" Target="../media/image172.jpeg"/><Relationship Id="rId30" Type="http://schemas.openxmlformats.org/officeDocument/2006/relationships/image" Target="../media/image175.png"/><Relationship Id="rId35" Type="http://schemas.openxmlformats.org/officeDocument/2006/relationships/image" Target="../media/image180.jpeg"/><Relationship Id="rId43" Type="http://schemas.openxmlformats.org/officeDocument/2006/relationships/image" Target="../media/image187.jpeg"/><Relationship Id="rId48" Type="http://schemas.openxmlformats.org/officeDocument/2006/relationships/image" Target="../media/image192.png"/><Relationship Id="rId56" Type="http://schemas.openxmlformats.org/officeDocument/2006/relationships/image" Target="../media/image200.jpeg"/><Relationship Id="rId8" Type="http://schemas.openxmlformats.org/officeDocument/2006/relationships/image" Target="../media/image153.jpeg"/><Relationship Id="rId51" Type="http://schemas.openxmlformats.org/officeDocument/2006/relationships/image" Target="../media/image195.png"/><Relationship Id="rId3" Type="http://schemas.openxmlformats.org/officeDocument/2006/relationships/diagramData" Target="../diagrams/data1.xml"/><Relationship Id="rId12" Type="http://schemas.openxmlformats.org/officeDocument/2006/relationships/image" Target="../media/image157.png"/><Relationship Id="rId17" Type="http://schemas.openxmlformats.org/officeDocument/2006/relationships/image" Target="../media/image162.jpeg"/><Relationship Id="rId25" Type="http://schemas.openxmlformats.org/officeDocument/2006/relationships/image" Target="../media/image170.png"/><Relationship Id="rId33" Type="http://schemas.openxmlformats.org/officeDocument/2006/relationships/image" Target="../media/image178.jpeg"/><Relationship Id="rId38" Type="http://schemas.openxmlformats.org/officeDocument/2006/relationships/image" Target="../media/image183.jpeg"/><Relationship Id="rId46" Type="http://schemas.openxmlformats.org/officeDocument/2006/relationships/image" Target="../media/image190.jpeg"/><Relationship Id="rId59" Type="http://schemas.openxmlformats.org/officeDocument/2006/relationships/image" Target="../media/image203.jpeg"/></Relationships>
</file>

<file path=ppt/slides/_rels/slide27.xml.rels><?xml version="1.0" encoding="UTF-8" standalone="yes"?>
<Relationships xmlns="http://schemas.openxmlformats.org/package/2006/relationships"><Relationship Id="rId13" Type="http://schemas.openxmlformats.org/officeDocument/2006/relationships/image" Target="../media/image22.jpeg"/><Relationship Id="rId18" Type="http://schemas.openxmlformats.org/officeDocument/2006/relationships/image" Target="../media/image27.png"/><Relationship Id="rId26" Type="http://schemas.openxmlformats.org/officeDocument/2006/relationships/image" Target="../media/image35.png"/><Relationship Id="rId39" Type="http://schemas.openxmlformats.org/officeDocument/2006/relationships/image" Target="../media/image47.jpeg"/><Relationship Id="rId21" Type="http://schemas.openxmlformats.org/officeDocument/2006/relationships/image" Target="../media/image30.png"/><Relationship Id="rId34" Type="http://schemas.openxmlformats.org/officeDocument/2006/relationships/image" Target="../media/image42.jpeg"/><Relationship Id="rId42" Type="http://schemas.openxmlformats.org/officeDocument/2006/relationships/image" Target="../media/image126.jpeg"/><Relationship Id="rId47" Type="http://schemas.openxmlformats.org/officeDocument/2006/relationships/image" Target="../media/image131.png"/><Relationship Id="rId50" Type="http://schemas.openxmlformats.org/officeDocument/2006/relationships/image" Target="../media/image51.jpeg"/><Relationship Id="rId55" Type="http://schemas.openxmlformats.org/officeDocument/2006/relationships/image" Target="../media/image137.png"/><Relationship Id="rId63" Type="http://schemas.openxmlformats.org/officeDocument/2006/relationships/image" Target="../media/image145.gif"/><Relationship Id="rId68" Type="http://schemas.openxmlformats.org/officeDocument/2006/relationships/image" Target="../media/image150.png"/><Relationship Id="rId7" Type="http://schemas.openxmlformats.org/officeDocument/2006/relationships/image" Target="../media/image17.png"/><Relationship Id="rId2" Type="http://schemas.openxmlformats.org/officeDocument/2006/relationships/notesSlide" Target="../notesSlides/notesSlide21.xml"/><Relationship Id="rId16" Type="http://schemas.openxmlformats.org/officeDocument/2006/relationships/image" Target="../media/image25.jpeg"/><Relationship Id="rId29"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121.jpe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jpeg"/><Relationship Id="rId37" Type="http://schemas.openxmlformats.org/officeDocument/2006/relationships/image" Target="../media/image124.jpeg"/><Relationship Id="rId40" Type="http://schemas.openxmlformats.org/officeDocument/2006/relationships/image" Target="../media/image48.jpeg"/><Relationship Id="rId45" Type="http://schemas.openxmlformats.org/officeDocument/2006/relationships/image" Target="../media/image129.png"/><Relationship Id="rId53" Type="http://schemas.openxmlformats.org/officeDocument/2006/relationships/image" Target="../media/image135.png"/><Relationship Id="rId58" Type="http://schemas.openxmlformats.org/officeDocument/2006/relationships/image" Target="../media/image140.jpeg"/><Relationship Id="rId66" Type="http://schemas.openxmlformats.org/officeDocument/2006/relationships/image" Target="../media/image148.jpeg"/><Relationship Id="rId5" Type="http://schemas.openxmlformats.org/officeDocument/2006/relationships/image" Target="../media/image120.jpeg"/><Relationship Id="rId15" Type="http://schemas.openxmlformats.org/officeDocument/2006/relationships/image" Target="../media/image24.jpeg"/><Relationship Id="rId23" Type="http://schemas.openxmlformats.org/officeDocument/2006/relationships/image" Target="../media/image32.jpeg"/><Relationship Id="rId28" Type="http://schemas.openxmlformats.org/officeDocument/2006/relationships/image" Target="../media/image37.jpeg"/><Relationship Id="rId36" Type="http://schemas.openxmlformats.org/officeDocument/2006/relationships/image" Target="../media/image44.jpeg"/><Relationship Id="rId49" Type="http://schemas.openxmlformats.org/officeDocument/2006/relationships/image" Target="../media/image50.jpeg"/><Relationship Id="rId57" Type="http://schemas.openxmlformats.org/officeDocument/2006/relationships/image" Target="../media/image139.jpeg"/><Relationship Id="rId61" Type="http://schemas.openxmlformats.org/officeDocument/2006/relationships/image" Target="../media/image143.png"/><Relationship Id="rId10" Type="http://schemas.openxmlformats.org/officeDocument/2006/relationships/image" Target="../media/image19.png"/><Relationship Id="rId19" Type="http://schemas.openxmlformats.org/officeDocument/2006/relationships/image" Target="../media/image28.jpeg"/><Relationship Id="rId31" Type="http://schemas.openxmlformats.org/officeDocument/2006/relationships/image" Target="../media/image40.jpeg"/><Relationship Id="rId44" Type="http://schemas.openxmlformats.org/officeDocument/2006/relationships/image" Target="../media/image128.jpeg"/><Relationship Id="rId52" Type="http://schemas.openxmlformats.org/officeDocument/2006/relationships/image" Target="../media/image134.tiff"/><Relationship Id="rId60" Type="http://schemas.openxmlformats.org/officeDocument/2006/relationships/image" Target="../media/image142.jpeg"/><Relationship Id="rId65" Type="http://schemas.openxmlformats.org/officeDocument/2006/relationships/image" Target="../media/image147.jpeg"/><Relationship Id="rId4" Type="http://schemas.openxmlformats.org/officeDocument/2006/relationships/image" Target="../media/image119.jpeg"/><Relationship Id="rId9" Type="http://schemas.openxmlformats.org/officeDocument/2006/relationships/image" Target="../media/image122.jpeg"/><Relationship Id="rId14" Type="http://schemas.openxmlformats.org/officeDocument/2006/relationships/image" Target="../media/image23.jpe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png"/><Relationship Id="rId35" Type="http://schemas.openxmlformats.org/officeDocument/2006/relationships/image" Target="../media/image43.png"/><Relationship Id="rId43" Type="http://schemas.openxmlformats.org/officeDocument/2006/relationships/image" Target="../media/image127.png"/><Relationship Id="rId48" Type="http://schemas.openxmlformats.org/officeDocument/2006/relationships/image" Target="../media/image132.png"/><Relationship Id="rId56" Type="http://schemas.openxmlformats.org/officeDocument/2006/relationships/image" Target="../media/image138.jpeg"/><Relationship Id="rId64" Type="http://schemas.openxmlformats.org/officeDocument/2006/relationships/image" Target="../media/image146.jpeg"/><Relationship Id="rId69" Type="http://schemas.openxmlformats.org/officeDocument/2006/relationships/image" Target="../media/image151.jpeg"/><Relationship Id="rId8" Type="http://schemas.openxmlformats.org/officeDocument/2006/relationships/image" Target="../media/image18.png"/><Relationship Id="rId51" Type="http://schemas.openxmlformats.org/officeDocument/2006/relationships/image" Target="../media/image133.png"/><Relationship Id="rId3" Type="http://schemas.openxmlformats.org/officeDocument/2006/relationships/image" Target="../media/image54.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jpeg"/><Relationship Id="rId33" Type="http://schemas.openxmlformats.org/officeDocument/2006/relationships/image" Target="../media/image123.jpeg"/><Relationship Id="rId38" Type="http://schemas.openxmlformats.org/officeDocument/2006/relationships/image" Target="../media/image125.jpeg"/><Relationship Id="rId46" Type="http://schemas.openxmlformats.org/officeDocument/2006/relationships/image" Target="../media/image130.jpeg"/><Relationship Id="rId59" Type="http://schemas.openxmlformats.org/officeDocument/2006/relationships/image" Target="../media/image141.png"/><Relationship Id="rId67" Type="http://schemas.openxmlformats.org/officeDocument/2006/relationships/image" Target="../media/image149.jpeg"/><Relationship Id="rId20" Type="http://schemas.openxmlformats.org/officeDocument/2006/relationships/image" Target="../media/image29.jpeg"/><Relationship Id="rId41" Type="http://schemas.openxmlformats.org/officeDocument/2006/relationships/image" Target="../media/image49.png"/><Relationship Id="rId54" Type="http://schemas.openxmlformats.org/officeDocument/2006/relationships/image" Target="../media/image136.png"/><Relationship Id="rId62" Type="http://schemas.openxmlformats.org/officeDocument/2006/relationships/image" Target="../media/image144.gif"/><Relationship Id="rId70" Type="http://schemas.openxmlformats.org/officeDocument/2006/relationships/image" Target="../media/image152.png"/></Relationships>
</file>

<file path=ppt/slides/_rels/slide2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08.png"/><Relationship Id="rId4" Type="http://schemas.openxmlformats.org/officeDocument/2006/relationships/image" Target="../media/image207.jpeg"/></Relationships>
</file>

<file path=ppt/slides/_rels/slide2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10.jpe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11.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2.pn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6.png"/><Relationship Id="rId2" Type="http://schemas.openxmlformats.org/officeDocument/2006/relationships/image" Target="../media/image213.jpeg"/><Relationship Id="rId1" Type="http://schemas.openxmlformats.org/officeDocument/2006/relationships/slideLayout" Target="../slideLayouts/slideLayout6.xml"/><Relationship Id="rId6" Type="http://schemas.openxmlformats.org/officeDocument/2006/relationships/image" Target="../media/image215.png"/><Relationship Id="rId5" Type="http://schemas.openxmlformats.org/officeDocument/2006/relationships/image" Target="../media/image205.png"/><Relationship Id="rId4" Type="http://schemas.openxmlformats.org/officeDocument/2006/relationships/image" Target="../media/image204.png"/></Relationships>
</file>

<file path=ppt/slides/_rels/slide34.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18.jpeg"/></Relationships>
</file>

<file path=ppt/slides/_rels/slide3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30.xml"/><Relationship Id="rId7" Type="http://schemas.openxmlformats.org/officeDocument/2006/relationships/image" Target="../media/image222.jpe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21.png"/><Relationship Id="rId5" Type="http://schemas.openxmlformats.org/officeDocument/2006/relationships/oleObject" Target="../embeddings/oleObject6.bin"/><Relationship Id="rId4" Type="http://schemas.openxmlformats.org/officeDocument/2006/relationships/oleObject" Target="../embeddings/oleObject5.bin"/><Relationship Id="rId9" Type="http://schemas.openxmlformats.org/officeDocument/2006/relationships/image" Target="../media/image223.png"/></Relationships>
</file>

<file path=ppt/slides/_rels/slide3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26.png"/><Relationship Id="rId4" Type="http://schemas.openxmlformats.org/officeDocument/2006/relationships/image" Target="../media/image225.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png"/><Relationship Id="rId18" Type="http://schemas.openxmlformats.org/officeDocument/2006/relationships/image" Target="../media/image25.jpeg"/><Relationship Id="rId26" Type="http://schemas.openxmlformats.org/officeDocument/2006/relationships/image" Target="../media/image33.png"/><Relationship Id="rId39" Type="http://schemas.openxmlformats.org/officeDocument/2006/relationships/image" Target="../media/image46.jpeg"/><Relationship Id="rId3" Type="http://schemas.openxmlformats.org/officeDocument/2006/relationships/image" Target="../media/image10.jpeg"/><Relationship Id="rId21" Type="http://schemas.openxmlformats.org/officeDocument/2006/relationships/image" Target="../media/image28.jpeg"/><Relationship Id="rId34" Type="http://schemas.openxmlformats.org/officeDocument/2006/relationships/image" Target="../media/image41.jpeg"/><Relationship Id="rId42" Type="http://schemas.openxmlformats.org/officeDocument/2006/relationships/image" Target="../media/image49.png"/><Relationship Id="rId47" Type="http://schemas.openxmlformats.org/officeDocument/2006/relationships/image" Target="../media/image54.png"/><Relationship Id="rId7" Type="http://schemas.openxmlformats.org/officeDocument/2006/relationships/image" Target="../media/image14.jpeg"/><Relationship Id="rId12" Type="http://schemas.openxmlformats.org/officeDocument/2006/relationships/image" Target="../media/image19.png"/><Relationship Id="rId17" Type="http://schemas.openxmlformats.org/officeDocument/2006/relationships/image" Target="../media/image24.jpeg"/><Relationship Id="rId25" Type="http://schemas.openxmlformats.org/officeDocument/2006/relationships/image" Target="../media/image32.jpeg"/><Relationship Id="rId33" Type="http://schemas.openxmlformats.org/officeDocument/2006/relationships/image" Target="../media/image40.jpeg"/><Relationship Id="rId38" Type="http://schemas.openxmlformats.org/officeDocument/2006/relationships/image" Target="../media/image45.jpeg"/><Relationship Id="rId46"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23.jpeg"/><Relationship Id="rId20" Type="http://schemas.openxmlformats.org/officeDocument/2006/relationships/image" Target="../media/image27.png"/><Relationship Id="rId29" Type="http://schemas.openxmlformats.org/officeDocument/2006/relationships/image" Target="../media/image36.jpeg"/><Relationship Id="rId41"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13.jpeg"/><Relationship Id="rId11" Type="http://schemas.openxmlformats.org/officeDocument/2006/relationships/image" Target="../media/image18.png"/><Relationship Id="rId24" Type="http://schemas.openxmlformats.org/officeDocument/2006/relationships/image" Target="../media/image31.jpeg"/><Relationship Id="rId32" Type="http://schemas.openxmlformats.org/officeDocument/2006/relationships/image" Target="../media/image39.png"/><Relationship Id="rId37" Type="http://schemas.openxmlformats.org/officeDocument/2006/relationships/image" Target="../media/image44.jpeg"/><Relationship Id="rId40" Type="http://schemas.openxmlformats.org/officeDocument/2006/relationships/image" Target="../media/image47.jpeg"/><Relationship Id="rId45" Type="http://schemas.openxmlformats.org/officeDocument/2006/relationships/image" Target="../media/image52.pn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8.jpeg"/><Relationship Id="rId44" Type="http://schemas.openxmlformats.org/officeDocument/2006/relationships/image" Target="../media/image51.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png"/><Relationship Id="rId22" Type="http://schemas.openxmlformats.org/officeDocument/2006/relationships/image" Target="../media/image29.jpeg"/><Relationship Id="rId27" Type="http://schemas.openxmlformats.org/officeDocument/2006/relationships/image" Target="../media/image34.jpeg"/><Relationship Id="rId30" Type="http://schemas.openxmlformats.org/officeDocument/2006/relationships/image" Target="../media/image37.jpeg"/><Relationship Id="rId35" Type="http://schemas.openxmlformats.org/officeDocument/2006/relationships/image" Target="../media/image42.jpeg"/><Relationship Id="rId43" Type="http://schemas.openxmlformats.org/officeDocument/2006/relationships/image" Target="../media/image50.jpeg"/><Relationship Id="rId48" Type="http://schemas.openxmlformats.org/officeDocument/2006/relationships/image" Target="../media/image5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lang="en-US" altLang="zh-TW" dirty="0" smtClean="0"/>
              <a:t>QNAP Surveillance Solution</a:t>
            </a:r>
            <a:endParaRPr lang="zh-TW" altLang="en-US" dirty="0"/>
          </a:p>
        </p:txBody>
      </p:sp>
      <p:sp>
        <p:nvSpPr>
          <p:cNvPr id="8" name="矩形 7"/>
          <p:cNvSpPr/>
          <p:nvPr/>
        </p:nvSpPr>
        <p:spPr>
          <a:xfrm>
            <a:off x="2325128" y="5590983"/>
            <a:ext cx="5915402" cy="584775"/>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altLang="zh-TW" sz="32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0"/>
                <a:ea typeface="Arial Unicode MS" pitchFamily="34" charset="-120"/>
                <a:cs typeface="Arial Unicode MS" pitchFamily="34" charset="-120"/>
              </a:rPr>
              <a:t>Innovative Surveillance</a:t>
            </a:r>
            <a:endParaRPr lang="zh-TW" altLang="en-US" sz="32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0"/>
              <a:ea typeface="Arial Unicode MS" pitchFamily="34" charset="-120"/>
              <a:cs typeface="Arial Unicode MS" pitchFamily="34" charset="-12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8"/>
                                        </p:tgtEl>
                                        <p:attrNameLst>
                                          <p:attrName>ppt_x</p:attrName>
                                          <p:attrName>ppt_y</p:attrName>
                                        </p:attrNameLst>
                                      </p:cBhvr>
                                    </p:animMotion>
                                    <p:animRot by="1500000">
                                      <p:cBhvr>
                                        <p:cTn id="7" dur="125" fill="hold">
                                          <p:stCondLst>
                                            <p:cond delay="0"/>
                                          </p:stCondLst>
                                        </p:cTn>
                                        <p:tgtEl>
                                          <p:spTgt spid="8"/>
                                        </p:tgtEl>
                                        <p:attrNameLst>
                                          <p:attrName>r</p:attrName>
                                        </p:attrNameLst>
                                      </p:cBhvr>
                                    </p:animRot>
                                    <p:animRot by="-1500000">
                                      <p:cBhvr>
                                        <p:cTn id="8" dur="125" fill="hold">
                                          <p:stCondLst>
                                            <p:cond delay="125"/>
                                          </p:stCondLst>
                                        </p:cTn>
                                        <p:tgtEl>
                                          <p:spTgt spid="8"/>
                                        </p:tgtEl>
                                        <p:attrNameLst>
                                          <p:attrName>r</p:attrName>
                                        </p:attrNameLst>
                                      </p:cBhvr>
                                    </p:animRot>
                                    <p:animRot by="-1500000">
                                      <p:cBhvr>
                                        <p:cTn id="9" dur="125" fill="hold">
                                          <p:stCondLst>
                                            <p:cond delay="250"/>
                                          </p:stCondLst>
                                        </p:cTn>
                                        <p:tgtEl>
                                          <p:spTgt spid="8"/>
                                        </p:tgtEl>
                                        <p:attrNameLst>
                                          <p:attrName>r</p:attrName>
                                        </p:attrNameLst>
                                      </p:cBhvr>
                                    </p:animRot>
                                    <p:animRot by="1500000">
                                      <p:cBhvr>
                                        <p:cTn id="10"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7" name="AutoShape 2"/>
          <p:cNvSpPr>
            <a:spLocks noChangeArrowheads="1"/>
          </p:cNvSpPr>
          <p:nvPr/>
        </p:nvSpPr>
        <p:spPr bwMode="auto">
          <a:xfrm>
            <a:off x="198441" y="1487490"/>
            <a:ext cx="8772525" cy="1725612"/>
          </a:xfrm>
          <a:prstGeom prst="roundRect">
            <a:avLst>
              <a:gd name="adj" fmla="val 6431"/>
            </a:avLst>
          </a:prstGeom>
          <a:solidFill>
            <a:schemeClr val="bg2">
              <a:lumMod val="40000"/>
              <a:lumOff val="60000"/>
            </a:schemeClr>
          </a:solidFill>
          <a:ln w="3175" algn="ctr">
            <a:solidFill>
              <a:schemeClr val="accent3">
                <a:lumMod val="75000"/>
              </a:schemeClr>
            </a:solidFill>
            <a:round/>
            <a:headEnd/>
            <a:tailEnd/>
          </a:ln>
        </p:spPr>
        <p:txBody>
          <a:bodyPr wrap="none" anchor="ctr"/>
          <a:lstStyle/>
          <a:p>
            <a:pPr algn="ctr">
              <a:defRPr/>
            </a:pPr>
            <a:endParaRPr lang="zh-TW" altLang="en-US" dirty="0">
              <a:latin typeface="Arial Unicode MS" pitchFamily="34" charset="-120"/>
              <a:ea typeface="Arial Unicode MS" pitchFamily="34" charset="-120"/>
            </a:endParaRPr>
          </a:p>
        </p:txBody>
      </p:sp>
      <p:pic>
        <p:nvPicPr>
          <p:cNvPr id="28" name="圖片 27" descr="Secutech Award 2012.jpg"/>
          <p:cNvPicPr>
            <a:picLocks noChangeAspect="1"/>
          </p:cNvPicPr>
          <p:nvPr/>
        </p:nvPicPr>
        <p:blipFill>
          <a:blip r:embed="rId3" cstate="print"/>
          <a:stretch>
            <a:fillRect/>
          </a:stretch>
        </p:blipFill>
        <p:spPr>
          <a:xfrm>
            <a:off x="900365" y="1567497"/>
            <a:ext cx="935331" cy="925399"/>
          </a:xfrm>
          <a:prstGeom prst="rect">
            <a:avLst/>
          </a:prstGeom>
        </p:spPr>
      </p:pic>
      <p:sp>
        <p:nvSpPr>
          <p:cNvPr id="21531" name="標題 39"/>
          <p:cNvSpPr>
            <a:spLocks noGrp="1"/>
          </p:cNvSpPr>
          <p:nvPr>
            <p:ph type="title"/>
          </p:nvPr>
        </p:nvSpPr>
        <p:spPr/>
        <p:txBody>
          <a:bodyPr/>
          <a:lstStyle/>
          <a:p>
            <a:r>
              <a:rPr lang="en-US" altLang="zh-TW" smtClean="0"/>
              <a:t>Recognition around the World</a:t>
            </a:r>
          </a:p>
        </p:txBody>
      </p:sp>
      <p:sp>
        <p:nvSpPr>
          <p:cNvPr id="21537" name="文字方塊 48"/>
          <p:cNvSpPr txBox="1">
            <a:spLocks noChangeArrowheads="1"/>
          </p:cNvSpPr>
          <p:nvPr/>
        </p:nvSpPr>
        <p:spPr bwMode="auto">
          <a:xfrm>
            <a:off x="5076056" y="2453987"/>
            <a:ext cx="2290153" cy="830997"/>
          </a:xfrm>
          <a:prstGeom prst="rect">
            <a:avLst/>
          </a:prstGeom>
          <a:noFill/>
          <a:ln w="9525">
            <a:noFill/>
            <a:miter lim="800000"/>
            <a:headEnd/>
            <a:tailEnd/>
          </a:ln>
        </p:spPr>
        <p:txBody>
          <a:bodyPr wrap="square">
            <a:spAutoFit/>
          </a:bodyPr>
          <a:lstStyle/>
          <a:p>
            <a:pPr algn="ctr"/>
            <a:r>
              <a:rPr lang="en-US" altLang="zh-TW" sz="1600" b="1" dirty="0" smtClean="0">
                <a:solidFill>
                  <a:srgbClr val="003399"/>
                </a:solidFill>
                <a:latin typeface="Arial Unicode MS" pitchFamily="34" charset="-120"/>
                <a:ea typeface="Arial Unicode MS" pitchFamily="34" charset="-120"/>
              </a:rPr>
              <a:t>InfoWorld's 2012 Technology of the Year Award winners </a:t>
            </a:r>
          </a:p>
        </p:txBody>
      </p:sp>
      <p:pic>
        <p:nvPicPr>
          <p:cNvPr id="37" name="圖片 36" descr="slide_image_24-toy-2012-end.jpg"/>
          <p:cNvPicPr>
            <a:picLocks noChangeAspect="1"/>
          </p:cNvPicPr>
          <p:nvPr/>
        </p:nvPicPr>
        <p:blipFill>
          <a:blip r:embed="rId4" cstate="print"/>
          <a:stretch>
            <a:fillRect/>
          </a:stretch>
        </p:blipFill>
        <p:spPr>
          <a:xfrm>
            <a:off x="5656681" y="1556792"/>
            <a:ext cx="1147567" cy="863407"/>
          </a:xfrm>
          <a:prstGeom prst="rect">
            <a:avLst/>
          </a:prstGeom>
        </p:spPr>
      </p:pic>
      <p:pic>
        <p:nvPicPr>
          <p:cNvPr id="38" name="圖片 37" descr="TS-659ProII_08.png"/>
          <p:cNvPicPr>
            <a:picLocks noChangeAspect="1"/>
          </p:cNvPicPr>
          <p:nvPr/>
        </p:nvPicPr>
        <p:blipFill>
          <a:blip r:embed="rId5" cstate="print"/>
          <a:stretch>
            <a:fillRect/>
          </a:stretch>
        </p:blipFill>
        <p:spPr>
          <a:xfrm>
            <a:off x="7380312" y="1700808"/>
            <a:ext cx="1300234" cy="936104"/>
          </a:xfrm>
          <a:prstGeom prst="rect">
            <a:avLst/>
          </a:prstGeom>
        </p:spPr>
      </p:pic>
      <p:sp>
        <p:nvSpPr>
          <p:cNvPr id="39" name="文字方塊 46"/>
          <p:cNvSpPr txBox="1">
            <a:spLocks noChangeArrowheads="1"/>
          </p:cNvSpPr>
          <p:nvPr/>
        </p:nvSpPr>
        <p:spPr bwMode="auto">
          <a:xfrm>
            <a:off x="7311929" y="2780928"/>
            <a:ext cx="1406154" cy="338554"/>
          </a:xfrm>
          <a:prstGeom prst="rect">
            <a:avLst/>
          </a:prstGeom>
          <a:noFill/>
          <a:ln w="9525">
            <a:noFill/>
            <a:miter lim="800000"/>
            <a:headEnd/>
            <a:tailEnd/>
          </a:ln>
        </p:spPr>
        <p:txBody>
          <a:bodyPr wrap="none">
            <a:spAutoFit/>
          </a:bodyPr>
          <a:lstStyle/>
          <a:p>
            <a:pPr algn="ctr"/>
            <a:r>
              <a:rPr lang="en-US" altLang="zh-TW" sz="1600" dirty="0" smtClean="0">
                <a:solidFill>
                  <a:srgbClr val="003399"/>
                </a:solidFill>
                <a:latin typeface="Arial Unicode MS" pitchFamily="34" charset="-120"/>
                <a:ea typeface="Arial Unicode MS" pitchFamily="34" charset="-120"/>
              </a:rPr>
              <a:t>TS-659 Pro II</a:t>
            </a:r>
            <a:endParaRPr lang="zh-TW" altLang="en-US" sz="1600" dirty="0">
              <a:solidFill>
                <a:srgbClr val="003399"/>
              </a:solidFill>
              <a:latin typeface="Arial Unicode MS" pitchFamily="34" charset="-120"/>
              <a:ea typeface="Arial Unicode MS" pitchFamily="34" charset="-120"/>
              <a:cs typeface="Verdana" pitchFamily="34" charset="0"/>
            </a:endParaRPr>
          </a:p>
        </p:txBody>
      </p:sp>
      <p:sp>
        <p:nvSpPr>
          <p:cNvPr id="30" name="投影片編號版面配置區 2"/>
          <p:cNvSpPr>
            <a:spLocks noGrp="1"/>
          </p:cNvSpPr>
          <p:nvPr>
            <p:ph type="sldNum" sz="quarter" idx="12"/>
          </p:nvPr>
        </p:nvSpPr>
        <p:spPr>
          <a:xfrm>
            <a:off x="6553200" y="6356352"/>
            <a:ext cx="2133600" cy="365125"/>
          </a:xfrm>
        </p:spPr>
        <p:txBody>
          <a:bodyPr/>
          <a:lstStyle/>
          <a:p>
            <a:fld id="{2C6C8753-C191-4997-909D-B4D30E6ECC6D}" type="slidenum">
              <a:rPr lang="zh-TW" altLang="en-US" smtClean="0"/>
              <a:pPr/>
              <a:t>10</a:t>
            </a:fld>
            <a:endParaRPr lang="en-US" altLang="zh-TW" dirty="0" smtClean="0"/>
          </a:p>
        </p:txBody>
      </p:sp>
      <p:pic>
        <p:nvPicPr>
          <p:cNvPr id="6148" name="Picture 4" descr="http://www.qnap.com/images/awards/SSDreviewlogo_l.jpg"/>
          <p:cNvPicPr>
            <a:picLocks noChangeAspect="1" noChangeArrowheads="1"/>
          </p:cNvPicPr>
          <p:nvPr/>
        </p:nvPicPr>
        <p:blipFill>
          <a:blip r:embed="rId6" cstate="print"/>
          <a:srcRect/>
          <a:stretch>
            <a:fillRect/>
          </a:stretch>
        </p:blipFill>
        <p:spPr bwMode="auto">
          <a:xfrm>
            <a:off x="7668344" y="5373218"/>
            <a:ext cx="792088" cy="1005953"/>
          </a:xfrm>
          <a:prstGeom prst="rect">
            <a:avLst/>
          </a:prstGeom>
          <a:noFill/>
        </p:spPr>
      </p:pic>
      <p:pic>
        <p:nvPicPr>
          <p:cNvPr id="6150" name="Picture 6" descr="http://www.qnap.com/images/awards/BenchMarkReviewslogo01_l.jpg"/>
          <p:cNvPicPr>
            <a:picLocks noChangeAspect="1" noChangeArrowheads="1"/>
          </p:cNvPicPr>
          <p:nvPr/>
        </p:nvPicPr>
        <p:blipFill>
          <a:blip r:embed="rId7" cstate="print"/>
          <a:srcRect/>
          <a:stretch>
            <a:fillRect/>
          </a:stretch>
        </p:blipFill>
        <p:spPr bwMode="auto">
          <a:xfrm>
            <a:off x="5972433" y="5733258"/>
            <a:ext cx="1449107" cy="420241"/>
          </a:xfrm>
          <a:prstGeom prst="rect">
            <a:avLst/>
          </a:prstGeom>
          <a:noFill/>
        </p:spPr>
      </p:pic>
      <p:pic>
        <p:nvPicPr>
          <p:cNvPr id="6152" name="Picture 8" descr="http://www.qnap.com/images/awards/v3_100x100.jpg"/>
          <p:cNvPicPr>
            <a:picLocks noChangeAspect="1" noChangeArrowheads="1"/>
          </p:cNvPicPr>
          <p:nvPr/>
        </p:nvPicPr>
        <p:blipFill>
          <a:blip r:embed="rId8" cstate="print"/>
          <a:srcRect/>
          <a:stretch>
            <a:fillRect/>
          </a:stretch>
        </p:blipFill>
        <p:spPr bwMode="auto">
          <a:xfrm>
            <a:off x="4644008" y="5445226"/>
            <a:ext cx="952500" cy="952500"/>
          </a:xfrm>
          <a:prstGeom prst="rect">
            <a:avLst/>
          </a:prstGeom>
          <a:noFill/>
        </p:spPr>
      </p:pic>
      <p:pic>
        <p:nvPicPr>
          <p:cNvPr id="6154" name="Picture 10" descr="http://www.qnap.com/images/awards/idg_100x100.jpg"/>
          <p:cNvPicPr>
            <a:picLocks noChangeAspect="1" noChangeArrowheads="1"/>
          </p:cNvPicPr>
          <p:nvPr/>
        </p:nvPicPr>
        <p:blipFill>
          <a:blip r:embed="rId9" cstate="print"/>
          <a:srcRect/>
          <a:stretch>
            <a:fillRect/>
          </a:stretch>
        </p:blipFill>
        <p:spPr bwMode="auto">
          <a:xfrm>
            <a:off x="3203848" y="5301210"/>
            <a:ext cx="952500" cy="952500"/>
          </a:xfrm>
          <a:prstGeom prst="rect">
            <a:avLst/>
          </a:prstGeom>
          <a:noFill/>
        </p:spPr>
      </p:pic>
      <p:pic>
        <p:nvPicPr>
          <p:cNvPr id="6156" name="Picture 12" descr="http://www.qnap.com/images/awards/micro_100x100.jpg"/>
          <p:cNvPicPr>
            <a:picLocks noChangeAspect="1" noChangeArrowheads="1"/>
          </p:cNvPicPr>
          <p:nvPr/>
        </p:nvPicPr>
        <p:blipFill>
          <a:blip r:embed="rId10" cstate="print"/>
          <a:srcRect/>
          <a:stretch>
            <a:fillRect/>
          </a:stretch>
        </p:blipFill>
        <p:spPr bwMode="auto">
          <a:xfrm>
            <a:off x="1907704" y="5373218"/>
            <a:ext cx="952500" cy="952500"/>
          </a:xfrm>
          <a:prstGeom prst="rect">
            <a:avLst/>
          </a:prstGeom>
          <a:noFill/>
        </p:spPr>
      </p:pic>
      <p:pic>
        <p:nvPicPr>
          <p:cNvPr id="6158" name="Picture 14" descr="http://www.qnap.com/images/awards/pcwelt_100x100.jpg"/>
          <p:cNvPicPr>
            <a:picLocks noChangeAspect="1" noChangeArrowheads="1"/>
          </p:cNvPicPr>
          <p:nvPr/>
        </p:nvPicPr>
        <p:blipFill>
          <a:blip r:embed="rId11" cstate="print"/>
          <a:srcRect/>
          <a:stretch>
            <a:fillRect/>
          </a:stretch>
        </p:blipFill>
        <p:spPr bwMode="auto">
          <a:xfrm>
            <a:off x="539552" y="5445224"/>
            <a:ext cx="952500" cy="952500"/>
          </a:xfrm>
          <a:prstGeom prst="rect">
            <a:avLst/>
          </a:prstGeom>
          <a:noFill/>
        </p:spPr>
      </p:pic>
      <p:pic>
        <p:nvPicPr>
          <p:cNvPr id="6160" name="Picture 16" descr="http://www.qnap.com/images/awards/speedaw_100x100.jpg"/>
          <p:cNvPicPr>
            <a:picLocks noChangeAspect="1" noChangeArrowheads="1"/>
          </p:cNvPicPr>
          <p:nvPr/>
        </p:nvPicPr>
        <p:blipFill>
          <a:blip r:embed="rId12" cstate="print"/>
          <a:srcRect/>
          <a:stretch>
            <a:fillRect/>
          </a:stretch>
        </p:blipFill>
        <p:spPr bwMode="auto">
          <a:xfrm>
            <a:off x="7668344" y="4365106"/>
            <a:ext cx="952500" cy="952500"/>
          </a:xfrm>
          <a:prstGeom prst="rect">
            <a:avLst/>
          </a:prstGeom>
          <a:noFill/>
        </p:spPr>
      </p:pic>
      <p:pic>
        <p:nvPicPr>
          <p:cNvPr id="6162" name="Picture 18" descr="http://www.qnap.com/images/awards/59hardware_100x100.jpg"/>
          <p:cNvPicPr>
            <a:picLocks noChangeAspect="1" noChangeArrowheads="1"/>
          </p:cNvPicPr>
          <p:nvPr/>
        </p:nvPicPr>
        <p:blipFill>
          <a:blip r:embed="rId13" cstate="print"/>
          <a:srcRect/>
          <a:stretch>
            <a:fillRect/>
          </a:stretch>
        </p:blipFill>
        <p:spPr bwMode="auto">
          <a:xfrm>
            <a:off x="6228184" y="4365106"/>
            <a:ext cx="952500" cy="952500"/>
          </a:xfrm>
          <a:prstGeom prst="rect">
            <a:avLst/>
          </a:prstGeom>
          <a:noFill/>
        </p:spPr>
      </p:pic>
      <p:pic>
        <p:nvPicPr>
          <p:cNvPr id="6164" name="Picture 20" descr="http://www.qnap.com/images/awards/wired_100x100.jpg"/>
          <p:cNvPicPr>
            <a:picLocks noChangeAspect="1" noChangeArrowheads="1"/>
          </p:cNvPicPr>
          <p:nvPr/>
        </p:nvPicPr>
        <p:blipFill>
          <a:blip r:embed="rId14" cstate="print"/>
          <a:srcRect/>
          <a:stretch>
            <a:fillRect/>
          </a:stretch>
        </p:blipFill>
        <p:spPr bwMode="auto">
          <a:xfrm>
            <a:off x="4355976" y="4149082"/>
            <a:ext cx="1528564" cy="1528564"/>
          </a:xfrm>
          <a:prstGeom prst="rect">
            <a:avLst/>
          </a:prstGeom>
          <a:noFill/>
        </p:spPr>
      </p:pic>
      <p:pic>
        <p:nvPicPr>
          <p:cNvPr id="6166" name="Picture 22" descr="http://www.qnap.com/images/awards/infoworld_100x100.jpg"/>
          <p:cNvPicPr>
            <a:picLocks noChangeAspect="1" noChangeArrowheads="1"/>
          </p:cNvPicPr>
          <p:nvPr/>
        </p:nvPicPr>
        <p:blipFill>
          <a:blip r:embed="rId15" cstate="print"/>
          <a:srcRect/>
          <a:stretch>
            <a:fillRect/>
          </a:stretch>
        </p:blipFill>
        <p:spPr bwMode="auto">
          <a:xfrm>
            <a:off x="3203848" y="4365106"/>
            <a:ext cx="952500" cy="952500"/>
          </a:xfrm>
          <a:prstGeom prst="rect">
            <a:avLst/>
          </a:prstGeom>
          <a:noFill/>
        </p:spPr>
      </p:pic>
      <p:pic>
        <p:nvPicPr>
          <p:cNvPr id="6168" name="Picture 24" descr="http://www.qnap.com/images/awards/lechoix_100x100.jpg"/>
          <p:cNvPicPr>
            <a:picLocks noChangeAspect="1" noChangeArrowheads="1"/>
          </p:cNvPicPr>
          <p:nvPr/>
        </p:nvPicPr>
        <p:blipFill>
          <a:blip r:embed="rId16" cstate="print"/>
          <a:srcRect/>
          <a:stretch>
            <a:fillRect/>
          </a:stretch>
        </p:blipFill>
        <p:spPr bwMode="auto">
          <a:xfrm>
            <a:off x="1907704" y="4365106"/>
            <a:ext cx="952500" cy="952500"/>
          </a:xfrm>
          <a:prstGeom prst="rect">
            <a:avLst/>
          </a:prstGeom>
          <a:noFill/>
        </p:spPr>
      </p:pic>
      <p:pic>
        <p:nvPicPr>
          <p:cNvPr id="6170" name="Picture 26" descr="http://www.qnap.com/images/awards/xbit_100x100.jpg"/>
          <p:cNvPicPr>
            <a:picLocks noChangeAspect="1" noChangeArrowheads="1"/>
          </p:cNvPicPr>
          <p:nvPr/>
        </p:nvPicPr>
        <p:blipFill>
          <a:blip r:embed="rId17" cstate="print"/>
          <a:srcRect/>
          <a:stretch>
            <a:fillRect/>
          </a:stretch>
        </p:blipFill>
        <p:spPr bwMode="auto">
          <a:xfrm>
            <a:off x="539552" y="4492724"/>
            <a:ext cx="952500" cy="952500"/>
          </a:xfrm>
          <a:prstGeom prst="rect">
            <a:avLst/>
          </a:prstGeom>
          <a:noFill/>
        </p:spPr>
      </p:pic>
      <p:pic>
        <p:nvPicPr>
          <p:cNvPr id="6172" name="Picture 28" descr="http://www.qnap.com/images/awards/tecchannel_100x100.jpg"/>
          <p:cNvPicPr>
            <a:picLocks noChangeAspect="1" noChangeArrowheads="1"/>
          </p:cNvPicPr>
          <p:nvPr/>
        </p:nvPicPr>
        <p:blipFill>
          <a:blip r:embed="rId18" cstate="print"/>
          <a:srcRect/>
          <a:stretch>
            <a:fillRect/>
          </a:stretch>
        </p:blipFill>
        <p:spPr bwMode="auto">
          <a:xfrm>
            <a:off x="7651948" y="3340596"/>
            <a:ext cx="952500" cy="952500"/>
          </a:xfrm>
          <a:prstGeom prst="rect">
            <a:avLst/>
          </a:prstGeom>
          <a:noFill/>
        </p:spPr>
      </p:pic>
      <p:pic>
        <p:nvPicPr>
          <p:cNvPr id="6174" name="Picture 30" descr="http://www.qnap.com/images/awards/muycomputer_100x100.jpg"/>
          <p:cNvPicPr>
            <a:picLocks noChangeAspect="1" noChangeArrowheads="1"/>
          </p:cNvPicPr>
          <p:nvPr/>
        </p:nvPicPr>
        <p:blipFill>
          <a:blip r:embed="rId19" cstate="print"/>
          <a:srcRect/>
          <a:stretch>
            <a:fillRect/>
          </a:stretch>
        </p:blipFill>
        <p:spPr bwMode="auto">
          <a:xfrm>
            <a:off x="6195392" y="3356994"/>
            <a:ext cx="952500" cy="952500"/>
          </a:xfrm>
          <a:prstGeom prst="rect">
            <a:avLst/>
          </a:prstGeom>
          <a:noFill/>
        </p:spPr>
      </p:pic>
      <p:pic>
        <p:nvPicPr>
          <p:cNvPr id="6176" name="Picture 32" descr="http://www.qnap.com/images/awards/watchsor_100x100.jpg"/>
          <p:cNvPicPr>
            <a:picLocks noChangeAspect="1" noChangeArrowheads="1"/>
          </p:cNvPicPr>
          <p:nvPr/>
        </p:nvPicPr>
        <p:blipFill>
          <a:blip r:embed="rId20" cstate="print"/>
          <a:srcRect/>
          <a:stretch>
            <a:fillRect/>
          </a:stretch>
        </p:blipFill>
        <p:spPr bwMode="auto">
          <a:xfrm>
            <a:off x="4699620" y="3429002"/>
            <a:ext cx="952500" cy="952500"/>
          </a:xfrm>
          <a:prstGeom prst="rect">
            <a:avLst/>
          </a:prstGeom>
          <a:noFill/>
        </p:spPr>
      </p:pic>
      <p:pic>
        <p:nvPicPr>
          <p:cNvPr id="6180" name="Picture 36" descr="http://www.qnap.com/images/awards/computerhoy_l.png"/>
          <p:cNvPicPr>
            <a:picLocks noChangeAspect="1" noChangeArrowheads="1"/>
          </p:cNvPicPr>
          <p:nvPr/>
        </p:nvPicPr>
        <p:blipFill>
          <a:blip r:embed="rId21" cstate="print"/>
          <a:srcRect/>
          <a:stretch>
            <a:fillRect/>
          </a:stretch>
        </p:blipFill>
        <p:spPr bwMode="auto">
          <a:xfrm>
            <a:off x="3259460" y="3429002"/>
            <a:ext cx="792088" cy="1009913"/>
          </a:xfrm>
          <a:prstGeom prst="rect">
            <a:avLst/>
          </a:prstGeom>
          <a:noFill/>
        </p:spPr>
      </p:pic>
      <p:pic>
        <p:nvPicPr>
          <p:cNvPr id="6182" name="Picture 38" descr="http://www.qnap.com/images/awards/2011pcworld_l.jpg"/>
          <p:cNvPicPr>
            <a:picLocks noChangeAspect="1" noChangeArrowheads="1"/>
          </p:cNvPicPr>
          <p:nvPr/>
        </p:nvPicPr>
        <p:blipFill>
          <a:blip r:embed="rId22" cstate="print"/>
          <a:srcRect/>
          <a:stretch>
            <a:fillRect/>
          </a:stretch>
        </p:blipFill>
        <p:spPr bwMode="auto">
          <a:xfrm>
            <a:off x="1891308" y="3429002"/>
            <a:ext cx="952500" cy="952500"/>
          </a:xfrm>
          <a:prstGeom prst="rect">
            <a:avLst/>
          </a:prstGeom>
          <a:noFill/>
        </p:spPr>
      </p:pic>
      <p:pic>
        <p:nvPicPr>
          <p:cNvPr id="34" name="圖片 33" descr="獎盃.png"/>
          <p:cNvPicPr>
            <a:picLocks noChangeAspect="1"/>
          </p:cNvPicPr>
          <p:nvPr/>
        </p:nvPicPr>
        <p:blipFill>
          <a:blip r:embed="rId23" cstate="print"/>
          <a:stretch>
            <a:fillRect/>
          </a:stretch>
        </p:blipFill>
        <p:spPr>
          <a:xfrm>
            <a:off x="551323" y="3284984"/>
            <a:ext cx="924333" cy="1143343"/>
          </a:xfrm>
          <a:prstGeom prst="rect">
            <a:avLst/>
          </a:prstGeom>
        </p:spPr>
      </p:pic>
      <p:sp>
        <p:nvSpPr>
          <p:cNvPr id="29" name="文字方塊 48"/>
          <p:cNvSpPr txBox="1">
            <a:spLocks noChangeArrowheads="1"/>
          </p:cNvSpPr>
          <p:nvPr/>
        </p:nvSpPr>
        <p:spPr bwMode="auto">
          <a:xfrm>
            <a:off x="216024" y="2453987"/>
            <a:ext cx="2411760" cy="830997"/>
          </a:xfrm>
          <a:prstGeom prst="rect">
            <a:avLst/>
          </a:prstGeom>
          <a:noFill/>
          <a:ln w="9525">
            <a:noFill/>
            <a:miter lim="800000"/>
            <a:headEnd/>
            <a:tailEnd/>
          </a:ln>
        </p:spPr>
        <p:txBody>
          <a:bodyPr wrap="square">
            <a:spAutoFit/>
          </a:bodyPr>
          <a:lstStyle/>
          <a:p>
            <a:pPr algn="ctr"/>
            <a:r>
              <a:rPr lang="en-US" altLang="zh-TW" sz="1600" b="1" dirty="0" smtClean="0">
                <a:solidFill>
                  <a:srgbClr val="003399"/>
                </a:solidFill>
                <a:latin typeface="Arial Unicode MS" pitchFamily="34" charset="-120"/>
                <a:ea typeface="Arial Unicode MS" pitchFamily="34" charset="-120"/>
              </a:rPr>
              <a:t>NVR Excellence Awards</a:t>
            </a:r>
            <a:br>
              <a:rPr lang="en-US" altLang="zh-TW" sz="1600" b="1" dirty="0" smtClean="0">
                <a:solidFill>
                  <a:srgbClr val="003399"/>
                </a:solidFill>
                <a:latin typeface="Arial Unicode MS" pitchFamily="34" charset="-120"/>
                <a:ea typeface="Arial Unicode MS" pitchFamily="34" charset="-120"/>
              </a:rPr>
            </a:br>
            <a:r>
              <a:rPr lang="en-US" altLang="zh-TW" sz="1600" b="1" dirty="0" smtClean="0">
                <a:solidFill>
                  <a:srgbClr val="003399"/>
                </a:solidFill>
                <a:latin typeface="Arial Unicode MS" pitchFamily="34" charset="-120"/>
                <a:ea typeface="Arial Unicode MS" pitchFamily="34" charset="-120"/>
              </a:rPr>
              <a:t>in 2012 </a:t>
            </a:r>
            <a:r>
              <a:rPr lang="en-US" altLang="zh-TW" sz="1600" b="1" dirty="0" err="1" smtClean="0">
                <a:solidFill>
                  <a:srgbClr val="003399"/>
                </a:solidFill>
                <a:latin typeface="Arial Unicode MS" pitchFamily="34" charset="-120"/>
                <a:ea typeface="Arial Unicode MS" pitchFamily="34" charset="-120"/>
              </a:rPr>
              <a:t>Secutech</a:t>
            </a:r>
            <a:r>
              <a:rPr lang="en-US" altLang="zh-TW" sz="1600" b="1" dirty="0" smtClean="0">
                <a:solidFill>
                  <a:srgbClr val="003399"/>
                </a:solidFill>
                <a:latin typeface="Arial Unicode MS" pitchFamily="34" charset="-120"/>
                <a:ea typeface="Arial Unicode MS" pitchFamily="34" charset="-120"/>
              </a:rPr>
              <a:t> Awards Contest</a:t>
            </a:r>
          </a:p>
        </p:txBody>
      </p:sp>
      <p:pic>
        <p:nvPicPr>
          <p:cNvPr id="8194" name="Picture 2" descr="1"/>
          <p:cNvPicPr>
            <a:picLocks noChangeAspect="1" noChangeArrowheads="1"/>
          </p:cNvPicPr>
          <p:nvPr/>
        </p:nvPicPr>
        <p:blipFill>
          <a:blip r:embed="rId24" cstate="print"/>
          <a:srcRect t="33451" b="32481"/>
          <a:stretch>
            <a:fillRect/>
          </a:stretch>
        </p:blipFill>
        <p:spPr bwMode="auto">
          <a:xfrm>
            <a:off x="2483768" y="1988840"/>
            <a:ext cx="2371725" cy="504056"/>
          </a:xfrm>
          <a:prstGeom prst="rect">
            <a:avLst/>
          </a:prstGeom>
          <a:noFill/>
        </p:spPr>
      </p:pic>
      <p:sp>
        <p:nvSpPr>
          <p:cNvPr id="31" name="文字方塊 46"/>
          <p:cNvSpPr txBox="1">
            <a:spLocks noChangeArrowheads="1"/>
          </p:cNvSpPr>
          <p:nvPr/>
        </p:nvSpPr>
        <p:spPr bwMode="auto">
          <a:xfrm>
            <a:off x="2771800" y="2730406"/>
            <a:ext cx="1903085" cy="338554"/>
          </a:xfrm>
          <a:prstGeom prst="rect">
            <a:avLst/>
          </a:prstGeom>
          <a:noFill/>
          <a:ln w="9525">
            <a:noFill/>
            <a:miter lim="800000"/>
            <a:headEnd/>
            <a:tailEnd/>
          </a:ln>
        </p:spPr>
        <p:txBody>
          <a:bodyPr wrap="none">
            <a:spAutoFit/>
          </a:bodyPr>
          <a:lstStyle/>
          <a:p>
            <a:pPr algn="ctr"/>
            <a:r>
              <a:rPr lang="en-US" altLang="zh-TW" sz="1600" dirty="0" smtClean="0">
                <a:solidFill>
                  <a:srgbClr val="003399"/>
                </a:solidFill>
                <a:latin typeface="Arial Unicode MS" pitchFamily="34" charset="-120"/>
                <a:ea typeface="Arial Unicode MS" pitchFamily="34" charset="-120"/>
                <a:cs typeface="Verdana" pitchFamily="34" charset="0"/>
              </a:rPr>
              <a:t>VS-12164URP</a:t>
            </a:r>
            <a:r>
              <a:rPr lang="zh-TW" altLang="en-US" sz="1600" dirty="0" smtClean="0">
                <a:solidFill>
                  <a:srgbClr val="003399"/>
                </a:solidFill>
                <a:latin typeface="Arial Unicode MS" pitchFamily="34" charset="-120"/>
                <a:ea typeface="Arial Unicode MS" pitchFamily="34" charset="-120"/>
                <a:cs typeface="Verdana" pitchFamily="34" charset="0"/>
              </a:rPr>
              <a:t> </a:t>
            </a:r>
            <a:r>
              <a:rPr lang="en-US" altLang="zh-TW" sz="1600" dirty="0" smtClean="0">
                <a:solidFill>
                  <a:srgbClr val="003399"/>
                </a:solidFill>
                <a:latin typeface="Arial Unicode MS" pitchFamily="34" charset="-120"/>
                <a:ea typeface="Arial Unicode MS" pitchFamily="34" charset="-120"/>
                <a:cs typeface="Verdana" pitchFamily="34" charset="0"/>
              </a:rPr>
              <a:t>Pro</a:t>
            </a:r>
            <a:endParaRPr lang="zh-TW" altLang="en-US" sz="1600" dirty="0">
              <a:solidFill>
                <a:srgbClr val="003399"/>
              </a:solidFill>
              <a:latin typeface="Arial Unicode MS" pitchFamily="34" charset="-120"/>
              <a:ea typeface="Arial Unicode MS" pitchFamily="34" charset="-120"/>
              <a:cs typeface="Verdana" pitchFamily="34" charset="0"/>
            </a:endParaRP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1916834"/>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a:t>
            </a:r>
          </a:p>
          <a:p>
            <a:r>
              <a:rPr lang="en-US" altLang="zh-TW" dirty="0" smtClean="0"/>
              <a:t>What’s next?</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11</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p:txBody>
          <a:bodyPr/>
          <a:lstStyle/>
          <a:p>
            <a:r>
              <a:rPr lang="en-US" altLang="zh-TW" dirty="0" smtClean="0"/>
              <a:t>Advantages of Standalone NVR</a:t>
            </a:r>
          </a:p>
        </p:txBody>
      </p:sp>
      <p:sp>
        <p:nvSpPr>
          <p:cNvPr id="23613" name="投影片編號版面配置區 3"/>
          <p:cNvSpPr>
            <a:spLocks noGrp="1"/>
          </p:cNvSpPr>
          <p:nvPr>
            <p:ph type="sldNum" sz="quarter" idx="12"/>
          </p:nvPr>
        </p:nvSpPr>
        <p:spPr/>
        <p:txBody>
          <a:bodyPr/>
          <a:lstStyle/>
          <a:p>
            <a:fld id="{152A0345-CA65-4CA7-8737-245199B8F4C7}" type="slidenum">
              <a:rPr lang="zh-TW" altLang="en-US" smtClean="0"/>
              <a:pPr/>
              <a:t>12</a:t>
            </a:fld>
            <a:endParaRPr lang="en-US" altLang="zh-TW" smtClean="0"/>
          </a:p>
        </p:txBody>
      </p:sp>
      <p:graphicFrame>
        <p:nvGraphicFramePr>
          <p:cNvPr id="7" name="內容版面配置區 6"/>
          <p:cNvGraphicFramePr>
            <a:graphicFrameLocks noGrp="1"/>
          </p:cNvGraphicFramePr>
          <p:nvPr>
            <p:ph idx="4294967295"/>
          </p:nvPr>
        </p:nvGraphicFramePr>
        <p:xfrm>
          <a:off x="446856" y="1341441"/>
          <a:ext cx="8229600" cy="4878705"/>
        </p:xfrm>
        <a:graphic>
          <a:graphicData uri="http://schemas.openxmlformats.org/drawingml/2006/table">
            <a:tbl>
              <a:tblPr/>
              <a:tblGrid>
                <a:gridCol w="3328988"/>
                <a:gridCol w="2357437"/>
                <a:gridCol w="2543175"/>
              </a:tblGrid>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en-US" sz="1900" b="1" i="0" u="none" strike="noStrike" cap="none" normalizeH="0" baseline="0" dirty="0" smtClean="0">
                        <a:ln>
                          <a:noFill/>
                        </a:ln>
                        <a:solidFill>
                          <a:srgbClr val="FFFFFF"/>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Calibri" pitchFamily="34" charset="0"/>
                          <a:ea typeface="新細明體" pitchFamily="18" charset="-120"/>
                          <a:cs typeface="Arial" charset="0"/>
                        </a:rPr>
                        <a:t>Standalone NVR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smtClean="0">
                          <a:ln>
                            <a:noFill/>
                          </a:ln>
                          <a:solidFill>
                            <a:srgbClr val="FFFFFF"/>
                          </a:solidFill>
                          <a:effectLst/>
                          <a:latin typeface="Calibri" pitchFamily="34" charset="0"/>
                          <a:ea typeface="新細明體" pitchFamily="18" charset="-120"/>
                          <a:cs typeface="Arial" charset="0"/>
                        </a:rPr>
                        <a:t>PC-based Solution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OS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Linux Embedded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Windows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Stability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Setup cost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 (+ PC)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Ease of setup &amp; management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Easy, only simple steps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Difficult (Software required)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System temperature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Maintenance (frequency)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 (easy-to-maintain)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System crash risk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Problem analysis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Easy (by event logs)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Difficult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Auto power on when power recovery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Yes</a:t>
                      </a:r>
                      <a:endPar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No, manual reboot required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Virus attack/Trojan threaten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None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Sometimes</a:t>
                      </a:r>
                      <a:endParaRPr kumimoji="0" lang="zh-TW" altLang="en-US" sz="1600" b="0" i="0" u="none" strike="noStrike" cap="none" normalizeH="0" baseline="0" dirty="0" smtClean="0">
                        <a:ln>
                          <a:noFill/>
                        </a:ln>
                        <a:solidFill>
                          <a:srgbClr val="000000"/>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Power consumption and noise level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chemeClr val="bg1"/>
                          </a:solidFill>
                          <a:effectLst/>
                          <a:latin typeface="Calibri" pitchFamily="34" charset="0"/>
                          <a:ea typeface="新細明體" pitchFamily="18" charset="-120"/>
                          <a:cs typeface="Arial" charset="0"/>
                        </a:rPr>
                        <a:t>Total maintenance cost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smtClean="0">
                          <a:ln>
                            <a:noFill/>
                          </a:ln>
                          <a:solidFill>
                            <a:schemeClr val="bg1"/>
                          </a:solidFill>
                          <a:effectLst/>
                          <a:latin typeface="Calibri" pitchFamily="34" charset="0"/>
                          <a:ea typeface="新細明體" pitchFamily="18" charset="-120"/>
                          <a:cs typeface="Arial" charset="0"/>
                        </a:rPr>
                        <a:t>Low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chemeClr val="bg1"/>
                          </a:solidFill>
                          <a:effectLst/>
                          <a:latin typeface="Calibri" pitchFamily="34" charset="0"/>
                          <a:ea typeface="新細明體" pitchFamily="18" charset="-120"/>
                          <a:cs typeface="Arial" charset="0"/>
                        </a:rPr>
                        <a:t>High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2"/>
                    </a:solidFill>
                  </a:tcPr>
                </a:tc>
              </a:tr>
            </a:tbl>
          </a:graphicData>
        </a:graphic>
      </p:graphicFrame>
      <p:sp>
        <p:nvSpPr>
          <p:cNvPr id="4" name="矩形 3"/>
          <p:cNvSpPr/>
          <p:nvPr/>
        </p:nvSpPr>
        <p:spPr>
          <a:xfrm>
            <a:off x="468316" y="1700809"/>
            <a:ext cx="8207375" cy="7921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5" name="矩形 4"/>
          <p:cNvSpPr/>
          <p:nvPr/>
        </p:nvSpPr>
        <p:spPr>
          <a:xfrm>
            <a:off x="468316" y="2852939"/>
            <a:ext cx="8207375" cy="358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8" name="五角星形 7"/>
          <p:cNvSpPr/>
          <p:nvPr/>
        </p:nvSpPr>
        <p:spPr>
          <a:xfrm>
            <a:off x="5724525" y="5805512"/>
            <a:ext cx="431800" cy="43180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矩形 8"/>
          <p:cNvSpPr/>
          <p:nvPr/>
        </p:nvSpPr>
        <p:spPr>
          <a:xfrm>
            <a:off x="468316" y="5445225"/>
            <a:ext cx="8207375" cy="3603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
                            </p:stCondLst>
                            <p:childTnLst>
                              <p:par>
                                <p:cTn id="14" presetID="4" presetClass="entr" presetSubtype="16"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橢圓 34"/>
          <p:cNvSpPr/>
          <p:nvPr/>
        </p:nvSpPr>
        <p:spPr>
          <a:xfrm rot="1800000">
            <a:off x="4145319" y="3092691"/>
            <a:ext cx="2715624" cy="1371337"/>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Picture 15"/>
          <p:cNvPicPr>
            <a:picLocks noChangeAspect="1" noChangeArrowheads="1"/>
          </p:cNvPicPr>
          <p:nvPr/>
        </p:nvPicPr>
        <p:blipFill>
          <a:blip r:embed="rId4" cstate="print"/>
          <a:srcRect/>
          <a:stretch>
            <a:fillRect/>
          </a:stretch>
        </p:blipFill>
        <p:spPr bwMode="auto">
          <a:xfrm>
            <a:off x="2124077" y="1477965"/>
            <a:ext cx="2066925" cy="1590675"/>
          </a:xfrm>
          <a:prstGeom prst="rect">
            <a:avLst/>
          </a:prstGeom>
          <a:noFill/>
          <a:ln w="9525">
            <a:noFill/>
            <a:miter lim="800000"/>
            <a:headEnd/>
            <a:tailEnd/>
          </a:ln>
        </p:spPr>
      </p:pic>
      <p:cxnSp>
        <p:nvCxnSpPr>
          <p:cNvPr id="43" name="直線接點 42"/>
          <p:cNvCxnSpPr/>
          <p:nvPr/>
        </p:nvCxnSpPr>
        <p:spPr>
          <a:xfrm rot="10800000" flipV="1">
            <a:off x="5867400" y="2708276"/>
            <a:ext cx="433388" cy="288925"/>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rot="10800000" flipV="1">
            <a:off x="5435600" y="2997201"/>
            <a:ext cx="431800" cy="287339"/>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33" name="標題 20"/>
          <p:cNvSpPr>
            <a:spLocks noGrp="1"/>
          </p:cNvSpPr>
          <p:nvPr>
            <p:ph type="title"/>
          </p:nvPr>
        </p:nvSpPr>
        <p:spPr/>
        <p:txBody>
          <a:bodyPr/>
          <a:lstStyle/>
          <a:p>
            <a:r>
              <a:rPr lang="en-US" altLang="zh-TW" smtClean="0"/>
              <a:t>Innovative NVR Solutions</a:t>
            </a:r>
          </a:p>
        </p:txBody>
      </p:sp>
      <p:sp>
        <p:nvSpPr>
          <p:cNvPr id="1034" name="投影片編號版面配置區 30"/>
          <p:cNvSpPr>
            <a:spLocks noGrp="1"/>
          </p:cNvSpPr>
          <p:nvPr>
            <p:ph type="sldNum" sz="quarter" idx="12"/>
          </p:nvPr>
        </p:nvSpPr>
        <p:spPr/>
        <p:txBody>
          <a:bodyPr/>
          <a:lstStyle/>
          <a:p>
            <a:fld id="{BAF73ECB-1DF2-401E-B681-378BF24661A9}" type="slidenum">
              <a:rPr lang="en-US" altLang="zh-TW" smtClean="0"/>
              <a:pPr/>
              <a:t>13</a:t>
            </a:fld>
            <a:endParaRPr lang="en-US" altLang="zh-TW" smtClean="0"/>
          </a:p>
        </p:txBody>
      </p:sp>
      <p:graphicFrame>
        <p:nvGraphicFramePr>
          <p:cNvPr id="8" name="Object 2"/>
          <p:cNvGraphicFramePr>
            <a:graphicFrameLocks noChangeAspect="1"/>
          </p:cNvGraphicFramePr>
          <p:nvPr/>
        </p:nvGraphicFramePr>
        <p:xfrm>
          <a:off x="3419475" y="4243390"/>
          <a:ext cx="2222500" cy="2354263"/>
        </p:xfrm>
        <a:graphic>
          <a:graphicData uri="http://schemas.openxmlformats.org/presentationml/2006/ole">
            <p:oleObj spid="_x0000_s113666" name="Visio" r:id="rId5" imgW="2222423" imgH="2353551" progId="">
              <p:embed/>
            </p:oleObj>
          </a:graphicData>
        </a:graphic>
      </p:graphicFrame>
      <p:sp>
        <p:nvSpPr>
          <p:cNvPr id="23" name="文字方塊 22"/>
          <p:cNvSpPr txBox="1">
            <a:spLocks noChangeArrowheads="1"/>
          </p:cNvSpPr>
          <p:nvPr/>
        </p:nvSpPr>
        <p:spPr bwMode="auto">
          <a:xfrm>
            <a:off x="5652120" y="1124747"/>
            <a:ext cx="3454792" cy="646331"/>
          </a:xfrm>
          <a:prstGeom prst="rect">
            <a:avLst/>
          </a:prstGeom>
          <a:noFill/>
          <a:ln w="9525">
            <a:noFill/>
            <a:miter lim="800000"/>
            <a:headEnd/>
            <a:tailEnd/>
          </a:ln>
        </p:spPr>
        <p:txBody>
          <a:bodyPr wrap="none">
            <a:spAutoFit/>
          </a:bodyPr>
          <a:lstStyle/>
          <a:p>
            <a:r>
              <a:rPr lang="en-US" altLang="zh-TW" dirty="0">
                <a:solidFill>
                  <a:schemeClr val="tx2"/>
                </a:solidFill>
                <a:latin typeface="Arial Unicode MS" pitchFamily="34" charset="-120"/>
                <a:ea typeface="Arial Unicode MS" pitchFamily="34" charset="-120"/>
              </a:rPr>
              <a:t>Remote </a:t>
            </a:r>
            <a:r>
              <a:rPr lang="en-US" altLang="zh-TW" dirty="0" smtClean="0">
                <a:solidFill>
                  <a:schemeClr val="tx2"/>
                </a:solidFill>
                <a:latin typeface="Arial Unicode MS" pitchFamily="34" charset="-120"/>
                <a:ea typeface="Arial Unicode MS" pitchFamily="34" charset="-120"/>
              </a:rPr>
              <a:t>Replication</a:t>
            </a:r>
          </a:p>
          <a:p>
            <a:r>
              <a:rPr lang="en-US" altLang="zh-TW" dirty="0" smtClean="0">
                <a:solidFill>
                  <a:schemeClr val="tx2"/>
                </a:solidFill>
                <a:latin typeface="Arial Unicode MS" pitchFamily="34" charset="-120"/>
                <a:ea typeface="Arial Unicode MS" pitchFamily="34" charset="-120"/>
              </a:rPr>
              <a:t>Surveillance Storage Expansion</a:t>
            </a:r>
            <a:endParaRPr lang="en-US" altLang="zh-TW" dirty="0">
              <a:solidFill>
                <a:schemeClr val="tx2"/>
              </a:solidFill>
              <a:latin typeface="Arial Unicode MS" pitchFamily="34" charset="-120"/>
              <a:ea typeface="Arial Unicode MS" pitchFamily="34" charset="-120"/>
            </a:endParaRPr>
          </a:p>
        </p:txBody>
      </p:sp>
      <p:grpSp>
        <p:nvGrpSpPr>
          <p:cNvPr id="2" name="群組 24"/>
          <p:cNvGrpSpPr>
            <a:grpSpLocks/>
          </p:cNvGrpSpPr>
          <p:nvPr/>
        </p:nvGrpSpPr>
        <p:grpSpPr bwMode="auto">
          <a:xfrm>
            <a:off x="1331915" y="3316288"/>
            <a:ext cx="2219325" cy="1270000"/>
            <a:chOff x="1331640" y="3316213"/>
            <a:chExt cx="2219623" cy="1270322"/>
          </a:xfrm>
        </p:grpSpPr>
        <p:graphicFrame>
          <p:nvGraphicFramePr>
            <p:cNvPr id="1029" name="Object 4"/>
            <p:cNvGraphicFramePr>
              <a:graphicFrameLocks noChangeAspect="1"/>
            </p:cNvGraphicFramePr>
            <p:nvPr/>
          </p:nvGraphicFramePr>
          <p:xfrm>
            <a:off x="2771800" y="3861048"/>
            <a:ext cx="779463" cy="725487"/>
          </p:xfrm>
          <a:graphic>
            <a:graphicData uri="http://schemas.openxmlformats.org/presentationml/2006/ole">
              <p:oleObj spid="_x0000_s113669" name="Visio" r:id="rId6" imgW="779049" imgH="725581" progId="">
                <p:embed/>
              </p:oleObj>
            </a:graphicData>
          </a:graphic>
        </p:graphicFrame>
        <p:pic>
          <p:nvPicPr>
            <p:cNvPr id="1052" name="Picture 16"/>
            <p:cNvPicPr>
              <a:picLocks noChangeAspect="1" noChangeArrowheads="1"/>
            </p:cNvPicPr>
            <p:nvPr/>
          </p:nvPicPr>
          <p:blipFill>
            <a:blip r:embed="rId7" cstate="print"/>
            <a:srcRect/>
            <a:stretch>
              <a:fillRect/>
            </a:stretch>
          </p:blipFill>
          <p:spPr bwMode="auto">
            <a:xfrm>
              <a:off x="1331640" y="3316213"/>
              <a:ext cx="1438275" cy="904875"/>
            </a:xfrm>
            <a:prstGeom prst="rect">
              <a:avLst/>
            </a:prstGeom>
            <a:noFill/>
            <a:ln w="9525">
              <a:noFill/>
              <a:miter lim="800000"/>
              <a:headEnd/>
              <a:tailEnd/>
            </a:ln>
          </p:spPr>
        </p:pic>
      </p:grpSp>
      <p:sp>
        <p:nvSpPr>
          <p:cNvPr id="26" name="文字方塊 23"/>
          <p:cNvSpPr txBox="1">
            <a:spLocks noChangeArrowheads="1"/>
          </p:cNvSpPr>
          <p:nvPr/>
        </p:nvSpPr>
        <p:spPr bwMode="auto">
          <a:xfrm>
            <a:off x="434976" y="4459288"/>
            <a:ext cx="3172663" cy="369332"/>
          </a:xfrm>
          <a:prstGeom prst="rect">
            <a:avLst/>
          </a:prstGeom>
          <a:noFill/>
          <a:ln w="9525">
            <a:noFill/>
            <a:miter lim="800000"/>
            <a:headEnd/>
            <a:tailEnd/>
          </a:ln>
        </p:spPr>
        <p:txBody>
          <a:bodyPr wrap="none">
            <a:spAutoFit/>
          </a:bodyPr>
          <a:lstStyle/>
          <a:p>
            <a:r>
              <a:rPr lang="en-US" altLang="zh-TW">
                <a:solidFill>
                  <a:schemeClr val="tx2"/>
                </a:solidFill>
                <a:latin typeface="Arial Unicode MS" pitchFamily="34" charset="-120"/>
                <a:ea typeface="Arial Unicode MS" pitchFamily="34" charset="-120"/>
              </a:rPr>
              <a:t>Remote Monitoring/ playback</a:t>
            </a:r>
          </a:p>
        </p:txBody>
      </p:sp>
      <p:graphicFrame>
        <p:nvGraphicFramePr>
          <p:cNvPr id="20" name="Object 6"/>
          <p:cNvGraphicFramePr>
            <a:graphicFrameLocks noChangeAspect="1"/>
          </p:cNvGraphicFramePr>
          <p:nvPr/>
        </p:nvGraphicFramePr>
        <p:xfrm>
          <a:off x="2209804" y="2997200"/>
          <a:ext cx="4665663" cy="2768600"/>
        </p:xfrm>
        <a:graphic>
          <a:graphicData uri="http://schemas.openxmlformats.org/presentationml/2006/ole">
            <p:oleObj spid="_x0000_s113667" name="Visio" r:id="rId8" imgW="4665658" imgH="2768169" progId="">
              <p:embed/>
            </p:oleObj>
          </a:graphicData>
        </a:graphic>
      </p:graphicFrame>
      <p:sp>
        <p:nvSpPr>
          <p:cNvPr id="32" name="文字方塊 31"/>
          <p:cNvSpPr txBox="1"/>
          <p:nvPr/>
        </p:nvSpPr>
        <p:spPr>
          <a:xfrm>
            <a:off x="2051053" y="2997200"/>
            <a:ext cx="1954381" cy="369332"/>
          </a:xfrm>
          <a:prstGeom prst="rect">
            <a:avLst/>
          </a:prstGeom>
          <a:solidFill>
            <a:schemeClr val="accent1">
              <a:lumMod val="20000"/>
              <a:lumOff val="80000"/>
              <a:alpha val="50000"/>
            </a:schemeClr>
          </a:solidFill>
        </p:spPr>
        <p:txBody>
          <a:bodyPr wrap="none">
            <a:spAutoFit/>
          </a:bodyPr>
          <a:lstStyle/>
          <a:p>
            <a:pPr>
              <a:defRPr/>
            </a:pPr>
            <a:r>
              <a:rPr lang="en-US" altLang="zh-TW" b="1">
                <a:solidFill>
                  <a:schemeClr val="tx2"/>
                </a:solidFill>
                <a:latin typeface="Arial Unicode MS" pitchFamily="34" charset="-120"/>
                <a:ea typeface="Arial Unicode MS" pitchFamily="34" charset="-120"/>
              </a:rPr>
              <a:t>HD Local Display</a:t>
            </a:r>
          </a:p>
        </p:txBody>
      </p:sp>
      <p:cxnSp>
        <p:nvCxnSpPr>
          <p:cNvPr id="36" name="直線接點 35"/>
          <p:cNvCxnSpPr/>
          <p:nvPr/>
        </p:nvCxnSpPr>
        <p:spPr>
          <a:xfrm rot="10800000" flipV="1">
            <a:off x="4356100" y="3933825"/>
            <a:ext cx="431800" cy="287339"/>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41" name="文字方塊 38"/>
          <p:cNvSpPr txBox="1">
            <a:spLocks noChangeArrowheads="1"/>
          </p:cNvSpPr>
          <p:nvPr/>
        </p:nvSpPr>
        <p:spPr bwMode="auto">
          <a:xfrm>
            <a:off x="4956175" y="4273551"/>
            <a:ext cx="2480166" cy="369332"/>
          </a:xfrm>
          <a:prstGeom prst="rect">
            <a:avLst/>
          </a:prstGeom>
          <a:noFill/>
          <a:ln w="9525">
            <a:noFill/>
            <a:miter lim="800000"/>
            <a:headEnd/>
            <a:tailEnd/>
          </a:ln>
        </p:spPr>
        <p:txBody>
          <a:bodyPr wrap="none">
            <a:spAutoFit/>
          </a:bodyPr>
          <a:lstStyle/>
          <a:p>
            <a:pPr>
              <a:defRPr/>
            </a:pPr>
            <a:r>
              <a:rPr lang="en-US" dirty="0" smtClean="0">
                <a:latin typeface="Arial Unicode MS" pitchFamily="34" charset="-120"/>
                <a:ea typeface="Arial Unicode MS" pitchFamily="34" charset="-120"/>
              </a:rPr>
              <a:t>Multi-site </a:t>
            </a:r>
            <a:r>
              <a:rPr lang="en-US" dirty="0" err="1" smtClean="0">
                <a:latin typeface="Arial Unicode MS" pitchFamily="34" charset="-120"/>
                <a:ea typeface="Arial Unicode MS" pitchFamily="34" charset="-120"/>
              </a:rPr>
              <a:t>VioStor</a:t>
            </a:r>
            <a:r>
              <a:rPr lang="en-US" dirty="0" smtClean="0">
                <a:latin typeface="Arial Unicode MS" pitchFamily="34" charset="-120"/>
                <a:ea typeface="Arial Unicode MS" pitchFamily="34" charset="-120"/>
              </a:rPr>
              <a:t> </a:t>
            </a:r>
            <a:r>
              <a:rPr lang="en-US" dirty="0">
                <a:latin typeface="Arial Unicode MS" pitchFamily="34" charset="-120"/>
                <a:ea typeface="Arial Unicode MS" pitchFamily="34" charset="-120"/>
              </a:rPr>
              <a:t>NVR</a:t>
            </a:r>
          </a:p>
        </p:txBody>
      </p:sp>
      <p:graphicFrame>
        <p:nvGraphicFramePr>
          <p:cNvPr id="3" name="Object 10"/>
          <p:cNvGraphicFramePr>
            <a:graphicFrameLocks noChangeAspect="1"/>
          </p:cNvGraphicFramePr>
          <p:nvPr/>
        </p:nvGraphicFramePr>
        <p:xfrm>
          <a:off x="4716467" y="2276476"/>
          <a:ext cx="2649537" cy="1573213"/>
        </p:xfrm>
        <a:graphic>
          <a:graphicData uri="http://schemas.openxmlformats.org/presentationml/2006/ole">
            <p:oleObj spid="_x0000_s113668" name="Visio" r:id="rId9" imgW="4665658" imgH="2768169" progId="">
              <p:embed/>
            </p:oleObj>
          </a:graphicData>
        </a:graphic>
      </p:graphicFrame>
      <p:grpSp>
        <p:nvGrpSpPr>
          <p:cNvPr id="4" name="群組 34"/>
          <p:cNvGrpSpPr>
            <a:grpSpLocks/>
          </p:cNvGrpSpPr>
          <p:nvPr/>
        </p:nvGrpSpPr>
        <p:grpSpPr bwMode="auto">
          <a:xfrm>
            <a:off x="1090642" y="5004182"/>
            <a:ext cx="2185214" cy="1809194"/>
            <a:chOff x="308553" y="5013325"/>
            <a:chExt cx="2186257" cy="1808039"/>
          </a:xfrm>
        </p:grpSpPr>
        <p:grpSp>
          <p:nvGrpSpPr>
            <p:cNvPr id="5" name="群組 49"/>
            <p:cNvGrpSpPr>
              <a:grpSpLocks/>
            </p:cNvGrpSpPr>
            <p:nvPr/>
          </p:nvGrpSpPr>
          <p:grpSpPr bwMode="auto">
            <a:xfrm>
              <a:off x="308553" y="5516520"/>
              <a:ext cx="2186257" cy="1304844"/>
              <a:chOff x="308228" y="5517232"/>
              <a:chExt cx="2186781" cy="1304692"/>
            </a:xfrm>
          </p:grpSpPr>
          <p:pic>
            <p:nvPicPr>
              <p:cNvPr id="1048" name="Picture 11" descr="D:\qnap\office\pic\VMobile\VMobile-for-Windows-PDA-phone.png"/>
              <p:cNvPicPr>
                <a:picLocks noChangeAspect="1" noChangeArrowheads="1"/>
              </p:cNvPicPr>
              <p:nvPr/>
            </p:nvPicPr>
            <p:blipFill>
              <a:blip r:embed="rId10" cstate="print"/>
              <a:srcRect/>
              <a:stretch>
                <a:fillRect/>
              </a:stretch>
            </p:blipFill>
            <p:spPr bwMode="auto">
              <a:xfrm>
                <a:off x="1619672" y="5565688"/>
                <a:ext cx="599784" cy="959655"/>
              </a:xfrm>
              <a:prstGeom prst="rect">
                <a:avLst/>
              </a:prstGeom>
              <a:noFill/>
              <a:ln w="9525">
                <a:noFill/>
                <a:miter lim="800000"/>
                <a:headEnd/>
                <a:tailEnd/>
              </a:ln>
            </p:spPr>
          </p:pic>
          <p:pic>
            <p:nvPicPr>
              <p:cNvPr id="1049" name="Picture 12" descr="D:\qnap\office\pic\VMobile\VMobile for iPhone_BANNE.png"/>
              <p:cNvPicPr>
                <a:picLocks noChangeAspect="1" noChangeArrowheads="1"/>
              </p:cNvPicPr>
              <p:nvPr/>
            </p:nvPicPr>
            <p:blipFill>
              <a:blip r:embed="rId11" cstate="print"/>
              <a:srcRect l="66158" t="13065" r="5254"/>
              <a:stretch>
                <a:fillRect/>
              </a:stretch>
            </p:blipFill>
            <p:spPr bwMode="auto">
              <a:xfrm>
                <a:off x="1043609" y="5517934"/>
                <a:ext cx="504027" cy="965623"/>
              </a:xfrm>
              <a:prstGeom prst="rect">
                <a:avLst/>
              </a:prstGeom>
              <a:noFill/>
              <a:ln w="9525">
                <a:noFill/>
                <a:miter lim="800000"/>
                <a:headEnd/>
                <a:tailEnd/>
              </a:ln>
            </p:spPr>
          </p:pic>
          <p:pic>
            <p:nvPicPr>
              <p:cNvPr id="1050" name="Picture 13"/>
              <p:cNvPicPr>
                <a:picLocks noChangeAspect="1" noChangeArrowheads="1"/>
              </p:cNvPicPr>
              <p:nvPr/>
            </p:nvPicPr>
            <p:blipFill>
              <a:blip r:embed="rId12" cstate="print"/>
              <a:srcRect/>
              <a:stretch>
                <a:fillRect/>
              </a:stretch>
            </p:blipFill>
            <p:spPr bwMode="auto">
              <a:xfrm>
                <a:off x="323528" y="5517232"/>
                <a:ext cx="638821" cy="849694"/>
              </a:xfrm>
              <a:prstGeom prst="rect">
                <a:avLst/>
              </a:prstGeom>
              <a:noFill/>
              <a:ln w="9525">
                <a:noFill/>
                <a:miter lim="800000"/>
                <a:headEnd/>
                <a:tailEnd/>
              </a:ln>
            </p:spPr>
          </p:pic>
          <p:sp>
            <p:nvSpPr>
              <p:cNvPr id="1051" name="文字方塊 48"/>
              <p:cNvSpPr txBox="1">
                <a:spLocks noChangeArrowheads="1"/>
              </p:cNvSpPr>
              <p:nvPr/>
            </p:nvSpPr>
            <p:spPr bwMode="auto">
              <a:xfrm>
                <a:off x="308228" y="6452871"/>
                <a:ext cx="2186781" cy="369053"/>
              </a:xfrm>
              <a:prstGeom prst="rect">
                <a:avLst/>
              </a:prstGeom>
              <a:noFill/>
              <a:ln w="9525">
                <a:noFill/>
                <a:miter lim="800000"/>
                <a:headEnd/>
                <a:tailEnd/>
              </a:ln>
            </p:spPr>
            <p:txBody>
              <a:bodyPr wrap="none">
                <a:spAutoFit/>
              </a:bodyPr>
              <a:lstStyle/>
              <a:p>
                <a:r>
                  <a:rPr lang="en-US" altLang="zh-TW">
                    <a:solidFill>
                      <a:schemeClr val="tx2"/>
                    </a:solidFill>
                    <a:latin typeface="Arial Unicode MS" pitchFamily="34" charset="-120"/>
                    <a:ea typeface="Arial Unicode MS" pitchFamily="34" charset="-120"/>
                  </a:rPr>
                  <a:t>Mobile Surveillance</a:t>
                </a:r>
              </a:p>
            </p:txBody>
          </p:sp>
        </p:grpSp>
        <p:sp>
          <p:nvSpPr>
            <p:cNvPr id="51" name="弧形 50"/>
            <p:cNvSpPr/>
            <p:nvPr/>
          </p:nvSpPr>
          <p:spPr>
            <a:xfrm>
              <a:off x="1693514" y="5013325"/>
              <a:ext cx="576538" cy="502917"/>
            </a:xfrm>
            <a:prstGeom prst="arc">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Unicode MS" pitchFamily="34" charset="-120"/>
                <a:ea typeface="Arial Unicode MS" pitchFamily="34" charset="-120"/>
              </a:endParaRPr>
            </a:p>
          </p:txBody>
        </p:sp>
        <p:sp>
          <p:nvSpPr>
            <p:cNvPr id="52" name="弧形 51"/>
            <p:cNvSpPr/>
            <p:nvPr/>
          </p:nvSpPr>
          <p:spPr>
            <a:xfrm>
              <a:off x="1548983" y="5157696"/>
              <a:ext cx="576537" cy="502916"/>
            </a:xfrm>
            <a:prstGeom prst="arc">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Unicode MS" pitchFamily="34" charset="-120"/>
                <a:ea typeface="Arial Unicode MS" pitchFamily="34" charset="-120"/>
              </a:endParaRPr>
            </a:p>
          </p:txBody>
        </p:sp>
      </p:grpSp>
      <p:pic>
        <p:nvPicPr>
          <p:cNvPr id="34" name="圖片 33" descr="Front w_shadow.png"/>
          <p:cNvPicPr>
            <a:picLocks noChangeAspect="1"/>
          </p:cNvPicPr>
          <p:nvPr/>
        </p:nvPicPr>
        <p:blipFill>
          <a:blip r:embed="rId13" cstate="print"/>
          <a:stretch>
            <a:fillRect/>
          </a:stretch>
        </p:blipFill>
        <p:spPr>
          <a:xfrm>
            <a:off x="4067944" y="3140968"/>
            <a:ext cx="2016224" cy="891883"/>
          </a:xfrm>
          <a:prstGeom prst="rect">
            <a:avLst/>
          </a:prstGeom>
        </p:spPr>
      </p:pic>
      <p:pic>
        <p:nvPicPr>
          <p:cNvPr id="31" name="圖片 30" descr="Front w_shadow.png"/>
          <p:cNvPicPr>
            <a:picLocks noChangeAspect="1"/>
          </p:cNvPicPr>
          <p:nvPr/>
        </p:nvPicPr>
        <p:blipFill>
          <a:blip r:embed="rId13" cstate="print"/>
          <a:stretch>
            <a:fillRect/>
          </a:stretch>
        </p:blipFill>
        <p:spPr>
          <a:xfrm>
            <a:off x="4644008" y="3429000"/>
            <a:ext cx="2016224" cy="891883"/>
          </a:xfrm>
          <a:prstGeom prst="rect">
            <a:avLst/>
          </a:prstGeom>
        </p:spPr>
      </p:pic>
      <p:pic>
        <p:nvPicPr>
          <p:cNvPr id="30" name="圖片 29" descr="Front w_shadow.png"/>
          <p:cNvPicPr>
            <a:picLocks noChangeAspect="1"/>
          </p:cNvPicPr>
          <p:nvPr/>
        </p:nvPicPr>
        <p:blipFill>
          <a:blip r:embed="rId13" cstate="print"/>
          <a:stretch>
            <a:fillRect/>
          </a:stretch>
        </p:blipFill>
        <p:spPr>
          <a:xfrm>
            <a:off x="5220072" y="3789040"/>
            <a:ext cx="2016224" cy="891883"/>
          </a:xfrm>
          <a:prstGeom prst="rect">
            <a:avLst/>
          </a:prstGeom>
        </p:spPr>
      </p:pic>
      <p:grpSp>
        <p:nvGrpSpPr>
          <p:cNvPr id="6" name="群組 44"/>
          <p:cNvGrpSpPr/>
          <p:nvPr/>
        </p:nvGrpSpPr>
        <p:grpSpPr>
          <a:xfrm>
            <a:off x="4980923" y="1700808"/>
            <a:ext cx="2885581" cy="1800200"/>
            <a:chOff x="4980923" y="1700808"/>
            <a:chExt cx="2885581" cy="1800200"/>
          </a:xfrm>
        </p:grpSpPr>
        <p:grpSp>
          <p:nvGrpSpPr>
            <p:cNvPr id="7" name="群組 40"/>
            <p:cNvGrpSpPr/>
            <p:nvPr/>
          </p:nvGrpSpPr>
          <p:grpSpPr>
            <a:xfrm>
              <a:off x="4980923" y="1700808"/>
              <a:ext cx="2785740" cy="1512168"/>
              <a:chOff x="4980923" y="1700808"/>
              <a:chExt cx="2785740" cy="1512168"/>
            </a:xfrm>
          </p:grpSpPr>
          <p:sp>
            <p:nvSpPr>
              <p:cNvPr id="40" name="橢圓 39"/>
              <p:cNvSpPr/>
              <p:nvPr/>
            </p:nvSpPr>
            <p:spPr>
              <a:xfrm rot="1800000">
                <a:off x="4980923" y="1915113"/>
                <a:ext cx="2785740" cy="1184853"/>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片 36" descr="TS-659ProII_08.png"/>
              <p:cNvPicPr>
                <a:picLocks noChangeAspect="1"/>
              </p:cNvPicPr>
              <p:nvPr/>
            </p:nvPicPr>
            <p:blipFill>
              <a:blip r:embed="rId14" cstate="print"/>
              <a:stretch>
                <a:fillRect/>
              </a:stretch>
            </p:blipFill>
            <p:spPr>
              <a:xfrm>
                <a:off x="5215982" y="1700808"/>
                <a:ext cx="1300234" cy="936104"/>
              </a:xfrm>
              <a:prstGeom prst="rect">
                <a:avLst/>
              </a:prstGeom>
            </p:spPr>
          </p:pic>
          <p:pic>
            <p:nvPicPr>
              <p:cNvPr id="38" name="圖片 37" descr="TS-659ProII_08.png"/>
              <p:cNvPicPr>
                <a:picLocks noChangeAspect="1"/>
              </p:cNvPicPr>
              <p:nvPr/>
            </p:nvPicPr>
            <p:blipFill>
              <a:blip r:embed="rId14" cstate="print"/>
              <a:stretch>
                <a:fillRect/>
              </a:stretch>
            </p:blipFill>
            <p:spPr>
              <a:xfrm>
                <a:off x="5796136" y="1988840"/>
                <a:ext cx="1300234" cy="936104"/>
              </a:xfrm>
              <a:prstGeom prst="rect">
                <a:avLst/>
              </a:prstGeom>
            </p:spPr>
          </p:pic>
          <p:pic>
            <p:nvPicPr>
              <p:cNvPr id="39" name="圖片 38" descr="TS-659ProII_08.png"/>
              <p:cNvPicPr>
                <a:picLocks noChangeAspect="1"/>
              </p:cNvPicPr>
              <p:nvPr/>
            </p:nvPicPr>
            <p:blipFill>
              <a:blip r:embed="rId14" cstate="print"/>
              <a:stretch>
                <a:fillRect/>
              </a:stretch>
            </p:blipFill>
            <p:spPr>
              <a:xfrm>
                <a:off x="6372200" y="2276872"/>
                <a:ext cx="1300234" cy="936104"/>
              </a:xfrm>
              <a:prstGeom prst="rect">
                <a:avLst/>
              </a:prstGeom>
            </p:spPr>
          </p:pic>
        </p:grpSp>
        <p:sp>
          <p:nvSpPr>
            <p:cNvPr id="44" name="文字方塊 43"/>
            <p:cNvSpPr txBox="1">
              <a:spLocks noChangeArrowheads="1"/>
            </p:cNvSpPr>
            <p:nvPr/>
          </p:nvSpPr>
          <p:spPr bwMode="auto">
            <a:xfrm>
              <a:off x="6540500" y="3131676"/>
              <a:ext cx="1326004" cy="369332"/>
            </a:xfrm>
            <a:prstGeom prst="rect">
              <a:avLst/>
            </a:prstGeom>
            <a:noFill/>
            <a:ln w="9525">
              <a:noFill/>
              <a:miter lim="800000"/>
              <a:headEnd/>
              <a:tailEnd/>
            </a:ln>
          </p:spPr>
          <p:txBody>
            <a:bodyPr wrap="none">
              <a:spAutoFit/>
            </a:bodyPr>
            <a:lstStyle/>
            <a:p>
              <a:pPr>
                <a:defRPr/>
              </a:pPr>
              <a:r>
                <a:rPr lang="en-US" dirty="0">
                  <a:latin typeface="Arial Unicode MS" pitchFamily="34" charset="-120"/>
                  <a:ea typeface="Arial Unicode MS" pitchFamily="34" charset="-120"/>
                </a:rPr>
                <a:t>Turbo NAS</a:t>
              </a:r>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4"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ox(in)">
                                      <p:cBhvr>
                                        <p:cTn id="13" dur="500"/>
                                        <p:tgtEl>
                                          <p:spTgt spid="8"/>
                                        </p:tgtEl>
                                      </p:cBhvr>
                                    </p:animEffect>
                                  </p:childTnLst>
                                </p:cTn>
                              </p:par>
                            </p:childTnLst>
                          </p:cTn>
                        </p:par>
                        <p:par>
                          <p:cTn id="14" fill="hold">
                            <p:stCondLst>
                              <p:cond delay="10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par>
                          <p:cTn id="18" fill="hold">
                            <p:stCondLst>
                              <p:cond delay="1500"/>
                            </p:stCondLst>
                            <p:childTnLst>
                              <p:par>
                                <p:cTn id="19" presetID="1"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0"/>
                                          </p:stCondLst>
                                        </p:cTn>
                                        <p:tgtEl>
                                          <p:spTgt spid="43"/>
                                        </p:tgtEl>
                                        <p:attrNameLst>
                                          <p:attrName>style.visibility</p:attrName>
                                        </p:attrNameLst>
                                      </p:cBhvr>
                                      <p:to>
                                        <p:strVal val="visible"/>
                                      </p:to>
                                    </p:set>
                                  </p:childTnLst>
                                </p:cTn>
                              </p:par>
                            </p:childTnLst>
                          </p:cTn>
                        </p:par>
                        <p:par>
                          <p:cTn id="30" fill="hold">
                            <p:stCondLst>
                              <p:cond delay="1500"/>
                            </p:stCondLst>
                            <p:childTnLst>
                              <p:par>
                                <p:cTn id="31" presetID="4" presetClass="entr" presetSubtype="1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500"/>
                                        <p:tgtEl>
                                          <p:spTgt spid="6"/>
                                        </p:tgtEl>
                                      </p:cBhvr>
                                    </p:animEffect>
                                  </p:child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par>
                          <p:cTn id="37" fill="hold">
                            <p:stCondLst>
                              <p:cond delay="2000"/>
                            </p:stCondLst>
                            <p:childTnLst>
                              <p:par>
                                <p:cTn id="38" presetID="4" presetClass="entr" presetSubtype="16" fill="hold" nodeType="afterEffect">
                                  <p:stCondLst>
                                    <p:cond delay="500"/>
                                  </p:stCondLst>
                                  <p:childTnLst>
                                    <p:set>
                                      <p:cBhvr>
                                        <p:cTn id="39" dur="1" fill="hold">
                                          <p:stCondLst>
                                            <p:cond delay="0"/>
                                          </p:stCondLst>
                                        </p:cTn>
                                        <p:tgtEl>
                                          <p:spTgt spid="33"/>
                                        </p:tgtEl>
                                        <p:attrNameLst>
                                          <p:attrName>style.visibility</p:attrName>
                                        </p:attrNameLst>
                                      </p:cBhvr>
                                      <p:to>
                                        <p:strVal val="visible"/>
                                      </p:to>
                                    </p:set>
                                    <p:animEffect transition="in" filter="box(in)">
                                      <p:cBhvr>
                                        <p:cTn id="40" dur="500"/>
                                        <p:tgtEl>
                                          <p:spTgt spid="33"/>
                                        </p:tgtEl>
                                      </p:cBhvr>
                                    </p:animEffect>
                                  </p:childTnLst>
                                </p:cTn>
                              </p:par>
                            </p:childTnLst>
                          </p:cTn>
                        </p:par>
                        <p:par>
                          <p:cTn id="41" fill="hold">
                            <p:stCondLst>
                              <p:cond delay="3000"/>
                            </p:stCondLst>
                            <p:childTnLst>
                              <p:par>
                                <p:cTn id="42" presetID="1" presetClass="entr" presetSubtype="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childTnLst>
                                </p:cTn>
                              </p:par>
                            </p:childTnLst>
                          </p:cTn>
                        </p:par>
                        <p:par>
                          <p:cTn id="44" fill="hold">
                            <p:stCondLst>
                              <p:cond delay="3000"/>
                            </p:stCondLst>
                            <p:childTnLst>
                              <p:par>
                                <p:cTn id="45" presetID="4" presetClass="entr" presetSubtype="16" fill="hold" nodeType="afterEffect">
                                  <p:stCondLst>
                                    <p:cond delay="500"/>
                                  </p:stCondLst>
                                  <p:childTnLst>
                                    <p:set>
                                      <p:cBhvr>
                                        <p:cTn id="46" dur="1" fill="hold">
                                          <p:stCondLst>
                                            <p:cond delay="0"/>
                                          </p:stCondLst>
                                        </p:cTn>
                                        <p:tgtEl>
                                          <p:spTgt spid="4"/>
                                        </p:tgtEl>
                                        <p:attrNameLst>
                                          <p:attrName>style.visibility</p:attrName>
                                        </p:attrNameLst>
                                      </p:cBhvr>
                                      <p:to>
                                        <p:strVal val="visible"/>
                                      </p:to>
                                    </p:set>
                                    <p:animEffect transition="in" filter="box(i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6" name="標題 1"/>
          <p:cNvSpPr>
            <a:spLocks noGrp="1"/>
          </p:cNvSpPr>
          <p:nvPr>
            <p:ph type="title"/>
          </p:nvPr>
        </p:nvSpPr>
        <p:spPr/>
        <p:txBody>
          <a:bodyPr>
            <a:normAutofit/>
          </a:bodyPr>
          <a:lstStyle/>
          <a:p>
            <a:r>
              <a:rPr lang="en-US" altLang="zh-TW" dirty="0" smtClean="0"/>
              <a:t>Full Spectrum NVR</a:t>
            </a:r>
            <a:r>
              <a:rPr lang="zh-TW" altLang="en-US" dirty="0" smtClean="0"/>
              <a:t> </a:t>
            </a:r>
            <a:r>
              <a:rPr lang="en-US" altLang="zh-TW" dirty="0" smtClean="0"/>
              <a:t>Series</a:t>
            </a:r>
          </a:p>
        </p:txBody>
      </p:sp>
      <p:sp>
        <p:nvSpPr>
          <p:cNvPr id="41" name="投影片編號版面配置區 3"/>
          <p:cNvSpPr>
            <a:spLocks noGrp="1"/>
          </p:cNvSpPr>
          <p:nvPr>
            <p:ph type="sldNum" sz="quarter" idx="12"/>
          </p:nvPr>
        </p:nvSpPr>
        <p:spPr/>
        <p:txBody>
          <a:bodyPr/>
          <a:lstStyle/>
          <a:p>
            <a:pPr algn="r"/>
            <a:fld id="{584E9FC5-6442-42E3-9B59-42A11DC143AF}" type="slidenum">
              <a:rPr lang="zh-TW" altLang="en-US" smtClean="0"/>
              <a:pPr algn="r"/>
              <a:t>14</a:t>
            </a:fld>
            <a:endParaRPr lang="zh-TW" altLang="en-US" dirty="0" smtClean="0"/>
          </a:p>
        </p:txBody>
      </p:sp>
      <p:sp>
        <p:nvSpPr>
          <p:cNvPr id="24578" name="內容版面配置區 2"/>
          <p:cNvSpPr>
            <a:spLocks noGrp="1"/>
          </p:cNvSpPr>
          <p:nvPr>
            <p:ph idx="4294967295"/>
          </p:nvPr>
        </p:nvSpPr>
        <p:spPr>
          <a:xfrm>
            <a:off x="518864" y="1381127"/>
            <a:ext cx="8229600" cy="1039813"/>
          </a:xfrm>
        </p:spPr>
        <p:txBody>
          <a:bodyPr>
            <a:normAutofit/>
          </a:bodyPr>
          <a:lstStyle/>
          <a:p>
            <a:r>
              <a:rPr lang="en-US" altLang="zh-TW" sz="2000" dirty="0" smtClean="0"/>
              <a:t>QNAP has developed a series of NVR which supports high performance and remarkable local display (HDMI output).</a:t>
            </a:r>
          </a:p>
        </p:txBody>
      </p:sp>
      <p:pic>
        <p:nvPicPr>
          <p:cNvPr id="24579" name="圖片 44" descr="vga.png"/>
          <p:cNvPicPr>
            <a:picLocks noChangeAspect="1"/>
          </p:cNvPicPr>
          <p:nvPr/>
        </p:nvPicPr>
        <p:blipFill>
          <a:blip r:embed="rId3" cstate="print"/>
          <a:srcRect/>
          <a:stretch>
            <a:fillRect/>
          </a:stretch>
        </p:blipFill>
        <p:spPr bwMode="auto">
          <a:xfrm>
            <a:off x="4949825" y="2982915"/>
            <a:ext cx="774700" cy="768351"/>
          </a:xfrm>
          <a:prstGeom prst="rect">
            <a:avLst/>
          </a:prstGeom>
          <a:noFill/>
          <a:ln w="9525">
            <a:noFill/>
            <a:miter lim="800000"/>
            <a:headEnd/>
            <a:tailEnd/>
          </a:ln>
        </p:spPr>
      </p:pic>
      <p:pic>
        <p:nvPicPr>
          <p:cNvPr id="24580" name="圖片 34" descr="LdMonitoring_12 channel+電視_20100902.png"/>
          <p:cNvPicPr>
            <a:picLocks noChangeAspect="1"/>
          </p:cNvPicPr>
          <p:nvPr/>
        </p:nvPicPr>
        <p:blipFill>
          <a:blip r:embed="rId4" cstate="print"/>
          <a:srcRect/>
          <a:stretch>
            <a:fillRect/>
          </a:stretch>
        </p:blipFill>
        <p:spPr bwMode="auto">
          <a:xfrm>
            <a:off x="5632454" y="2781302"/>
            <a:ext cx="1243013" cy="1138239"/>
          </a:xfrm>
          <a:prstGeom prst="rect">
            <a:avLst/>
          </a:prstGeom>
          <a:noFill/>
          <a:ln w="9525">
            <a:noFill/>
            <a:miter lim="800000"/>
            <a:headEnd/>
            <a:tailEnd/>
          </a:ln>
        </p:spPr>
      </p:pic>
      <p:pic>
        <p:nvPicPr>
          <p:cNvPr id="24581" name="圖片 43" descr="vga.png"/>
          <p:cNvPicPr>
            <a:picLocks noChangeAspect="1"/>
          </p:cNvPicPr>
          <p:nvPr/>
        </p:nvPicPr>
        <p:blipFill>
          <a:blip r:embed="rId3" cstate="print"/>
          <a:srcRect/>
          <a:stretch>
            <a:fillRect/>
          </a:stretch>
        </p:blipFill>
        <p:spPr bwMode="auto">
          <a:xfrm>
            <a:off x="2627313" y="2924177"/>
            <a:ext cx="774700" cy="768351"/>
          </a:xfrm>
          <a:prstGeom prst="rect">
            <a:avLst/>
          </a:prstGeom>
          <a:noFill/>
          <a:ln w="9525">
            <a:noFill/>
            <a:miter lim="800000"/>
            <a:headEnd/>
            <a:tailEnd/>
          </a:ln>
        </p:spPr>
      </p:pic>
      <p:pic>
        <p:nvPicPr>
          <p:cNvPr id="24582" name="圖片 42" descr="vga.png"/>
          <p:cNvPicPr>
            <a:picLocks noChangeAspect="1"/>
          </p:cNvPicPr>
          <p:nvPr/>
        </p:nvPicPr>
        <p:blipFill>
          <a:blip r:embed="rId3" cstate="print"/>
          <a:srcRect/>
          <a:stretch>
            <a:fillRect/>
          </a:stretch>
        </p:blipFill>
        <p:spPr bwMode="auto">
          <a:xfrm>
            <a:off x="269878" y="2852739"/>
            <a:ext cx="773113" cy="768351"/>
          </a:xfrm>
          <a:prstGeom prst="rect">
            <a:avLst/>
          </a:prstGeom>
          <a:noFill/>
          <a:ln w="9525">
            <a:noFill/>
            <a:miter lim="800000"/>
            <a:headEnd/>
            <a:tailEnd/>
          </a:ln>
        </p:spPr>
      </p:pic>
      <p:pic>
        <p:nvPicPr>
          <p:cNvPr id="24583" name="圖片 34" descr="LdMonitoring_12 channel+電視_20100902.png"/>
          <p:cNvPicPr>
            <a:picLocks noChangeAspect="1"/>
          </p:cNvPicPr>
          <p:nvPr/>
        </p:nvPicPr>
        <p:blipFill>
          <a:blip r:embed="rId4" cstate="print"/>
          <a:srcRect/>
          <a:stretch>
            <a:fillRect/>
          </a:stretch>
        </p:blipFill>
        <p:spPr bwMode="auto">
          <a:xfrm>
            <a:off x="952502" y="2722564"/>
            <a:ext cx="1243013" cy="1138237"/>
          </a:xfrm>
          <a:prstGeom prst="rect">
            <a:avLst/>
          </a:prstGeom>
          <a:noFill/>
          <a:ln w="9525">
            <a:noFill/>
            <a:miter lim="800000"/>
            <a:headEnd/>
            <a:tailEnd/>
          </a:ln>
        </p:spPr>
      </p:pic>
      <p:pic>
        <p:nvPicPr>
          <p:cNvPr id="24584" name="圖片 36" descr="Top left_shadow.png"/>
          <p:cNvPicPr>
            <a:picLocks noChangeAspect="1"/>
          </p:cNvPicPr>
          <p:nvPr/>
        </p:nvPicPr>
        <p:blipFill>
          <a:blip r:embed="rId5" cstate="print"/>
          <a:srcRect/>
          <a:stretch>
            <a:fillRect/>
          </a:stretch>
        </p:blipFill>
        <p:spPr bwMode="auto">
          <a:xfrm>
            <a:off x="-180975" y="3213100"/>
            <a:ext cx="2282825" cy="1385888"/>
          </a:xfrm>
          <a:prstGeom prst="rect">
            <a:avLst/>
          </a:prstGeom>
          <a:noFill/>
          <a:ln w="9525">
            <a:noFill/>
            <a:miter lim="800000"/>
            <a:headEnd/>
            <a:tailEnd/>
          </a:ln>
        </p:spPr>
      </p:pic>
      <p:sp>
        <p:nvSpPr>
          <p:cNvPr id="24587" name="文字方塊 22"/>
          <p:cNvSpPr txBox="1">
            <a:spLocks noChangeArrowheads="1"/>
          </p:cNvSpPr>
          <p:nvPr/>
        </p:nvSpPr>
        <p:spPr bwMode="auto">
          <a:xfrm>
            <a:off x="5220073" y="2549528"/>
            <a:ext cx="1000125" cy="307777"/>
          </a:xfrm>
          <a:prstGeom prst="rect">
            <a:avLst/>
          </a:prstGeom>
          <a:noFill/>
          <a:ln w="38100" algn="ctr">
            <a:noFill/>
            <a:miter lim="800000"/>
            <a:headEnd/>
            <a:tailEnd/>
          </a:ln>
        </p:spPr>
        <p:txBody>
          <a:bodyPr>
            <a:spAutoFit/>
          </a:bodyPr>
          <a:lstStyle/>
          <a:p>
            <a:pPr algn="ctr"/>
            <a:r>
              <a:rPr lang="en-US" altLang="zh-TW" sz="1400" b="1" dirty="0">
                <a:latin typeface="Arial Unicode MS" pitchFamily="34" charset="-120"/>
                <a:ea typeface="Arial Unicode MS" pitchFamily="34" charset="-120"/>
                <a:cs typeface="Calibri" pitchFamily="34" charset="0"/>
              </a:rPr>
              <a:t>Enterprise</a:t>
            </a:r>
          </a:p>
        </p:txBody>
      </p:sp>
      <p:sp>
        <p:nvSpPr>
          <p:cNvPr id="24588" name="文字方塊 23"/>
          <p:cNvSpPr txBox="1">
            <a:spLocks noChangeArrowheads="1"/>
          </p:cNvSpPr>
          <p:nvPr/>
        </p:nvSpPr>
        <p:spPr bwMode="auto">
          <a:xfrm>
            <a:off x="7542217" y="2545159"/>
            <a:ext cx="1000125" cy="307777"/>
          </a:xfrm>
          <a:prstGeom prst="rect">
            <a:avLst/>
          </a:prstGeom>
          <a:noFill/>
          <a:ln w="38100" algn="ctr">
            <a:noFill/>
            <a:miter lim="800000"/>
            <a:headEnd/>
            <a:tailEnd/>
          </a:ln>
        </p:spPr>
        <p:txBody>
          <a:bodyPr>
            <a:spAutoFit/>
          </a:bodyPr>
          <a:lstStyle/>
          <a:p>
            <a:pPr algn="ctr"/>
            <a:r>
              <a:rPr lang="en-US" altLang="zh-TW" sz="1400" b="1" dirty="0">
                <a:latin typeface="Arial Unicode MS" pitchFamily="34" charset="-120"/>
                <a:ea typeface="Arial Unicode MS" pitchFamily="34" charset="-120"/>
                <a:cs typeface="Calibri" pitchFamily="34" charset="0"/>
              </a:rPr>
              <a:t>Enterprise</a:t>
            </a:r>
          </a:p>
        </p:txBody>
      </p:sp>
      <p:sp>
        <p:nvSpPr>
          <p:cNvPr id="24589" name="文字方塊 28"/>
          <p:cNvSpPr txBox="1">
            <a:spLocks noChangeArrowheads="1"/>
          </p:cNvSpPr>
          <p:nvPr/>
        </p:nvSpPr>
        <p:spPr bwMode="auto">
          <a:xfrm>
            <a:off x="4644008" y="4057651"/>
            <a:ext cx="2520280" cy="446276"/>
          </a:xfrm>
          <a:prstGeom prst="rect">
            <a:avLst/>
          </a:prstGeom>
          <a:noFill/>
          <a:ln w="38100" algn="ctr">
            <a:noFill/>
            <a:miter lim="800000"/>
            <a:headEnd/>
            <a:tailEnd/>
          </a:ln>
        </p:spPr>
        <p:txBody>
          <a:bodyPr wrap="square">
            <a:spAutoFit/>
          </a:bodyPr>
          <a:lstStyle/>
          <a:p>
            <a:r>
              <a:rPr lang="en-US" altLang="zh-TW" sz="1100" dirty="0" smtClean="0">
                <a:solidFill>
                  <a:schemeClr val="tx2"/>
                </a:solidFill>
                <a:latin typeface="Arial Unicode MS" pitchFamily="34" charset="-120"/>
                <a:ea typeface="Arial Unicode MS" pitchFamily="34" charset="-120"/>
                <a:cs typeface="Calibri" pitchFamily="34" charset="0"/>
              </a:rPr>
              <a:t>VS-8148/8140</a:t>
            </a:r>
            <a:r>
              <a:rPr lang="en-US" altLang="zh-TW" sz="1100" dirty="0">
                <a:solidFill>
                  <a:schemeClr val="tx2"/>
                </a:solidFill>
                <a:latin typeface="Arial Unicode MS" pitchFamily="34" charset="-120"/>
                <a:ea typeface="Arial Unicode MS" pitchFamily="34" charset="-120"/>
                <a:cs typeface="Calibri" pitchFamily="34" charset="0"/>
              </a:rPr>
              <a:t>/ 8132/8124U-RP </a:t>
            </a:r>
            <a:r>
              <a:rPr lang="en-US" altLang="zh-TW" sz="1100" dirty="0" smtClean="0">
                <a:solidFill>
                  <a:schemeClr val="tx2"/>
                </a:solidFill>
                <a:latin typeface="Arial Unicode MS" pitchFamily="34" charset="-120"/>
                <a:ea typeface="Arial Unicode MS" pitchFamily="34" charset="-120"/>
                <a:cs typeface="Calibri" pitchFamily="34" charset="0"/>
              </a:rPr>
              <a:t>Pro</a:t>
            </a:r>
            <a:endParaRPr lang="en-US" altLang="zh-TW" sz="1100" dirty="0">
              <a:solidFill>
                <a:schemeClr val="tx2"/>
              </a:solidFill>
              <a:latin typeface="Arial Unicode MS" pitchFamily="34" charset="-120"/>
              <a:ea typeface="Arial Unicode MS" pitchFamily="34" charset="-120"/>
              <a:cs typeface="Calibri" pitchFamily="34" charset="0"/>
            </a:endParaRPr>
          </a:p>
          <a:p>
            <a:pPr algn="ctr"/>
            <a:r>
              <a:rPr lang="en-US" altLang="zh-TW" sz="1200" dirty="0">
                <a:latin typeface="Arial Unicode MS" pitchFamily="34" charset="-120"/>
                <a:ea typeface="Arial Unicode MS" pitchFamily="34" charset="-120"/>
                <a:cs typeface="Calibri" pitchFamily="34" charset="0"/>
              </a:rPr>
              <a:t>Up to 48/40/32/24 channels</a:t>
            </a:r>
          </a:p>
        </p:txBody>
      </p:sp>
      <p:sp>
        <p:nvSpPr>
          <p:cNvPr id="24590" name="文字方塊 29"/>
          <p:cNvSpPr txBox="1">
            <a:spLocks noChangeArrowheads="1"/>
          </p:cNvSpPr>
          <p:nvPr/>
        </p:nvSpPr>
        <p:spPr bwMode="auto">
          <a:xfrm>
            <a:off x="1979712" y="4078233"/>
            <a:ext cx="2808312" cy="430887"/>
          </a:xfrm>
          <a:prstGeom prst="rect">
            <a:avLst/>
          </a:prstGeom>
          <a:noFill/>
          <a:ln w="38100" algn="ctr">
            <a:noFill/>
            <a:miter lim="800000"/>
            <a:headEnd/>
            <a:tailEnd/>
          </a:ln>
        </p:spPr>
        <p:txBody>
          <a:bodyPr wrap="square">
            <a:spAutoFit/>
          </a:bodyPr>
          <a:lstStyle/>
          <a:p>
            <a:r>
              <a:rPr lang="en-US" altLang="zh-TW" sz="1100" dirty="0" smtClean="0">
                <a:solidFill>
                  <a:schemeClr val="tx2"/>
                </a:solidFill>
                <a:latin typeface="Arial Unicode MS" pitchFamily="34" charset="-120"/>
                <a:ea typeface="Arial Unicode MS" pitchFamily="34" charset="-120"/>
                <a:cs typeface="Calibri" pitchFamily="34" charset="0"/>
              </a:rPr>
              <a:t>VS-12164/12156/12148/12140U-RP Pro</a:t>
            </a:r>
            <a:endParaRPr lang="en-US" altLang="zh-TW" sz="1100" dirty="0">
              <a:solidFill>
                <a:schemeClr val="tx2"/>
              </a:solidFill>
              <a:latin typeface="Arial Unicode MS" pitchFamily="34" charset="-120"/>
              <a:ea typeface="Arial Unicode MS" pitchFamily="34" charset="-120"/>
              <a:cs typeface="Calibri" pitchFamily="34" charset="0"/>
            </a:endParaRPr>
          </a:p>
          <a:p>
            <a:pPr algn="ctr"/>
            <a:r>
              <a:rPr lang="en-US" altLang="zh-TW" sz="1100" dirty="0">
                <a:latin typeface="Arial Unicode MS" pitchFamily="34" charset="-120"/>
                <a:ea typeface="Arial Unicode MS" pitchFamily="34" charset="-120"/>
                <a:cs typeface="Calibri" pitchFamily="34" charset="0"/>
              </a:rPr>
              <a:t>Up to 64/56/48/40 channels</a:t>
            </a:r>
          </a:p>
        </p:txBody>
      </p:sp>
      <p:pic>
        <p:nvPicPr>
          <p:cNvPr id="24591" name="Picture 26"/>
          <p:cNvPicPr>
            <a:picLocks noChangeAspect="1" noChangeArrowheads="1"/>
          </p:cNvPicPr>
          <p:nvPr/>
        </p:nvPicPr>
        <p:blipFill>
          <a:blip r:embed="rId6" cstate="print"/>
          <a:srcRect/>
          <a:stretch>
            <a:fillRect/>
          </a:stretch>
        </p:blipFill>
        <p:spPr bwMode="auto">
          <a:xfrm>
            <a:off x="4859341" y="4757740"/>
            <a:ext cx="1800225" cy="1239837"/>
          </a:xfrm>
          <a:prstGeom prst="rect">
            <a:avLst/>
          </a:prstGeom>
          <a:noFill/>
          <a:ln w="9525">
            <a:noFill/>
            <a:miter lim="800000"/>
            <a:headEnd/>
            <a:tailEnd/>
          </a:ln>
        </p:spPr>
      </p:pic>
      <p:pic>
        <p:nvPicPr>
          <p:cNvPr id="24592" name="Picture 24"/>
          <p:cNvPicPr>
            <a:picLocks noChangeAspect="1" noChangeArrowheads="1"/>
          </p:cNvPicPr>
          <p:nvPr/>
        </p:nvPicPr>
        <p:blipFill>
          <a:blip r:embed="rId7" cstate="print"/>
          <a:srcRect/>
          <a:stretch>
            <a:fillRect/>
          </a:stretch>
        </p:blipFill>
        <p:spPr bwMode="auto">
          <a:xfrm>
            <a:off x="2555879" y="4765578"/>
            <a:ext cx="1770063" cy="1255713"/>
          </a:xfrm>
          <a:prstGeom prst="rect">
            <a:avLst/>
          </a:prstGeom>
          <a:noFill/>
          <a:ln w="9525">
            <a:noFill/>
            <a:miter lim="800000"/>
            <a:headEnd/>
            <a:tailEnd/>
          </a:ln>
        </p:spPr>
      </p:pic>
      <p:sp>
        <p:nvSpPr>
          <p:cNvPr id="24593" name="文字方塊 22"/>
          <p:cNvSpPr txBox="1">
            <a:spLocks noChangeArrowheads="1"/>
          </p:cNvSpPr>
          <p:nvPr/>
        </p:nvSpPr>
        <p:spPr bwMode="auto">
          <a:xfrm>
            <a:off x="269878" y="4470402"/>
            <a:ext cx="1628775" cy="307777"/>
          </a:xfrm>
          <a:prstGeom prst="rect">
            <a:avLst/>
          </a:prstGeom>
          <a:noFill/>
          <a:ln w="38100" algn="ctr">
            <a:noFill/>
            <a:miter lim="800000"/>
            <a:headEnd/>
            <a:tailEnd/>
          </a:ln>
        </p:spPr>
        <p:txBody>
          <a:bodyPr>
            <a:spAutoFit/>
          </a:bodyPr>
          <a:lstStyle/>
          <a:p>
            <a:pPr algn="ctr"/>
            <a:r>
              <a:rPr lang="en-US" altLang="zh-TW" sz="1400" b="1">
                <a:latin typeface="Arial Unicode MS" pitchFamily="34" charset="-120"/>
                <a:ea typeface="Arial Unicode MS" pitchFamily="34" charset="-120"/>
                <a:cs typeface="Calibri" pitchFamily="34" charset="0"/>
              </a:rPr>
              <a:t>Enterprise &amp; SMB</a:t>
            </a:r>
          </a:p>
        </p:txBody>
      </p:sp>
      <p:sp>
        <p:nvSpPr>
          <p:cNvPr id="24594" name="文字方塊 24"/>
          <p:cNvSpPr txBox="1">
            <a:spLocks noChangeArrowheads="1"/>
          </p:cNvSpPr>
          <p:nvPr/>
        </p:nvSpPr>
        <p:spPr bwMode="auto">
          <a:xfrm>
            <a:off x="5016600" y="4509122"/>
            <a:ext cx="1571625" cy="307777"/>
          </a:xfrm>
          <a:prstGeom prst="rect">
            <a:avLst/>
          </a:prstGeom>
          <a:noFill/>
          <a:ln w="38100" algn="ctr">
            <a:noFill/>
            <a:miter lim="800000"/>
            <a:headEnd/>
            <a:tailEnd/>
          </a:ln>
        </p:spPr>
        <p:txBody>
          <a:bodyPr>
            <a:spAutoFit/>
          </a:bodyPr>
          <a:lstStyle/>
          <a:p>
            <a:pPr algn="ctr"/>
            <a:r>
              <a:rPr lang="en-US" altLang="zh-TW" sz="1400" b="1" dirty="0">
                <a:latin typeface="Arial Unicode MS" pitchFamily="34" charset="-120"/>
                <a:ea typeface="Arial Unicode MS" pitchFamily="34" charset="-120"/>
                <a:cs typeface="Calibri" pitchFamily="34" charset="0"/>
              </a:rPr>
              <a:t>SMB &amp; SOHO</a:t>
            </a:r>
          </a:p>
        </p:txBody>
      </p:sp>
      <p:sp>
        <p:nvSpPr>
          <p:cNvPr id="24595" name="文字方塊 26"/>
          <p:cNvSpPr txBox="1">
            <a:spLocks noChangeArrowheads="1"/>
          </p:cNvSpPr>
          <p:nvPr/>
        </p:nvSpPr>
        <p:spPr bwMode="auto">
          <a:xfrm>
            <a:off x="7092284" y="4509122"/>
            <a:ext cx="1571625" cy="307777"/>
          </a:xfrm>
          <a:prstGeom prst="rect">
            <a:avLst/>
          </a:prstGeom>
          <a:noFill/>
          <a:ln w="38100" algn="ctr">
            <a:noFill/>
            <a:miter lim="800000"/>
            <a:headEnd/>
            <a:tailEnd/>
          </a:ln>
        </p:spPr>
        <p:txBody>
          <a:bodyPr>
            <a:spAutoFit/>
          </a:bodyPr>
          <a:lstStyle/>
          <a:p>
            <a:pPr algn="ctr"/>
            <a:r>
              <a:rPr lang="en-US" altLang="zh-TW" sz="1400" b="1" dirty="0">
                <a:latin typeface="Arial Unicode MS" pitchFamily="34" charset="-120"/>
                <a:ea typeface="Arial Unicode MS" pitchFamily="34" charset="-120"/>
                <a:cs typeface="Calibri" pitchFamily="34" charset="0"/>
              </a:rPr>
              <a:t>SMB &amp; SOHO</a:t>
            </a:r>
          </a:p>
        </p:txBody>
      </p:sp>
      <p:sp>
        <p:nvSpPr>
          <p:cNvPr id="24596" name="文字方塊 28"/>
          <p:cNvSpPr txBox="1">
            <a:spLocks noChangeArrowheads="1"/>
          </p:cNvSpPr>
          <p:nvPr/>
        </p:nvSpPr>
        <p:spPr bwMode="auto">
          <a:xfrm>
            <a:off x="2483772" y="5969002"/>
            <a:ext cx="1872204" cy="430887"/>
          </a:xfrm>
          <a:prstGeom prst="rect">
            <a:avLst/>
          </a:prstGeom>
          <a:noFill/>
          <a:ln w="38100" algn="ctr">
            <a:noFill/>
            <a:miter lim="800000"/>
            <a:headEnd/>
            <a:tailEnd/>
          </a:ln>
        </p:spPr>
        <p:txBody>
          <a:bodyPr wrap="square">
            <a:spAutoFit/>
          </a:bodyPr>
          <a:lstStyle/>
          <a:p>
            <a:pPr algn="ctr"/>
            <a:r>
              <a:rPr lang="en-US" altLang="zh-TW" sz="1100" dirty="0">
                <a:solidFill>
                  <a:schemeClr val="tx2"/>
                </a:solidFill>
                <a:latin typeface="Arial Unicode MS" pitchFamily="34" charset="-120"/>
                <a:ea typeface="Arial Unicode MS" pitchFamily="34" charset="-120"/>
                <a:cs typeface="Calibri" pitchFamily="34" charset="0"/>
              </a:rPr>
              <a:t>VS-6020/6016/6012 Pro</a:t>
            </a:r>
          </a:p>
          <a:p>
            <a:pPr algn="ctr"/>
            <a:r>
              <a:rPr lang="en-US" altLang="zh-TW" sz="1100" dirty="0">
                <a:latin typeface="Arial Unicode MS" pitchFamily="34" charset="-120"/>
                <a:ea typeface="Arial Unicode MS" pitchFamily="34" charset="-120"/>
                <a:cs typeface="Calibri" pitchFamily="34" charset="0"/>
              </a:rPr>
              <a:t>Up to 20/16/12 channels</a:t>
            </a:r>
          </a:p>
        </p:txBody>
      </p:sp>
      <p:sp>
        <p:nvSpPr>
          <p:cNvPr id="24597" name="文字方塊 29"/>
          <p:cNvSpPr txBox="1">
            <a:spLocks noChangeArrowheads="1"/>
          </p:cNvSpPr>
          <p:nvPr/>
        </p:nvSpPr>
        <p:spPr bwMode="auto">
          <a:xfrm>
            <a:off x="7056788" y="4057653"/>
            <a:ext cx="2195732" cy="430887"/>
          </a:xfrm>
          <a:prstGeom prst="rect">
            <a:avLst/>
          </a:prstGeom>
          <a:noFill/>
          <a:ln w="38100" algn="ctr">
            <a:noFill/>
            <a:miter lim="800000"/>
            <a:headEnd/>
            <a:tailEnd/>
          </a:ln>
        </p:spPr>
        <p:txBody>
          <a:bodyPr wrap="square">
            <a:spAutoFit/>
          </a:bodyPr>
          <a:lstStyle/>
          <a:p>
            <a:r>
              <a:rPr lang="en-US" altLang="zh-TW" sz="1100" dirty="0">
                <a:solidFill>
                  <a:schemeClr val="tx2"/>
                </a:solidFill>
                <a:latin typeface="Arial Unicode MS" pitchFamily="34" charset="-120"/>
                <a:ea typeface="Arial Unicode MS" pitchFamily="34" charset="-120"/>
                <a:cs typeface="Calibri" pitchFamily="34" charset="0"/>
              </a:rPr>
              <a:t>VS-4016/4012/4008U-RP Pro</a:t>
            </a:r>
          </a:p>
          <a:p>
            <a:pPr algn="ctr"/>
            <a:r>
              <a:rPr lang="en-US" altLang="zh-TW" sz="1100" dirty="0">
                <a:latin typeface="Arial Unicode MS" pitchFamily="34" charset="-120"/>
                <a:ea typeface="Arial Unicode MS" pitchFamily="34" charset="-120"/>
                <a:cs typeface="Calibri" pitchFamily="34" charset="0"/>
              </a:rPr>
              <a:t>Up to 16/12/8 channels</a:t>
            </a:r>
          </a:p>
        </p:txBody>
      </p:sp>
      <p:sp>
        <p:nvSpPr>
          <p:cNvPr id="24598" name="文字方塊 30"/>
          <p:cNvSpPr txBox="1">
            <a:spLocks noChangeArrowheads="1"/>
          </p:cNvSpPr>
          <p:nvPr/>
        </p:nvSpPr>
        <p:spPr bwMode="auto">
          <a:xfrm>
            <a:off x="4932040" y="5949953"/>
            <a:ext cx="1872208" cy="430887"/>
          </a:xfrm>
          <a:prstGeom prst="rect">
            <a:avLst/>
          </a:prstGeom>
          <a:noFill/>
          <a:ln w="38100" algn="ctr">
            <a:noFill/>
            <a:miter lim="800000"/>
            <a:headEnd/>
            <a:tailEnd/>
          </a:ln>
        </p:spPr>
        <p:txBody>
          <a:bodyPr wrap="square">
            <a:spAutoFit/>
          </a:bodyPr>
          <a:lstStyle/>
          <a:p>
            <a:pPr algn="ctr"/>
            <a:r>
              <a:rPr lang="en-US" altLang="zh-TW" sz="1100" dirty="0">
                <a:solidFill>
                  <a:schemeClr val="tx2"/>
                </a:solidFill>
                <a:latin typeface="Arial Unicode MS" pitchFamily="34" charset="-120"/>
                <a:ea typeface="Arial Unicode MS" pitchFamily="34" charset="-120"/>
                <a:cs typeface="Calibri" pitchFamily="34" charset="0"/>
              </a:rPr>
              <a:t>VS-4016/4012/4008 Pro</a:t>
            </a:r>
          </a:p>
          <a:p>
            <a:pPr algn="ctr"/>
            <a:r>
              <a:rPr lang="en-US" altLang="zh-TW" sz="1100" dirty="0">
                <a:latin typeface="Arial Unicode MS" pitchFamily="34" charset="-120"/>
                <a:ea typeface="Arial Unicode MS" pitchFamily="34" charset="-120"/>
                <a:cs typeface="Calibri" pitchFamily="34" charset="0"/>
              </a:rPr>
              <a:t>Up to 16/12/8 channels</a:t>
            </a:r>
          </a:p>
        </p:txBody>
      </p:sp>
      <p:sp>
        <p:nvSpPr>
          <p:cNvPr id="24599" name="文字方塊 32"/>
          <p:cNvSpPr txBox="1">
            <a:spLocks noChangeArrowheads="1"/>
          </p:cNvSpPr>
          <p:nvPr/>
        </p:nvSpPr>
        <p:spPr bwMode="auto">
          <a:xfrm>
            <a:off x="6963667" y="5949953"/>
            <a:ext cx="1928813" cy="430887"/>
          </a:xfrm>
          <a:prstGeom prst="rect">
            <a:avLst/>
          </a:prstGeom>
          <a:noFill/>
          <a:ln w="38100" algn="ctr">
            <a:noFill/>
            <a:miter lim="800000"/>
            <a:headEnd/>
            <a:tailEnd/>
          </a:ln>
        </p:spPr>
        <p:txBody>
          <a:bodyPr>
            <a:spAutoFit/>
          </a:bodyPr>
          <a:lstStyle/>
          <a:p>
            <a:pPr algn="ctr"/>
            <a:r>
              <a:rPr lang="en-US" altLang="zh-TW" sz="1100" dirty="0">
                <a:solidFill>
                  <a:schemeClr val="tx2"/>
                </a:solidFill>
                <a:latin typeface="Arial Unicode MS" pitchFamily="34" charset="-120"/>
                <a:ea typeface="Arial Unicode MS" pitchFamily="34" charset="-120"/>
                <a:cs typeface="Calibri" pitchFamily="34" charset="0"/>
              </a:rPr>
              <a:t>VS-2012/2008/2004 Pro</a:t>
            </a:r>
          </a:p>
          <a:p>
            <a:pPr algn="ctr"/>
            <a:r>
              <a:rPr lang="en-US" altLang="zh-TW" sz="1100" dirty="0">
                <a:latin typeface="Arial Unicode MS" pitchFamily="34" charset="-120"/>
                <a:ea typeface="Arial Unicode MS" pitchFamily="34" charset="-120"/>
                <a:cs typeface="Calibri" pitchFamily="34" charset="0"/>
              </a:rPr>
              <a:t>Up to 12/8/4 channels</a:t>
            </a:r>
          </a:p>
        </p:txBody>
      </p:sp>
      <p:sp>
        <p:nvSpPr>
          <p:cNvPr id="24600" name="文字方塊 35"/>
          <p:cNvSpPr txBox="1">
            <a:spLocks noChangeArrowheads="1"/>
          </p:cNvSpPr>
          <p:nvPr/>
        </p:nvSpPr>
        <p:spPr bwMode="auto">
          <a:xfrm>
            <a:off x="2483772" y="4470402"/>
            <a:ext cx="2147441" cy="307777"/>
          </a:xfrm>
          <a:prstGeom prst="rect">
            <a:avLst/>
          </a:prstGeom>
          <a:noFill/>
          <a:ln w="38100" algn="ctr">
            <a:noFill/>
            <a:miter lim="800000"/>
            <a:headEnd/>
            <a:tailEnd/>
          </a:ln>
        </p:spPr>
        <p:txBody>
          <a:bodyPr wrap="square">
            <a:spAutoFit/>
          </a:bodyPr>
          <a:lstStyle/>
          <a:p>
            <a:pPr algn="ctr"/>
            <a:r>
              <a:rPr lang="en-US" altLang="zh-TW" sz="1400" b="1" dirty="0">
                <a:latin typeface="Arial Unicode MS" pitchFamily="34" charset="-120"/>
                <a:ea typeface="Arial Unicode MS" pitchFamily="34" charset="-120"/>
                <a:cs typeface="Calibri" pitchFamily="34" charset="0"/>
              </a:rPr>
              <a:t>Enterprise &amp; SMB</a:t>
            </a:r>
          </a:p>
        </p:txBody>
      </p:sp>
      <p:pic>
        <p:nvPicPr>
          <p:cNvPr id="24601" name="Picture 25"/>
          <p:cNvPicPr>
            <a:picLocks noChangeAspect="1" noChangeArrowheads="1"/>
          </p:cNvPicPr>
          <p:nvPr/>
        </p:nvPicPr>
        <p:blipFill>
          <a:blip r:embed="rId8" cstate="print"/>
          <a:srcRect/>
          <a:stretch>
            <a:fillRect/>
          </a:stretch>
        </p:blipFill>
        <p:spPr bwMode="auto">
          <a:xfrm>
            <a:off x="7092950" y="2781302"/>
            <a:ext cx="1906588" cy="1114425"/>
          </a:xfrm>
          <a:prstGeom prst="rect">
            <a:avLst/>
          </a:prstGeom>
          <a:noFill/>
          <a:ln w="9525">
            <a:noFill/>
            <a:miter lim="800000"/>
            <a:headEnd/>
            <a:tailEnd/>
          </a:ln>
        </p:spPr>
      </p:pic>
      <p:pic>
        <p:nvPicPr>
          <p:cNvPr id="24602" name="Picture 27"/>
          <p:cNvPicPr>
            <a:picLocks noChangeAspect="1" noChangeArrowheads="1"/>
          </p:cNvPicPr>
          <p:nvPr/>
        </p:nvPicPr>
        <p:blipFill>
          <a:blip r:embed="rId9" cstate="print"/>
          <a:srcRect/>
          <a:stretch>
            <a:fillRect/>
          </a:stretch>
        </p:blipFill>
        <p:spPr bwMode="auto">
          <a:xfrm>
            <a:off x="6911979" y="4778378"/>
            <a:ext cx="1890713" cy="1204913"/>
          </a:xfrm>
          <a:prstGeom prst="rect">
            <a:avLst/>
          </a:prstGeom>
          <a:noFill/>
          <a:ln w="9525">
            <a:noFill/>
            <a:miter lim="800000"/>
            <a:headEnd/>
            <a:tailEnd/>
          </a:ln>
        </p:spPr>
      </p:pic>
      <p:sp>
        <p:nvSpPr>
          <p:cNvPr id="24605" name="文字方塊 22"/>
          <p:cNvSpPr txBox="1">
            <a:spLocks noChangeArrowheads="1"/>
          </p:cNvSpPr>
          <p:nvPr/>
        </p:nvSpPr>
        <p:spPr bwMode="auto">
          <a:xfrm>
            <a:off x="2700342" y="2565402"/>
            <a:ext cx="1000125" cy="307777"/>
          </a:xfrm>
          <a:prstGeom prst="rect">
            <a:avLst/>
          </a:prstGeom>
          <a:noFill/>
          <a:ln w="38100" algn="ctr">
            <a:noFill/>
            <a:miter lim="800000"/>
            <a:headEnd/>
            <a:tailEnd/>
          </a:ln>
        </p:spPr>
        <p:txBody>
          <a:bodyPr>
            <a:spAutoFit/>
          </a:bodyPr>
          <a:lstStyle/>
          <a:p>
            <a:pPr algn="ctr"/>
            <a:r>
              <a:rPr lang="en-US" altLang="zh-TW" sz="1400" b="1">
                <a:latin typeface="Arial Unicode MS" pitchFamily="34" charset="-120"/>
                <a:ea typeface="Arial Unicode MS" pitchFamily="34" charset="-120"/>
                <a:cs typeface="Calibri" pitchFamily="34" charset="0"/>
              </a:rPr>
              <a:t>Enterprise</a:t>
            </a:r>
          </a:p>
        </p:txBody>
      </p:sp>
      <p:sp>
        <p:nvSpPr>
          <p:cNvPr id="24606" name="文字方塊 28"/>
          <p:cNvSpPr txBox="1">
            <a:spLocks noChangeArrowheads="1"/>
          </p:cNvSpPr>
          <p:nvPr/>
        </p:nvSpPr>
        <p:spPr bwMode="auto">
          <a:xfrm>
            <a:off x="31750" y="5962653"/>
            <a:ext cx="2163986" cy="430887"/>
          </a:xfrm>
          <a:prstGeom prst="rect">
            <a:avLst/>
          </a:prstGeom>
          <a:noFill/>
          <a:ln w="38100" algn="ctr">
            <a:noFill/>
            <a:miter lim="800000"/>
            <a:headEnd/>
            <a:tailEnd/>
          </a:ln>
        </p:spPr>
        <p:txBody>
          <a:bodyPr wrap="square">
            <a:spAutoFit/>
          </a:bodyPr>
          <a:lstStyle/>
          <a:p>
            <a:pPr algn="ctr"/>
            <a:r>
              <a:rPr lang="en-US" altLang="zh-TW" sz="1100" dirty="0" smtClean="0">
                <a:solidFill>
                  <a:schemeClr val="tx2"/>
                </a:solidFill>
                <a:latin typeface="Arial Unicode MS" pitchFamily="34" charset="-120"/>
                <a:ea typeface="Arial Unicode MS" pitchFamily="34" charset="-120"/>
                <a:cs typeface="Calibri" pitchFamily="34" charset="0"/>
              </a:rPr>
              <a:t>VS-8148/8140/8132/8124 Pro+</a:t>
            </a:r>
          </a:p>
          <a:p>
            <a:pPr algn="ctr"/>
            <a:r>
              <a:rPr lang="en-US" altLang="zh-TW" sz="1100" dirty="0" smtClean="0">
                <a:latin typeface="Arial Unicode MS" pitchFamily="34" charset="-120"/>
                <a:ea typeface="Arial Unicode MS" pitchFamily="34" charset="-120"/>
                <a:cs typeface="Calibri" pitchFamily="34" charset="0"/>
              </a:rPr>
              <a:t>Up to 48/40/32/24 channels</a:t>
            </a:r>
            <a:endParaRPr lang="en-US" altLang="zh-TW" sz="1100" dirty="0">
              <a:latin typeface="Arial Unicode MS" pitchFamily="34" charset="-120"/>
              <a:ea typeface="Arial Unicode MS" pitchFamily="34" charset="-120"/>
              <a:cs typeface="Calibri" pitchFamily="34" charset="0"/>
            </a:endParaRPr>
          </a:p>
        </p:txBody>
      </p:sp>
      <p:pic>
        <p:nvPicPr>
          <p:cNvPr id="24607" name="圖片 34" descr="LdMonitoring_12 channel+電視_20100902.png"/>
          <p:cNvPicPr>
            <a:picLocks noChangeAspect="1"/>
          </p:cNvPicPr>
          <p:nvPr/>
        </p:nvPicPr>
        <p:blipFill>
          <a:blip r:embed="rId4" cstate="print"/>
          <a:srcRect/>
          <a:stretch>
            <a:fillRect/>
          </a:stretch>
        </p:blipFill>
        <p:spPr bwMode="auto">
          <a:xfrm>
            <a:off x="971554" y="4759327"/>
            <a:ext cx="1243013" cy="1138239"/>
          </a:xfrm>
          <a:prstGeom prst="rect">
            <a:avLst/>
          </a:prstGeom>
          <a:noFill/>
          <a:ln w="9525">
            <a:noFill/>
            <a:miter lim="800000"/>
            <a:headEnd/>
            <a:tailEnd/>
          </a:ln>
        </p:spPr>
      </p:pic>
      <p:pic>
        <p:nvPicPr>
          <p:cNvPr id="24608" name="圖片 35" descr="HDMI.jpg"/>
          <p:cNvPicPr>
            <a:picLocks noChangeAspect="1"/>
          </p:cNvPicPr>
          <p:nvPr/>
        </p:nvPicPr>
        <p:blipFill>
          <a:blip r:embed="rId10" cstate="print"/>
          <a:srcRect/>
          <a:stretch>
            <a:fillRect/>
          </a:stretch>
        </p:blipFill>
        <p:spPr bwMode="auto">
          <a:xfrm>
            <a:off x="611188" y="4852990"/>
            <a:ext cx="360362" cy="338137"/>
          </a:xfrm>
          <a:prstGeom prst="rect">
            <a:avLst/>
          </a:prstGeom>
          <a:noFill/>
          <a:ln w="9525">
            <a:noFill/>
            <a:miter lim="800000"/>
            <a:headEnd/>
            <a:tailEnd/>
          </a:ln>
        </p:spPr>
      </p:pic>
      <p:pic>
        <p:nvPicPr>
          <p:cNvPr id="24609" name="圖片 33" descr="left angle of elevation_shadow.png"/>
          <p:cNvPicPr>
            <a:picLocks noChangeAspect="1"/>
          </p:cNvPicPr>
          <p:nvPr/>
        </p:nvPicPr>
        <p:blipFill>
          <a:blip r:embed="rId11" cstate="print"/>
          <a:srcRect/>
          <a:stretch>
            <a:fillRect/>
          </a:stretch>
        </p:blipFill>
        <p:spPr bwMode="auto">
          <a:xfrm>
            <a:off x="2" y="5127627"/>
            <a:ext cx="1116013" cy="1000125"/>
          </a:xfrm>
          <a:prstGeom prst="rect">
            <a:avLst/>
          </a:prstGeom>
          <a:noFill/>
          <a:ln w="9525">
            <a:noFill/>
            <a:miter lim="800000"/>
            <a:headEnd/>
            <a:tailEnd/>
          </a:ln>
        </p:spPr>
      </p:pic>
      <p:sp>
        <p:nvSpPr>
          <p:cNvPr id="24610" name="AutoShape 35" descr="http://files.qnap.com/news/pressresource/product/1279U05.pn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zh-TW" altLang="en-US"/>
          </a:p>
        </p:txBody>
      </p:sp>
      <p:pic>
        <p:nvPicPr>
          <p:cNvPr id="24611" name="圖片 34" descr="LdMonitoring_12 channel+電視_20100902.png"/>
          <p:cNvPicPr>
            <a:picLocks noChangeAspect="1"/>
          </p:cNvPicPr>
          <p:nvPr/>
        </p:nvPicPr>
        <p:blipFill>
          <a:blip r:embed="rId4" cstate="print"/>
          <a:srcRect/>
          <a:stretch>
            <a:fillRect/>
          </a:stretch>
        </p:blipFill>
        <p:spPr bwMode="auto">
          <a:xfrm>
            <a:off x="3314704" y="2722564"/>
            <a:ext cx="1243013" cy="1138237"/>
          </a:xfrm>
          <a:prstGeom prst="rect">
            <a:avLst/>
          </a:prstGeom>
          <a:noFill/>
          <a:ln w="9525">
            <a:noFill/>
            <a:miter lim="800000"/>
            <a:headEnd/>
            <a:tailEnd/>
          </a:ln>
        </p:spPr>
      </p:pic>
      <p:pic>
        <p:nvPicPr>
          <p:cNvPr id="24612" name="圖片 34" descr="1279U05.png"/>
          <p:cNvPicPr>
            <a:picLocks noChangeAspect="1"/>
          </p:cNvPicPr>
          <p:nvPr/>
        </p:nvPicPr>
        <p:blipFill>
          <a:blip r:embed="rId12" cstate="print"/>
          <a:srcRect/>
          <a:stretch>
            <a:fillRect/>
          </a:stretch>
        </p:blipFill>
        <p:spPr bwMode="auto">
          <a:xfrm>
            <a:off x="2268538" y="3375025"/>
            <a:ext cx="2159000" cy="701675"/>
          </a:xfrm>
          <a:prstGeom prst="rect">
            <a:avLst/>
          </a:prstGeom>
          <a:noFill/>
          <a:ln w="9525">
            <a:noFill/>
            <a:miter lim="800000"/>
            <a:headEnd/>
            <a:tailEnd/>
          </a:ln>
        </p:spPr>
      </p:pic>
      <p:sp>
        <p:nvSpPr>
          <p:cNvPr id="24613" name="文字方塊 23"/>
          <p:cNvSpPr txBox="1">
            <a:spLocks noChangeArrowheads="1"/>
          </p:cNvSpPr>
          <p:nvPr/>
        </p:nvSpPr>
        <p:spPr bwMode="auto">
          <a:xfrm>
            <a:off x="619129" y="2565402"/>
            <a:ext cx="1000125" cy="307777"/>
          </a:xfrm>
          <a:prstGeom prst="rect">
            <a:avLst/>
          </a:prstGeom>
          <a:noFill/>
          <a:ln w="38100" algn="ctr">
            <a:noFill/>
            <a:miter lim="800000"/>
            <a:headEnd/>
            <a:tailEnd/>
          </a:ln>
        </p:spPr>
        <p:txBody>
          <a:bodyPr>
            <a:spAutoFit/>
          </a:bodyPr>
          <a:lstStyle/>
          <a:p>
            <a:pPr algn="ctr"/>
            <a:r>
              <a:rPr lang="en-US" altLang="zh-TW" sz="1400" b="1">
                <a:latin typeface="Arial Unicode MS" pitchFamily="34" charset="-120"/>
                <a:ea typeface="Arial Unicode MS" pitchFamily="34" charset="-120"/>
                <a:cs typeface="Calibri" pitchFamily="34" charset="0"/>
              </a:rPr>
              <a:t>Enterprise</a:t>
            </a:r>
          </a:p>
        </p:txBody>
      </p:sp>
      <p:sp>
        <p:nvSpPr>
          <p:cNvPr id="24614" name="文字方塊 29"/>
          <p:cNvSpPr txBox="1">
            <a:spLocks noChangeArrowheads="1"/>
          </p:cNvSpPr>
          <p:nvPr/>
        </p:nvSpPr>
        <p:spPr bwMode="auto">
          <a:xfrm>
            <a:off x="107504" y="4057653"/>
            <a:ext cx="1944216" cy="261610"/>
          </a:xfrm>
          <a:prstGeom prst="rect">
            <a:avLst/>
          </a:prstGeom>
          <a:noFill/>
          <a:ln w="38100" algn="ctr">
            <a:noFill/>
            <a:miter lim="800000"/>
            <a:headEnd/>
            <a:tailEnd/>
          </a:ln>
        </p:spPr>
        <p:txBody>
          <a:bodyPr wrap="square">
            <a:spAutoFit/>
          </a:bodyPr>
          <a:lstStyle/>
          <a:p>
            <a:r>
              <a:rPr lang="en-US" altLang="zh-TW" sz="1100" dirty="0" smtClean="0">
                <a:solidFill>
                  <a:schemeClr val="tx2"/>
                </a:solidFill>
                <a:latin typeface="Arial Unicode MS" pitchFamily="34" charset="-120"/>
                <a:ea typeface="Arial Unicode MS" pitchFamily="34" charset="-120"/>
                <a:cs typeface="Calibri" pitchFamily="34" charset="0"/>
              </a:rPr>
              <a:t>VS-16100U-RP Pro+ series</a:t>
            </a:r>
            <a:endParaRPr lang="en-US" altLang="zh-TW" sz="1100" dirty="0">
              <a:latin typeface="Arial Unicode MS" pitchFamily="34" charset="-120"/>
              <a:ea typeface="Arial Unicode MS" pitchFamily="34" charset="-120"/>
              <a:cs typeface="Calibri" pitchFamily="34" charset="0"/>
            </a:endParaRPr>
          </a:p>
        </p:txBody>
      </p:sp>
      <p:pic>
        <p:nvPicPr>
          <p:cNvPr id="24615" name="圖片 40" descr="TS-879U-RP_正面_小.png"/>
          <p:cNvPicPr>
            <a:picLocks noChangeAspect="1"/>
          </p:cNvPicPr>
          <p:nvPr/>
        </p:nvPicPr>
        <p:blipFill>
          <a:blip r:embed="rId13" cstate="print"/>
          <a:srcRect/>
          <a:stretch>
            <a:fillRect/>
          </a:stretch>
        </p:blipFill>
        <p:spPr bwMode="auto">
          <a:xfrm>
            <a:off x="4932363" y="3429002"/>
            <a:ext cx="1871662" cy="544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6" name="Text Box 85"/>
          <p:cNvSpPr txBox="1">
            <a:spLocks noChangeArrowheads="1"/>
          </p:cNvSpPr>
          <p:nvPr/>
        </p:nvSpPr>
        <p:spPr bwMode="auto">
          <a:xfrm>
            <a:off x="6228184" y="4797152"/>
            <a:ext cx="2915816" cy="1569660"/>
          </a:xfrm>
          <a:prstGeom prst="rect">
            <a:avLst/>
          </a:prstGeom>
          <a:solidFill>
            <a:schemeClr val="bg1"/>
          </a:solidFill>
          <a:ln w="9525">
            <a:noFill/>
            <a:miter lim="800000"/>
            <a:headEnd/>
            <a:tailEnd/>
          </a:ln>
        </p:spPr>
        <p:txBody>
          <a:bodyPr wrap="square">
            <a:spAutoFit/>
          </a:bodyPr>
          <a:lstStyle/>
          <a:p>
            <a:pPr>
              <a:defRPr/>
            </a:pPr>
            <a:r>
              <a:rPr lang="en-US" altLang="zh-TW" sz="1600" b="1" dirty="0">
                <a:solidFill>
                  <a:schemeClr val="tx1">
                    <a:lumMod val="95000"/>
                    <a:lumOff val="5000"/>
                  </a:schemeClr>
                </a:solidFill>
                <a:latin typeface="Calibri" pitchFamily="34" charset="0"/>
                <a:ea typeface="微軟正黑體" pitchFamily="34" charset="-120"/>
                <a:cs typeface="Times New Roman" pitchFamily="18" charset="0"/>
              </a:rPr>
              <a:t>■</a:t>
            </a:r>
            <a:r>
              <a:rPr lang="en-US" altLang="zh-TW" sz="1200" b="1" dirty="0">
                <a:latin typeface="Calibri" pitchFamily="34" charset="0"/>
                <a:ea typeface="微軟正黑體" pitchFamily="34" charset="-120"/>
                <a:cs typeface="Times New Roman" pitchFamily="18" charset="0"/>
              </a:rPr>
              <a:t> </a:t>
            </a:r>
            <a:r>
              <a:rPr lang="en-US" altLang="zh-TW" sz="1000" dirty="0">
                <a:latin typeface="Calibri" pitchFamily="34" charset="0"/>
                <a:ea typeface="微軟正黑體" pitchFamily="34" charset="-120"/>
                <a:cs typeface="Times New Roman" pitchFamily="18" charset="0"/>
              </a:rPr>
              <a:t>Intel® Core™ </a:t>
            </a:r>
            <a:r>
              <a:rPr lang="en-US" altLang="zh-TW" sz="1000" dirty="0" smtClean="0">
                <a:latin typeface="Calibri" pitchFamily="34" charset="0"/>
                <a:ea typeface="微軟正黑體" pitchFamily="34" charset="-120"/>
                <a:cs typeface="Times New Roman" pitchFamily="18" charset="0"/>
              </a:rPr>
              <a:t>E3 </a:t>
            </a:r>
            <a:r>
              <a:rPr lang="en-US" altLang="zh-TW" sz="1000" dirty="0">
                <a:latin typeface="Calibri" pitchFamily="34" charset="0"/>
                <a:ea typeface="微軟正黑體" pitchFamily="34" charset="-120"/>
                <a:cs typeface="Times New Roman" pitchFamily="18" charset="0"/>
              </a:rPr>
              <a:t>processor, </a:t>
            </a:r>
            <a:r>
              <a:rPr lang="en-US" altLang="zh-TW" sz="1000" dirty="0" smtClean="0">
                <a:latin typeface="Calibri" pitchFamily="34" charset="0"/>
                <a:ea typeface="微軟正黑體" pitchFamily="34" charset="-120"/>
                <a:cs typeface="Times New Roman" pitchFamily="18" charset="0"/>
              </a:rPr>
              <a:t>8GB </a:t>
            </a:r>
            <a:r>
              <a:rPr lang="en-US" altLang="zh-TW" sz="1000" dirty="0">
                <a:latin typeface="Calibri" pitchFamily="34" charset="0"/>
                <a:ea typeface="微軟正黑體" pitchFamily="34" charset="-120"/>
                <a:cs typeface="Times New Roman" pitchFamily="18" charset="0"/>
              </a:rPr>
              <a:t>DDR3 </a:t>
            </a:r>
            <a:r>
              <a:rPr lang="en-US" altLang="zh-TW" sz="1000" dirty="0" smtClean="0">
                <a:latin typeface="Calibri" pitchFamily="34" charset="0"/>
                <a:ea typeface="微軟正黑體" pitchFamily="34" charset="-120"/>
                <a:cs typeface="Times New Roman" pitchFamily="18" charset="0"/>
              </a:rPr>
              <a:t>ECC RAM</a:t>
            </a:r>
            <a:endParaRPr lang="en-US" altLang="zh-TW" sz="1000" dirty="0">
              <a:latin typeface="Calibri" pitchFamily="34" charset="0"/>
              <a:ea typeface="微軟正黑體" pitchFamily="34" charset="-120"/>
              <a:cs typeface="Times New Roman" pitchFamily="18" charset="0"/>
            </a:endParaRPr>
          </a:p>
          <a:p>
            <a:pPr>
              <a:defRPr/>
            </a:pPr>
            <a:r>
              <a:rPr lang="en-US" altLang="zh-TW" sz="1600" b="1" dirty="0" smtClean="0">
                <a:solidFill>
                  <a:schemeClr val="tx1">
                    <a:lumMod val="75000"/>
                    <a:lumOff val="25000"/>
                  </a:schemeClr>
                </a:solidFill>
                <a:latin typeface="Calibri" pitchFamily="34" charset="0"/>
                <a:ea typeface="微軟正黑體" pitchFamily="34" charset="-120"/>
                <a:cs typeface="Times New Roman" pitchFamily="18" charset="0"/>
              </a:rPr>
              <a:t>■</a:t>
            </a:r>
            <a:r>
              <a:rPr lang="en-US" altLang="zh-TW" sz="1200" b="1" dirty="0" smtClean="0">
                <a:latin typeface="Calibri" pitchFamily="34" charset="0"/>
                <a:ea typeface="微軟正黑體" pitchFamily="34" charset="-120"/>
                <a:cs typeface="Times New Roman" pitchFamily="18" charset="0"/>
              </a:rPr>
              <a:t> </a:t>
            </a:r>
            <a:r>
              <a:rPr lang="en-US" altLang="zh-TW" sz="1000" dirty="0" smtClean="0">
                <a:latin typeface="Calibri" pitchFamily="34" charset="0"/>
                <a:ea typeface="微軟正黑體" pitchFamily="34" charset="-120"/>
                <a:cs typeface="Times New Roman" pitchFamily="18" charset="0"/>
              </a:rPr>
              <a:t>Intel® Core™ i3 processor, 4GB DDR3 RAM</a:t>
            </a:r>
          </a:p>
          <a:p>
            <a:pPr>
              <a:defRPr/>
            </a:pPr>
            <a:r>
              <a:rPr lang="en-US" altLang="zh-TW" sz="1600" b="1" dirty="0" smtClean="0">
                <a:solidFill>
                  <a:schemeClr val="tx2"/>
                </a:solidFill>
                <a:latin typeface="Calibri" pitchFamily="34" charset="0"/>
                <a:ea typeface="微軟正黑體" pitchFamily="34" charset="-120"/>
                <a:cs typeface="Times New Roman" pitchFamily="18" charset="0"/>
              </a:rPr>
              <a:t>■</a:t>
            </a:r>
            <a:r>
              <a:rPr lang="en-US" altLang="zh-TW" sz="1000" dirty="0" smtClean="0">
                <a:latin typeface="Calibri" pitchFamily="34" charset="0"/>
                <a:ea typeface="微軟正黑體" pitchFamily="34" charset="-120"/>
                <a:cs typeface="Times New Roman" pitchFamily="18" charset="0"/>
              </a:rPr>
              <a:t> </a:t>
            </a:r>
            <a:r>
              <a:rPr lang="en-US" altLang="zh-TW" sz="1000" dirty="0">
                <a:latin typeface="Calibri" pitchFamily="34" charset="0"/>
                <a:ea typeface="微軟正黑體" pitchFamily="34" charset="-120"/>
                <a:cs typeface="Times New Roman" pitchFamily="18" charset="0"/>
              </a:rPr>
              <a:t>Dual-core Intel </a:t>
            </a:r>
            <a:r>
              <a:rPr lang="en-US" altLang="zh-TW" sz="1000" dirty="0" smtClean="0">
                <a:latin typeface="Calibri" pitchFamily="34" charset="0"/>
                <a:ea typeface="微軟正黑體" pitchFamily="34" charset="-120"/>
                <a:cs typeface="Times New Roman" pitchFamily="18" charset="0"/>
              </a:rPr>
              <a:t>2.5GHz processor, 4GB DDR3 RAM</a:t>
            </a:r>
            <a:endParaRPr lang="en-US" altLang="zh-TW" sz="1000" dirty="0">
              <a:latin typeface="Calibri" pitchFamily="34" charset="0"/>
              <a:ea typeface="微軟正黑體" pitchFamily="34" charset="-120"/>
              <a:cs typeface="Times New Roman" pitchFamily="18" charset="0"/>
            </a:endParaRPr>
          </a:p>
          <a:p>
            <a:pPr>
              <a:defRPr/>
            </a:pPr>
            <a:r>
              <a:rPr lang="en-US" altLang="zh-TW" sz="1600" b="1" dirty="0">
                <a:solidFill>
                  <a:schemeClr val="accent1"/>
                </a:solidFill>
                <a:latin typeface="Calibri" pitchFamily="34" charset="0"/>
                <a:ea typeface="微軟正黑體" pitchFamily="34" charset="-120"/>
                <a:cs typeface="Times New Roman" pitchFamily="18" charset="0"/>
              </a:rPr>
              <a:t>■</a:t>
            </a:r>
            <a:r>
              <a:rPr lang="en-US" altLang="zh-TW" sz="800" b="1" dirty="0">
                <a:solidFill>
                  <a:schemeClr val="accent1"/>
                </a:solidFill>
                <a:latin typeface="Calibri" pitchFamily="34" charset="0"/>
                <a:ea typeface="微軟正黑體" pitchFamily="34" charset="-120"/>
                <a:cs typeface="Times New Roman" pitchFamily="18" charset="0"/>
              </a:rPr>
              <a:t> </a:t>
            </a:r>
            <a:r>
              <a:rPr lang="en-US" altLang="zh-TW" sz="1000" dirty="0">
                <a:latin typeface="Calibri" pitchFamily="34" charset="0"/>
                <a:ea typeface="微軟正黑體" pitchFamily="34" charset="-120"/>
                <a:cs typeface="Times New Roman" pitchFamily="18" charset="0"/>
              </a:rPr>
              <a:t>Dual-core Intel Atom </a:t>
            </a:r>
            <a:r>
              <a:rPr lang="en-US" altLang="zh-TW" sz="1000" dirty="0" smtClean="0">
                <a:latin typeface="Calibri" pitchFamily="34" charset="0"/>
                <a:ea typeface="微軟正黑體" pitchFamily="34" charset="-120"/>
                <a:cs typeface="Times New Roman" pitchFamily="18" charset="0"/>
              </a:rPr>
              <a:t>1.8 GHz processor</a:t>
            </a:r>
          </a:p>
          <a:p>
            <a:pPr>
              <a:defRPr/>
            </a:pPr>
            <a:r>
              <a:rPr lang="en-US" altLang="zh-TW" sz="1600" b="1" dirty="0" smtClean="0">
                <a:solidFill>
                  <a:srgbClr val="008000"/>
                </a:solidFill>
                <a:latin typeface="Calibri" pitchFamily="34" charset="0"/>
                <a:ea typeface="微軟正黑體" pitchFamily="34" charset="-120"/>
                <a:cs typeface="Times New Roman" pitchFamily="18" charset="0"/>
              </a:rPr>
              <a:t>■</a:t>
            </a:r>
            <a:r>
              <a:rPr lang="en-US" altLang="zh-TW" sz="1000" b="1" dirty="0" smtClean="0">
                <a:solidFill>
                  <a:srgbClr val="FF9900"/>
                </a:solidFill>
                <a:latin typeface="Calibri" pitchFamily="34" charset="0"/>
                <a:ea typeface="微軟正黑體" pitchFamily="34" charset="-120"/>
                <a:cs typeface="Times New Roman" pitchFamily="18" charset="0"/>
              </a:rPr>
              <a:t> </a:t>
            </a:r>
            <a:r>
              <a:rPr lang="en-US" altLang="zh-TW" sz="1000" dirty="0" smtClean="0">
                <a:latin typeface="Calibri" pitchFamily="34" charset="0"/>
                <a:ea typeface="微軟正黑體" pitchFamily="34" charset="-120"/>
                <a:cs typeface="Times New Roman" pitchFamily="18" charset="0"/>
              </a:rPr>
              <a:t>Marvell 2.0</a:t>
            </a:r>
            <a:r>
              <a:rPr lang="zh-TW" altLang="en-US" sz="1000" dirty="0" smtClean="0">
                <a:latin typeface="Calibri" pitchFamily="34" charset="0"/>
                <a:ea typeface="微軟正黑體" pitchFamily="34" charset="-120"/>
                <a:cs typeface="Times New Roman" pitchFamily="18" charset="0"/>
              </a:rPr>
              <a:t> </a:t>
            </a:r>
            <a:r>
              <a:rPr lang="en-US" altLang="zh-TW" sz="1000" dirty="0" smtClean="0">
                <a:latin typeface="Calibri" pitchFamily="34" charset="0"/>
                <a:ea typeface="微軟正黑體" pitchFamily="34" charset="-120"/>
                <a:cs typeface="Times New Roman" pitchFamily="18" charset="0"/>
              </a:rPr>
              <a:t>GHz CPU, 1GB DDR3 RAM</a:t>
            </a:r>
            <a:endParaRPr lang="en-US" altLang="zh-TW" sz="1000" dirty="0">
              <a:latin typeface="Calibri" pitchFamily="34" charset="0"/>
              <a:ea typeface="微軟正黑體" pitchFamily="34" charset="-120"/>
              <a:cs typeface="Times New Roman" pitchFamily="18" charset="0"/>
            </a:endParaRPr>
          </a:p>
          <a:p>
            <a:pPr>
              <a:defRPr/>
            </a:pPr>
            <a:r>
              <a:rPr lang="en-US" altLang="zh-TW" sz="1600" b="1" dirty="0">
                <a:solidFill>
                  <a:srgbClr val="00B050"/>
                </a:solidFill>
                <a:latin typeface="Calibri" pitchFamily="34" charset="0"/>
                <a:ea typeface="微軟正黑體" pitchFamily="34" charset="-120"/>
                <a:cs typeface="Times New Roman" pitchFamily="18" charset="0"/>
              </a:rPr>
              <a:t>■</a:t>
            </a:r>
            <a:r>
              <a:rPr lang="en-US" altLang="zh-TW" sz="1000" b="1" dirty="0">
                <a:solidFill>
                  <a:srgbClr val="FF9900"/>
                </a:solidFill>
                <a:latin typeface="Calibri" pitchFamily="34" charset="0"/>
                <a:ea typeface="微軟正黑體" pitchFamily="34" charset="-120"/>
                <a:cs typeface="Times New Roman" pitchFamily="18" charset="0"/>
              </a:rPr>
              <a:t> </a:t>
            </a:r>
            <a:r>
              <a:rPr lang="en-US" altLang="zh-TW" sz="1000" dirty="0">
                <a:latin typeface="Calibri" pitchFamily="34" charset="0"/>
                <a:ea typeface="微軟正黑體" pitchFamily="34" charset="-120"/>
                <a:cs typeface="Times New Roman" pitchFamily="18" charset="0"/>
              </a:rPr>
              <a:t>Marvell 1.2 GHz CPU, </a:t>
            </a:r>
            <a:r>
              <a:rPr lang="en-US" altLang="zh-TW" sz="1000" dirty="0" smtClean="0">
                <a:latin typeface="Calibri" pitchFamily="34" charset="0"/>
                <a:ea typeface="微軟正黑體" pitchFamily="34" charset="-120"/>
                <a:cs typeface="Times New Roman" pitchFamily="18" charset="0"/>
              </a:rPr>
              <a:t>256MB DDR2 </a:t>
            </a:r>
            <a:r>
              <a:rPr lang="en-US" altLang="zh-TW" sz="1000" dirty="0">
                <a:latin typeface="Calibri" pitchFamily="34" charset="0"/>
                <a:ea typeface="微軟正黑體" pitchFamily="34" charset="-120"/>
                <a:cs typeface="Times New Roman" pitchFamily="18" charset="0"/>
              </a:rPr>
              <a:t>RAM</a:t>
            </a:r>
          </a:p>
        </p:txBody>
      </p:sp>
      <p:sp>
        <p:nvSpPr>
          <p:cNvPr id="10243" name="Line 6"/>
          <p:cNvSpPr>
            <a:spLocks noChangeShapeType="1"/>
          </p:cNvSpPr>
          <p:nvPr/>
        </p:nvSpPr>
        <p:spPr bwMode="auto">
          <a:xfrm flipV="1">
            <a:off x="890592" y="1412877"/>
            <a:ext cx="9525" cy="4948239"/>
          </a:xfrm>
          <a:prstGeom prst="line">
            <a:avLst/>
          </a:prstGeom>
          <a:noFill/>
          <a:ln w="38100">
            <a:solidFill>
              <a:srgbClr val="808080"/>
            </a:solidFill>
            <a:round/>
            <a:headEnd/>
            <a:tailEnd type="triangle" w="med" len="med"/>
          </a:ln>
          <a:effectLst>
            <a:prstShdw prst="shdw17" dist="17961" dir="2700000">
              <a:srgbClr val="4D4D4D"/>
            </a:prstShdw>
          </a:effectLst>
        </p:spPr>
        <p:txBody>
          <a:bodyPr/>
          <a:lstStyle/>
          <a:p>
            <a:endParaRPr lang="zh-TW" altLang="en-US"/>
          </a:p>
        </p:txBody>
      </p:sp>
      <p:sp>
        <p:nvSpPr>
          <p:cNvPr id="10244" name="Text Box 7"/>
          <p:cNvSpPr txBox="1">
            <a:spLocks noChangeArrowheads="1"/>
          </p:cNvSpPr>
          <p:nvPr/>
        </p:nvSpPr>
        <p:spPr bwMode="auto">
          <a:xfrm>
            <a:off x="-23813" y="2546353"/>
            <a:ext cx="1066801" cy="307777"/>
          </a:xfrm>
          <a:prstGeom prst="rect">
            <a:avLst/>
          </a:prstGeom>
          <a:noFill/>
          <a:ln w="9525">
            <a:noFill/>
            <a:miter lim="800000"/>
            <a:headEnd/>
            <a:tailEnd/>
          </a:ln>
        </p:spPr>
        <p:txBody>
          <a:bodyPr>
            <a:spAutoFit/>
          </a:bodyPr>
          <a:lstStyle/>
          <a:p>
            <a:r>
              <a:rPr lang="en-US" altLang="zh-TW" sz="1400" b="1">
                <a:latin typeface="Calibri" pitchFamily="34" charset="0"/>
                <a:ea typeface="微軟正黑體" pitchFamily="34" charset="-120"/>
                <a:cs typeface="Times New Roman" pitchFamily="18" charset="0"/>
              </a:rPr>
              <a:t>Enterprise</a:t>
            </a:r>
          </a:p>
        </p:txBody>
      </p:sp>
      <p:sp>
        <p:nvSpPr>
          <p:cNvPr id="10245" name="Text Box 8"/>
          <p:cNvSpPr txBox="1">
            <a:spLocks noChangeArrowheads="1"/>
          </p:cNvSpPr>
          <p:nvPr/>
        </p:nvSpPr>
        <p:spPr bwMode="auto">
          <a:xfrm>
            <a:off x="52388" y="4260851"/>
            <a:ext cx="823912" cy="523220"/>
          </a:xfrm>
          <a:prstGeom prst="rect">
            <a:avLst/>
          </a:prstGeom>
          <a:noFill/>
          <a:ln w="9525">
            <a:noFill/>
            <a:miter lim="800000"/>
            <a:headEnd/>
            <a:tailEnd/>
          </a:ln>
        </p:spPr>
        <p:txBody>
          <a:bodyPr>
            <a:spAutoFit/>
          </a:bodyPr>
          <a:lstStyle/>
          <a:p>
            <a:r>
              <a:rPr lang="en-US" altLang="zh-TW" sz="1400" b="1">
                <a:latin typeface="Calibri" pitchFamily="34" charset="0"/>
                <a:ea typeface="微軟正黑體" pitchFamily="34" charset="-120"/>
                <a:cs typeface="Times New Roman" pitchFamily="18" charset="0"/>
              </a:rPr>
              <a:t>SMB/ </a:t>
            </a:r>
          </a:p>
          <a:p>
            <a:r>
              <a:rPr lang="en-US" altLang="zh-TW" sz="1400" b="1">
                <a:latin typeface="Calibri" pitchFamily="34" charset="0"/>
                <a:ea typeface="微軟正黑體" pitchFamily="34" charset="-120"/>
                <a:cs typeface="Times New Roman" pitchFamily="18" charset="0"/>
              </a:rPr>
              <a:t>SOHO</a:t>
            </a:r>
          </a:p>
        </p:txBody>
      </p:sp>
      <p:sp>
        <p:nvSpPr>
          <p:cNvPr id="10246" name="Text Box 9"/>
          <p:cNvSpPr txBox="1">
            <a:spLocks noChangeArrowheads="1"/>
          </p:cNvSpPr>
          <p:nvPr/>
        </p:nvSpPr>
        <p:spPr bwMode="auto">
          <a:xfrm>
            <a:off x="84138" y="5688016"/>
            <a:ext cx="863600" cy="307777"/>
          </a:xfrm>
          <a:prstGeom prst="rect">
            <a:avLst/>
          </a:prstGeom>
          <a:noFill/>
          <a:ln w="9525">
            <a:noFill/>
            <a:miter lim="800000"/>
            <a:headEnd/>
            <a:tailEnd/>
          </a:ln>
        </p:spPr>
        <p:txBody>
          <a:bodyPr>
            <a:spAutoFit/>
          </a:bodyPr>
          <a:lstStyle/>
          <a:p>
            <a:r>
              <a:rPr lang="en-US" altLang="zh-TW" sz="1400" b="1">
                <a:latin typeface="Calibri" pitchFamily="34" charset="0"/>
                <a:ea typeface="微軟正黑體" pitchFamily="34" charset="-120"/>
                <a:cs typeface="Times New Roman" pitchFamily="18" charset="0"/>
              </a:rPr>
              <a:t>Home</a:t>
            </a:r>
          </a:p>
        </p:txBody>
      </p:sp>
      <p:sp>
        <p:nvSpPr>
          <p:cNvPr id="20" name="AutoShape 32"/>
          <p:cNvSpPr>
            <a:spLocks noChangeArrowheads="1"/>
          </p:cNvSpPr>
          <p:nvPr/>
        </p:nvSpPr>
        <p:spPr bwMode="auto">
          <a:xfrm>
            <a:off x="990600" y="5144616"/>
            <a:ext cx="1066800" cy="228600"/>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a:solidFill>
                  <a:schemeClr val="bg1"/>
                </a:solidFill>
                <a:latin typeface="Calibri" pitchFamily="34" charset="0"/>
                <a:ea typeface="微軟正黑體" pitchFamily="34" charset="-120"/>
                <a:cs typeface="Times New Roman" pitchFamily="18" charset="0"/>
              </a:rPr>
              <a:t>VS-2000 Pro</a:t>
            </a:r>
          </a:p>
        </p:txBody>
      </p:sp>
      <p:sp>
        <p:nvSpPr>
          <p:cNvPr id="22" name="AutoShape 35"/>
          <p:cNvSpPr>
            <a:spLocks noChangeArrowheads="1"/>
          </p:cNvSpPr>
          <p:nvPr/>
        </p:nvSpPr>
        <p:spPr bwMode="auto">
          <a:xfrm>
            <a:off x="990600" y="4293096"/>
            <a:ext cx="1290638" cy="228600"/>
          </a:xfrm>
          <a:prstGeom prst="roundRect">
            <a:avLst>
              <a:gd name="adj" fmla="val 16667"/>
            </a:avLst>
          </a:prstGeom>
          <a:solidFill>
            <a:schemeClr val="accent1"/>
          </a:solidFill>
          <a:ln w="9525" algn="ctr">
            <a:noFill/>
            <a:round/>
            <a:headEnd/>
            <a:tailEnd/>
          </a:ln>
          <a:effectLst>
            <a:outerShdw dist="35921" dir="2700000" algn="ctr" rotWithShape="0">
              <a:schemeClr val="bg2"/>
            </a:outerShdw>
          </a:effectLst>
        </p:spPr>
        <p:txBody>
          <a:bodyPr wrap="none" anchor="ctr"/>
          <a:lstStyle/>
          <a:p>
            <a:pPr algn="ctr">
              <a:defRPr/>
            </a:pPr>
            <a:r>
              <a:rPr lang="en-US" altLang="zh-TW" sz="1200" b="1" dirty="0">
                <a:solidFill>
                  <a:schemeClr val="bg1"/>
                </a:solidFill>
                <a:latin typeface="Calibri" pitchFamily="34" charset="0"/>
                <a:ea typeface="微軟正黑體" pitchFamily="34" charset="-120"/>
                <a:cs typeface="Times New Roman" pitchFamily="18" charset="0"/>
              </a:rPr>
              <a:t>VS-4000U-RP Pro</a:t>
            </a:r>
          </a:p>
        </p:txBody>
      </p:sp>
      <p:sp>
        <p:nvSpPr>
          <p:cNvPr id="23" name="AutoShape 35"/>
          <p:cNvSpPr>
            <a:spLocks noChangeArrowheads="1"/>
          </p:cNvSpPr>
          <p:nvPr/>
        </p:nvSpPr>
        <p:spPr bwMode="auto">
          <a:xfrm>
            <a:off x="990600" y="4725144"/>
            <a:ext cx="1066800" cy="228600"/>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a:solidFill>
                  <a:schemeClr val="bg1"/>
                </a:solidFill>
                <a:latin typeface="Calibri" pitchFamily="34" charset="0"/>
                <a:ea typeface="微軟正黑體" pitchFamily="34" charset="-120"/>
                <a:cs typeface="Times New Roman" pitchFamily="18" charset="0"/>
              </a:rPr>
              <a:t>VS-4000 Pro</a:t>
            </a:r>
          </a:p>
        </p:txBody>
      </p:sp>
      <p:sp>
        <p:nvSpPr>
          <p:cNvPr id="24" name="AutoShape 27"/>
          <p:cNvSpPr>
            <a:spLocks noChangeArrowheads="1"/>
          </p:cNvSpPr>
          <p:nvPr/>
        </p:nvSpPr>
        <p:spPr bwMode="auto">
          <a:xfrm>
            <a:off x="899592" y="2610049"/>
            <a:ext cx="1512888" cy="242887"/>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400" b="1" dirty="0">
                <a:solidFill>
                  <a:schemeClr val="bg1"/>
                </a:solidFill>
                <a:latin typeface="Calibri" pitchFamily="34" charset="0"/>
                <a:cs typeface="Times New Roman" pitchFamily="18" charset="0"/>
              </a:rPr>
              <a:t>VS-12100U-RP Pro</a:t>
            </a:r>
          </a:p>
        </p:txBody>
      </p:sp>
      <p:sp>
        <p:nvSpPr>
          <p:cNvPr id="27" name="AutoShape 35"/>
          <p:cNvSpPr>
            <a:spLocks noChangeArrowheads="1"/>
          </p:cNvSpPr>
          <p:nvPr/>
        </p:nvSpPr>
        <p:spPr bwMode="auto">
          <a:xfrm>
            <a:off x="990600" y="3920480"/>
            <a:ext cx="990600" cy="228600"/>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a:solidFill>
                  <a:schemeClr val="bg1"/>
                </a:solidFill>
                <a:latin typeface="Calibri" pitchFamily="34" charset="0"/>
                <a:ea typeface="微軟正黑體" pitchFamily="34" charset="-120"/>
                <a:cs typeface="Times New Roman" pitchFamily="18" charset="0"/>
              </a:rPr>
              <a:t>VS-6000Pro</a:t>
            </a:r>
          </a:p>
        </p:txBody>
      </p:sp>
      <p:sp>
        <p:nvSpPr>
          <p:cNvPr id="31" name="AutoShape 32"/>
          <p:cNvSpPr>
            <a:spLocks noChangeArrowheads="1"/>
          </p:cNvSpPr>
          <p:nvPr/>
        </p:nvSpPr>
        <p:spPr bwMode="auto">
          <a:xfrm>
            <a:off x="990604" y="5590952"/>
            <a:ext cx="1160463" cy="214312"/>
          </a:xfrm>
          <a:prstGeom prst="roundRect">
            <a:avLst>
              <a:gd name="adj" fmla="val 16667"/>
            </a:avLst>
          </a:prstGeom>
          <a:solidFill>
            <a:srgbClr val="00B050"/>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a:solidFill>
                  <a:schemeClr val="bg1"/>
                </a:solidFill>
                <a:latin typeface="Calibri" pitchFamily="34" charset="0"/>
                <a:ea typeface="微軟正黑體" pitchFamily="34" charset="-120"/>
                <a:cs typeface="Times New Roman" pitchFamily="18" charset="0"/>
              </a:rPr>
              <a:t>VS-2008L/2004L</a:t>
            </a:r>
          </a:p>
        </p:txBody>
      </p:sp>
      <p:sp>
        <p:nvSpPr>
          <p:cNvPr id="34" name="AutoShape 12"/>
          <p:cNvSpPr>
            <a:spLocks noChangeArrowheads="1"/>
          </p:cNvSpPr>
          <p:nvPr/>
        </p:nvSpPr>
        <p:spPr bwMode="auto">
          <a:xfrm>
            <a:off x="899594" y="3014539"/>
            <a:ext cx="1411287" cy="198437"/>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400" b="1" dirty="0">
                <a:solidFill>
                  <a:schemeClr val="bg1"/>
                </a:solidFill>
                <a:latin typeface="Calibri" pitchFamily="34" charset="0"/>
                <a:cs typeface="Times New Roman" pitchFamily="18" charset="0"/>
              </a:rPr>
              <a:t>VS-8100U-RP Pro</a:t>
            </a:r>
          </a:p>
        </p:txBody>
      </p:sp>
      <p:sp>
        <p:nvSpPr>
          <p:cNvPr id="35" name="AutoShape 12"/>
          <p:cNvSpPr>
            <a:spLocks noChangeArrowheads="1"/>
          </p:cNvSpPr>
          <p:nvPr/>
        </p:nvSpPr>
        <p:spPr bwMode="auto">
          <a:xfrm>
            <a:off x="971600" y="3408487"/>
            <a:ext cx="1143000" cy="236537"/>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400" b="1" dirty="0">
                <a:solidFill>
                  <a:schemeClr val="bg1"/>
                </a:solidFill>
                <a:latin typeface="Calibri" pitchFamily="34" charset="0"/>
                <a:ea typeface="微軟正黑體" pitchFamily="34" charset="-120"/>
                <a:cs typeface="Times New Roman" pitchFamily="18" charset="0"/>
              </a:rPr>
              <a:t>VS-8100 Pro+</a:t>
            </a:r>
          </a:p>
        </p:txBody>
      </p:sp>
      <p:sp>
        <p:nvSpPr>
          <p:cNvPr id="41" name="AutoShape 32"/>
          <p:cNvSpPr>
            <a:spLocks noChangeArrowheads="1"/>
          </p:cNvSpPr>
          <p:nvPr/>
        </p:nvSpPr>
        <p:spPr bwMode="auto">
          <a:xfrm>
            <a:off x="990603" y="5892825"/>
            <a:ext cx="1008063" cy="344487"/>
          </a:xfrm>
          <a:prstGeom prst="roundRect">
            <a:avLst>
              <a:gd name="adj" fmla="val 16667"/>
            </a:avLst>
          </a:prstGeom>
          <a:solidFill>
            <a:srgbClr val="00B050"/>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a:solidFill>
                  <a:schemeClr val="bg1"/>
                </a:solidFill>
                <a:latin typeface="Calibri" pitchFamily="34" charset="0"/>
                <a:ea typeface="微軟正黑體" pitchFamily="34" charset="-120"/>
                <a:cs typeface="Times New Roman" pitchFamily="18" charset="0"/>
              </a:rPr>
              <a:t>VS-1004L</a:t>
            </a:r>
          </a:p>
          <a:p>
            <a:pPr algn="ctr">
              <a:defRPr/>
            </a:pPr>
            <a:endParaRPr lang="en-US" altLang="zh-TW" sz="1200" b="1" dirty="0">
              <a:solidFill>
                <a:schemeClr val="bg1"/>
              </a:solidFill>
              <a:latin typeface="Calibri" pitchFamily="34" charset="0"/>
              <a:ea typeface="微軟正黑體" pitchFamily="34" charset="-120"/>
              <a:cs typeface="Times New Roman" pitchFamily="18" charset="0"/>
            </a:endParaRPr>
          </a:p>
        </p:txBody>
      </p:sp>
      <p:sp>
        <p:nvSpPr>
          <p:cNvPr id="10258" name="Text Box 88"/>
          <p:cNvSpPr txBox="1">
            <a:spLocks noChangeArrowheads="1"/>
          </p:cNvSpPr>
          <p:nvPr/>
        </p:nvSpPr>
        <p:spPr bwMode="auto">
          <a:xfrm>
            <a:off x="1066804" y="5991091"/>
            <a:ext cx="841375" cy="246221"/>
          </a:xfrm>
          <a:prstGeom prst="rect">
            <a:avLst/>
          </a:prstGeom>
          <a:noFill/>
          <a:ln w="9525">
            <a:noFill/>
            <a:miter lim="800000"/>
            <a:headEnd/>
            <a:tailEnd/>
          </a:ln>
        </p:spPr>
        <p:txBody>
          <a:bodyPr>
            <a:spAutoFit/>
          </a:bodyPr>
          <a:lstStyle/>
          <a:p>
            <a:r>
              <a:rPr lang="en-US" altLang="zh-TW" sz="1000" b="1">
                <a:latin typeface="Calibri" pitchFamily="34" charset="0"/>
                <a:ea typeface="微軟正黑體" pitchFamily="34" charset="-120"/>
                <a:cs typeface="Times New Roman" pitchFamily="18" charset="0"/>
              </a:rPr>
              <a:t>Project only</a:t>
            </a:r>
          </a:p>
        </p:txBody>
      </p:sp>
      <p:sp>
        <p:nvSpPr>
          <p:cNvPr id="87" name="AutoShape 35"/>
          <p:cNvSpPr>
            <a:spLocks noChangeArrowheads="1"/>
          </p:cNvSpPr>
          <p:nvPr/>
        </p:nvSpPr>
        <p:spPr bwMode="auto">
          <a:xfrm>
            <a:off x="3005336" y="3920480"/>
            <a:ext cx="990600" cy="228600"/>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smtClean="0">
                <a:solidFill>
                  <a:schemeClr val="bg1"/>
                </a:solidFill>
                <a:latin typeface="Calibri" pitchFamily="34" charset="0"/>
                <a:ea typeface="微軟正黑體" pitchFamily="34" charset="-120"/>
                <a:cs typeface="Times New Roman" pitchFamily="18" charset="0"/>
              </a:rPr>
              <a:t>VS-6100</a:t>
            </a:r>
            <a:r>
              <a:rPr lang="zh-TW" altLang="en-US" sz="1200" b="1" dirty="0" smtClean="0">
                <a:solidFill>
                  <a:schemeClr val="bg1"/>
                </a:solidFill>
                <a:latin typeface="Calibri" pitchFamily="34" charset="0"/>
                <a:ea typeface="微軟正黑體" pitchFamily="34" charset="-120"/>
                <a:cs typeface="Times New Roman" pitchFamily="18" charset="0"/>
              </a:rPr>
              <a:t> </a:t>
            </a:r>
            <a:r>
              <a:rPr lang="en-US" altLang="zh-TW" sz="1200" b="1" dirty="0">
                <a:solidFill>
                  <a:schemeClr val="bg1"/>
                </a:solidFill>
                <a:latin typeface="Calibri" pitchFamily="34" charset="0"/>
                <a:ea typeface="微軟正黑體" pitchFamily="34" charset="-120"/>
                <a:cs typeface="Times New Roman" pitchFamily="18" charset="0"/>
              </a:rPr>
              <a:t>Pro+</a:t>
            </a:r>
          </a:p>
        </p:txBody>
      </p:sp>
      <p:sp>
        <p:nvSpPr>
          <p:cNvPr id="88" name="AutoShape 35"/>
          <p:cNvSpPr>
            <a:spLocks noChangeArrowheads="1"/>
          </p:cNvSpPr>
          <p:nvPr/>
        </p:nvSpPr>
        <p:spPr bwMode="auto">
          <a:xfrm>
            <a:off x="3203848" y="4725144"/>
            <a:ext cx="1143000" cy="228600"/>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smtClean="0">
                <a:solidFill>
                  <a:schemeClr val="bg1"/>
                </a:solidFill>
                <a:latin typeface="Calibri" pitchFamily="34" charset="0"/>
                <a:ea typeface="微軟正黑體" pitchFamily="34" charset="-120"/>
                <a:cs typeface="Times New Roman" pitchFamily="18" charset="0"/>
              </a:rPr>
              <a:t>VS-4100 </a:t>
            </a:r>
            <a:r>
              <a:rPr lang="en-US" altLang="zh-TW" sz="1200" b="1" dirty="0">
                <a:solidFill>
                  <a:schemeClr val="bg1"/>
                </a:solidFill>
                <a:latin typeface="Calibri" pitchFamily="34" charset="0"/>
                <a:ea typeface="微軟正黑體" pitchFamily="34" charset="-120"/>
                <a:cs typeface="Times New Roman" pitchFamily="18" charset="0"/>
              </a:rPr>
              <a:t>Pro+</a:t>
            </a:r>
          </a:p>
        </p:txBody>
      </p:sp>
      <p:sp>
        <p:nvSpPr>
          <p:cNvPr id="90" name="AutoShape 27"/>
          <p:cNvSpPr>
            <a:spLocks noChangeArrowheads="1"/>
          </p:cNvSpPr>
          <p:nvPr/>
        </p:nvSpPr>
        <p:spPr bwMode="auto">
          <a:xfrm>
            <a:off x="6156176" y="2165300"/>
            <a:ext cx="1627188" cy="255588"/>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400" b="1" dirty="0" smtClean="0">
                <a:solidFill>
                  <a:schemeClr val="bg1"/>
                </a:solidFill>
                <a:latin typeface="Calibri" pitchFamily="34" charset="0"/>
                <a:cs typeface="Times New Roman" pitchFamily="18" charset="0"/>
              </a:rPr>
              <a:t>VS-16100U-RP </a:t>
            </a:r>
            <a:r>
              <a:rPr lang="en-US" altLang="zh-TW" sz="1400" b="1" dirty="0">
                <a:solidFill>
                  <a:schemeClr val="bg1"/>
                </a:solidFill>
                <a:latin typeface="Calibri" pitchFamily="34" charset="0"/>
                <a:cs typeface="Times New Roman" pitchFamily="18" charset="0"/>
              </a:rPr>
              <a:t>Pro+</a:t>
            </a:r>
          </a:p>
        </p:txBody>
      </p:sp>
      <p:sp>
        <p:nvSpPr>
          <p:cNvPr id="93" name="AutoShape 35"/>
          <p:cNvSpPr>
            <a:spLocks noChangeArrowheads="1"/>
          </p:cNvSpPr>
          <p:nvPr/>
        </p:nvSpPr>
        <p:spPr bwMode="auto">
          <a:xfrm>
            <a:off x="5081562" y="4293096"/>
            <a:ext cx="1290638" cy="228600"/>
          </a:xfrm>
          <a:prstGeom prst="roundRect">
            <a:avLst>
              <a:gd name="adj" fmla="val 16667"/>
            </a:avLst>
          </a:prstGeom>
          <a:solidFill>
            <a:schemeClr val="tx2"/>
          </a:solidFill>
          <a:ln w="9525" algn="ctr">
            <a:noFill/>
            <a:round/>
            <a:headEnd/>
            <a:tailEnd/>
          </a:ln>
          <a:effectLst>
            <a:outerShdw dist="35921" dir="2700000" algn="ctr" rotWithShape="0">
              <a:schemeClr val="bg2"/>
            </a:outerShdw>
          </a:effectLst>
        </p:spPr>
        <p:txBody>
          <a:bodyPr wrap="none" anchor="ctr"/>
          <a:lstStyle/>
          <a:p>
            <a:pPr algn="ctr">
              <a:defRPr/>
            </a:pPr>
            <a:r>
              <a:rPr lang="en-US" altLang="zh-TW" sz="1200" b="1" dirty="0" smtClean="0">
                <a:solidFill>
                  <a:schemeClr val="bg1"/>
                </a:solidFill>
                <a:latin typeface="Calibri" pitchFamily="34" charset="0"/>
                <a:ea typeface="微軟正黑體" pitchFamily="34" charset="-120"/>
                <a:cs typeface="Times New Roman" pitchFamily="18" charset="0"/>
              </a:rPr>
              <a:t>VS-4100U-RP </a:t>
            </a:r>
            <a:r>
              <a:rPr lang="en-US" altLang="zh-TW" sz="1200" b="1" dirty="0">
                <a:solidFill>
                  <a:schemeClr val="bg1"/>
                </a:solidFill>
                <a:latin typeface="Calibri" pitchFamily="34" charset="0"/>
                <a:ea typeface="微軟正黑體" pitchFamily="34" charset="-120"/>
                <a:cs typeface="Times New Roman" pitchFamily="18" charset="0"/>
              </a:rPr>
              <a:t>Pro+</a:t>
            </a:r>
          </a:p>
        </p:txBody>
      </p:sp>
      <p:sp>
        <p:nvSpPr>
          <p:cNvPr id="94" name="AutoShape 32"/>
          <p:cNvSpPr>
            <a:spLocks noChangeArrowheads="1"/>
          </p:cNvSpPr>
          <p:nvPr/>
        </p:nvSpPr>
        <p:spPr bwMode="auto">
          <a:xfrm>
            <a:off x="3851920" y="5144616"/>
            <a:ext cx="1143000" cy="228600"/>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smtClean="0">
                <a:solidFill>
                  <a:schemeClr val="bg1"/>
                </a:solidFill>
                <a:latin typeface="Calibri" pitchFamily="34" charset="0"/>
                <a:ea typeface="微軟正黑體" pitchFamily="34" charset="-120"/>
                <a:cs typeface="Times New Roman" pitchFamily="18" charset="0"/>
              </a:rPr>
              <a:t>VS-2100 </a:t>
            </a:r>
            <a:r>
              <a:rPr lang="en-US" altLang="zh-TW" sz="1200" b="1" dirty="0">
                <a:solidFill>
                  <a:schemeClr val="bg1"/>
                </a:solidFill>
                <a:latin typeface="Calibri" pitchFamily="34" charset="0"/>
                <a:ea typeface="微軟正黑體" pitchFamily="34" charset="-120"/>
                <a:cs typeface="Times New Roman" pitchFamily="18" charset="0"/>
              </a:rPr>
              <a:t>Pro+</a:t>
            </a:r>
          </a:p>
        </p:txBody>
      </p:sp>
      <p:cxnSp>
        <p:nvCxnSpPr>
          <p:cNvPr id="43" name="直線接點 59"/>
          <p:cNvCxnSpPr>
            <a:stCxn id="27" idx="3"/>
            <a:endCxn id="87" idx="1"/>
          </p:cNvCxnSpPr>
          <p:nvPr/>
        </p:nvCxnSpPr>
        <p:spPr>
          <a:xfrm>
            <a:off x="1981200" y="4034780"/>
            <a:ext cx="1024136" cy="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8" name="直線接點 59"/>
          <p:cNvCxnSpPr>
            <a:stCxn id="22" idx="3"/>
            <a:endCxn id="93" idx="1"/>
          </p:cNvCxnSpPr>
          <p:nvPr/>
        </p:nvCxnSpPr>
        <p:spPr>
          <a:xfrm>
            <a:off x="2281238" y="4407396"/>
            <a:ext cx="2800324" cy="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8" name="直線接點 59"/>
          <p:cNvCxnSpPr>
            <a:stCxn id="23" idx="3"/>
            <a:endCxn id="88" idx="1"/>
          </p:cNvCxnSpPr>
          <p:nvPr/>
        </p:nvCxnSpPr>
        <p:spPr>
          <a:xfrm>
            <a:off x="2057400" y="4839444"/>
            <a:ext cx="1146448" cy="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3" name="直線接點 59"/>
          <p:cNvCxnSpPr>
            <a:stCxn id="20" idx="3"/>
            <a:endCxn id="94" idx="1"/>
          </p:cNvCxnSpPr>
          <p:nvPr/>
        </p:nvCxnSpPr>
        <p:spPr>
          <a:xfrm>
            <a:off x="2057400" y="5258916"/>
            <a:ext cx="1794520" cy="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388" name="標題 46"/>
          <p:cNvSpPr>
            <a:spLocks noGrp="1"/>
          </p:cNvSpPr>
          <p:nvPr>
            <p:ph type="title"/>
          </p:nvPr>
        </p:nvSpPr>
        <p:spPr>
          <a:xfrm>
            <a:off x="457200" y="274640"/>
            <a:ext cx="8229600" cy="777875"/>
          </a:xfrm>
        </p:spPr>
        <p:txBody>
          <a:bodyPr/>
          <a:lstStyle/>
          <a:p>
            <a:pPr>
              <a:defRPr/>
            </a:pPr>
            <a:r>
              <a:rPr lang="en-US" altLang="zh-TW" dirty="0" smtClean="0"/>
              <a:t>NVR + CMS Roadmap</a:t>
            </a:r>
          </a:p>
        </p:txBody>
      </p:sp>
      <p:sp>
        <p:nvSpPr>
          <p:cNvPr id="77" name="橢圓 76"/>
          <p:cNvSpPr/>
          <p:nvPr/>
        </p:nvSpPr>
        <p:spPr>
          <a:xfrm>
            <a:off x="3635896" y="1485968"/>
            <a:ext cx="1439863" cy="431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CMS-2000</a:t>
            </a:r>
          </a:p>
        </p:txBody>
      </p:sp>
      <p:cxnSp>
        <p:nvCxnSpPr>
          <p:cNvPr id="105" name="直線接點 104"/>
          <p:cNvCxnSpPr/>
          <p:nvPr/>
        </p:nvCxnSpPr>
        <p:spPr>
          <a:xfrm>
            <a:off x="900116" y="3789363"/>
            <a:ext cx="8243887" cy="0"/>
          </a:xfrm>
          <a:prstGeom prst="line">
            <a:avLst/>
          </a:prstGeom>
          <a:ln w="19050">
            <a:solidFill>
              <a:schemeClr val="bg1">
                <a:lumMod val="6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107" name="直線接點 106"/>
          <p:cNvCxnSpPr/>
          <p:nvPr/>
        </p:nvCxnSpPr>
        <p:spPr>
          <a:xfrm>
            <a:off x="2195736" y="6669360"/>
            <a:ext cx="8243887" cy="0"/>
          </a:xfrm>
          <a:prstGeom prst="line">
            <a:avLst/>
          </a:prstGeom>
          <a:ln w="19050">
            <a:solidFill>
              <a:schemeClr val="bg1">
                <a:lumMod val="6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5397" name="投影片編號版面配置區 2"/>
          <p:cNvSpPr>
            <a:spLocks noGrp="1"/>
          </p:cNvSpPr>
          <p:nvPr>
            <p:ph type="sldNum" sz="quarter" idx="12"/>
          </p:nvPr>
        </p:nvSpPr>
        <p:spPr bwMode="auto">
          <a:ln>
            <a:miter lim="800000"/>
            <a:headEnd/>
            <a:tailEnd/>
          </a:ln>
        </p:spPr>
        <p:txBody>
          <a:bodyPr/>
          <a:lstStyle/>
          <a:p>
            <a:pPr>
              <a:defRPr/>
            </a:pPr>
            <a:fld id="{46F847B4-375E-456B-B24F-F237DC1FA927}" type="slidenum">
              <a:rPr lang="zh-TW" altLang="en-US" smtClean="0"/>
              <a:pPr>
                <a:defRPr/>
              </a:pPr>
              <a:t>15</a:t>
            </a:fld>
            <a:endParaRPr lang="en-US" altLang="zh-TW" smtClean="0"/>
          </a:p>
        </p:txBody>
      </p:sp>
      <p:sp>
        <p:nvSpPr>
          <p:cNvPr id="10277" name="Line 5"/>
          <p:cNvSpPr>
            <a:spLocks noChangeShapeType="1"/>
          </p:cNvSpPr>
          <p:nvPr/>
        </p:nvSpPr>
        <p:spPr bwMode="auto">
          <a:xfrm>
            <a:off x="914400" y="6356351"/>
            <a:ext cx="8001000" cy="0"/>
          </a:xfrm>
          <a:prstGeom prst="line">
            <a:avLst/>
          </a:prstGeom>
          <a:noFill/>
          <a:ln w="38100">
            <a:solidFill>
              <a:srgbClr val="808080"/>
            </a:solidFill>
            <a:round/>
            <a:headEnd/>
            <a:tailEnd type="triangle" w="med" len="med"/>
          </a:ln>
          <a:effectLst>
            <a:prstShdw prst="shdw17" dist="17961" dir="2700000">
              <a:srgbClr val="4D4D4D"/>
            </a:prstShdw>
          </a:effectLst>
        </p:spPr>
        <p:txBody>
          <a:bodyPr/>
          <a:lstStyle/>
          <a:p>
            <a:endParaRPr lang="zh-TW" altLang="en-US"/>
          </a:p>
        </p:txBody>
      </p:sp>
      <p:sp>
        <p:nvSpPr>
          <p:cNvPr id="56" name="矩形 55"/>
          <p:cNvSpPr/>
          <p:nvPr/>
        </p:nvSpPr>
        <p:spPr>
          <a:xfrm>
            <a:off x="914400" y="6356351"/>
            <a:ext cx="1354138" cy="2413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altLang="zh-TW" sz="1400" dirty="0">
                <a:latin typeface="Times New Roman" pitchFamily="18" charset="0"/>
                <a:cs typeface="Times New Roman" pitchFamily="18" charset="0"/>
              </a:rPr>
              <a:t>Now</a:t>
            </a:r>
            <a:endParaRPr lang="zh-TW" altLang="en-US" sz="1400" dirty="0">
              <a:latin typeface="Times New Roman" pitchFamily="18" charset="0"/>
              <a:cs typeface="Times New Roman" pitchFamily="18" charset="0"/>
            </a:endParaRPr>
          </a:p>
        </p:txBody>
      </p:sp>
      <p:sp>
        <p:nvSpPr>
          <p:cNvPr id="66" name="矩形 65"/>
          <p:cNvSpPr/>
          <p:nvPr/>
        </p:nvSpPr>
        <p:spPr>
          <a:xfrm>
            <a:off x="914400" y="6612160"/>
            <a:ext cx="7762056" cy="24584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altLang="zh-TW" dirty="0">
                <a:latin typeface="Times New Roman" pitchFamily="18" charset="0"/>
                <a:cs typeface="Times New Roman" pitchFamily="18" charset="0"/>
              </a:rPr>
              <a:t>2012</a:t>
            </a:r>
            <a:endParaRPr lang="zh-TW" altLang="en-US" dirty="0">
              <a:latin typeface="Times New Roman" pitchFamily="18" charset="0"/>
              <a:cs typeface="Times New Roman" pitchFamily="18" charset="0"/>
            </a:endParaRPr>
          </a:p>
        </p:txBody>
      </p:sp>
      <p:sp>
        <p:nvSpPr>
          <p:cNvPr id="69" name="矩形 68"/>
          <p:cNvSpPr/>
          <p:nvPr/>
        </p:nvSpPr>
        <p:spPr>
          <a:xfrm>
            <a:off x="7380288" y="6369051"/>
            <a:ext cx="1295400" cy="228600"/>
          </a:xfrm>
          <a:prstGeom prst="rect">
            <a:avLst/>
          </a:prstGeom>
          <a:gradFill>
            <a:gsLst>
              <a:gs pos="0">
                <a:srgbClr val="FF0000"/>
              </a:gs>
              <a:gs pos="80000">
                <a:schemeClr val="accent2"/>
              </a:gs>
              <a:gs pos="100000">
                <a:srgbClr val="C00000"/>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altLang="zh-TW" sz="1400" dirty="0">
                <a:latin typeface="Times New Roman" pitchFamily="18" charset="0"/>
                <a:cs typeface="Times New Roman" pitchFamily="18" charset="0"/>
              </a:rPr>
              <a:t>Future</a:t>
            </a:r>
            <a:endParaRPr lang="zh-TW" altLang="en-US" sz="1400" dirty="0">
              <a:latin typeface="Times New Roman" pitchFamily="18" charset="0"/>
              <a:cs typeface="Times New Roman" pitchFamily="18" charset="0"/>
            </a:endParaRPr>
          </a:p>
        </p:txBody>
      </p:sp>
      <p:sp>
        <p:nvSpPr>
          <p:cNvPr id="73" name="AutoShape 32"/>
          <p:cNvSpPr>
            <a:spLocks noChangeArrowheads="1"/>
          </p:cNvSpPr>
          <p:nvPr/>
        </p:nvSpPr>
        <p:spPr bwMode="auto">
          <a:xfrm>
            <a:off x="5220072" y="5589364"/>
            <a:ext cx="1008063" cy="215900"/>
          </a:xfrm>
          <a:prstGeom prst="roundRect">
            <a:avLst>
              <a:gd name="adj" fmla="val 16667"/>
            </a:avLst>
          </a:prstGeom>
          <a:solidFill>
            <a:srgbClr val="008000"/>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smtClean="0">
                <a:solidFill>
                  <a:schemeClr val="bg1"/>
                </a:solidFill>
                <a:latin typeface="Calibri" pitchFamily="34" charset="0"/>
                <a:ea typeface="微軟正黑體" pitchFamily="34" charset="-120"/>
                <a:cs typeface="Times New Roman" pitchFamily="18" charset="0"/>
              </a:rPr>
              <a:t>VS-2100L</a:t>
            </a:r>
            <a:endParaRPr lang="en-US" altLang="zh-TW" sz="1200" b="1" dirty="0">
              <a:solidFill>
                <a:schemeClr val="bg1"/>
              </a:solidFill>
              <a:latin typeface="Calibri" pitchFamily="34" charset="0"/>
              <a:ea typeface="微軟正黑體" pitchFamily="34" charset="-120"/>
              <a:cs typeface="Times New Roman" pitchFamily="18" charset="0"/>
            </a:endParaRPr>
          </a:p>
        </p:txBody>
      </p:sp>
      <p:sp>
        <p:nvSpPr>
          <p:cNvPr id="10285" name="Text Box 88"/>
          <p:cNvSpPr txBox="1">
            <a:spLocks noChangeArrowheads="1"/>
          </p:cNvSpPr>
          <p:nvPr/>
        </p:nvSpPr>
        <p:spPr bwMode="auto">
          <a:xfrm>
            <a:off x="3923234" y="1855857"/>
            <a:ext cx="1152525" cy="276999"/>
          </a:xfrm>
          <a:prstGeom prst="rect">
            <a:avLst/>
          </a:prstGeom>
          <a:noFill/>
          <a:ln w="9525">
            <a:noFill/>
            <a:miter lim="800000"/>
            <a:headEnd/>
            <a:tailEnd/>
          </a:ln>
        </p:spPr>
        <p:txBody>
          <a:bodyPr>
            <a:spAutoFit/>
          </a:bodyPr>
          <a:lstStyle/>
          <a:p>
            <a:r>
              <a:rPr lang="en-US" altLang="zh-TW" sz="1200" b="1" dirty="0" smtClean="0">
                <a:solidFill>
                  <a:srgbClr val="002060"/>
                </a:solidFill>
                <a:latin typeface="Times New Roman" pitchFamily="18" charset="0"/>
                <a:cs typeface="Times New Roman" pitchFamily="18" charset="0"/>
              </a:rPr>
              <a:t>(Dec 2012</a:t>
            </a:r>
            <a:r>
              <a:rPr lang="en-US" altLang="zh-TW" sz="1200" b="1" dirty="0">
                <a:solidFill>
                  <a:srgbClr val="002060"/>
                </a:solidFill>
                <a:latin typeface="Times New Roman" pitchFamily="18" charset="0"/>
                <a:cs typeface="Times New Roman" pitchFamily="18" charset="0"/>
              </a:rPr>
              <a:t>)</a:t>
            </a:r>
          </a:p>
        </p:txBody>
      </p:sp>
      <p:sp>
        <p:nvSpPr>
          <p:cNvPr id="10286" name="Text Box 88"/>
          <p:cNvSpPr txBox="1">
            <a:spLocks noChangeArrowheads="1"/>
          </p:cNvSpPr>
          <p:nvPr/>
        </p:nvSpPr>
        <p:spPr bwMode="auto">
          <a:xfrm>
            <a:off x="2987824" y="4126734"/>
            <a:ext cx="969962" cy="276999"/>
          </a:xfrm>
          <a:prstGeom prst="rect">
            <a:avLst/>
          </a:prstGeom>
          <a:noFill/>
          <a:ln w="9525">
            <a:noFill/>
            <a:miter lim="800000"/>
            <a:headEnd/>
            <a:tailEnd/>
          </a:ln>
        </p:spPr>
        <p:txBody>
          <a:bodyPr>
            <a:spAutoFit/>
          </a:bodyPr>
          <a:lstStyle/>
          <a:p>
            <a:r>
              <a:rPr lang="en-US" altLang="zh-TW" sz="1200" b="1" dirty="0" smtClean="0">
                <a:solidFill>
                  <a:srgbClr val="002060"/>
                </a:solidFill>
                <a:latin typeface="Times New Roman" pitchFamily="18" charset="0"/>
                <a:cs typeface="Times New Roman" pitchFamily="18" charset="0"/>
              </a:rPr>
              <a:t>(Nov </a:t>
            </a:r>
            <a:r>
              <a:rPr lang="en-US" altLang="zh-TW" sz="1200" b="1" dirty="0">
                <a:solidFill>
                  <a:srgbClr val="002060"/>
                </a:solidFill>
                <a:latin typeface="Times New Roman" pitchFamily="18" charset="0"/>
                <a:cs typeface="Times New Roman" pitchFamily="18" charset="0"/>
              </a:rPr>
              <a:t>2012)</a:t>
            </a:r>
          </a:p>
        </p:txBody>
      </p:sp>
      <p:sp>
        <p:nvSpPr>
          <p:cNvPr id="10287" name="Text Box 88"/>
          <p:cNvSpPr txBox="1">
            <a:spLocks noChangeArrowheads="1"/>
          </p:cNvSpPr>
          <p:nvPr/>
        </p:nvSpPr>
        <p:spPr bwMode="auto">
          <a:xfrm>
            <a:off x="5220072" y="4509120"/>
            <a:ext cx="864096" cy="288032"/>
          </a:xfrm>
          <a:prstGeom prst="rect">
            <a:avLst/>
          </a:prstGeom>
          <a:noFill/>
          <a:ln w="9525">
            <a:noFill/>
            <a:miter lim="800000"/>
            <a:headEnd/>
            <a:tailEnd/>
          </a:ln>
        </p:spPr>
        <p:txBody>
          <a:bodyPr wrap="square">
            <a:spAutoFit/>
          </a:bodyPr>
          <a:lstStyle/>
          <a:p>
            <a:r>
              <a:rPr lang="en-US" altLang="zh-TW" sz="1200" b="1" dirty="0">
                <a:solidFill>
                  <a:srgbClr val="002060"/>
                </a:solidFill>
                <a:latin typeface="Times New Roman" pitchFamily="18" charset="0"/>
                <a:cs typeface="Times New Roman" pitchFamily="18" charset="0"/>
              </a:rPr>
              <a:t>(</a:t>
            </a:r>
            <a:r>
              <a:rPr lang="en-US" altLang="zh-TW" sz="1200" b="1" dirty="0" smtClean="0">
                <a:solidFill>
                  <a:srgbClr val="002060"/>
                </a:solidFill>
                <a:latin typeface="Times New Roman" pitchFamily="18" charset="0"/>
                <a:cs typeface="Times New Roman" pitchFamily="18" charset="0"/>
              </a:rPr>
              <a:t>Q1 2013)</a:t>
            </a:r>
            <a:endParaRPr lang="en-US" altLang="zh-TW" sz="1200" b="1" dirty="0">
              <a:solidFill>
                <a:srgbClr val="002060"/>
              </a:solidFill>
              <a:latin typeface="Times New Roman" pitchFamily="18" charset="0"/>
              <a:cs typeface="Times New Roman" pitchFamily="18" charset="0"/>
            </a:endParaRPr>
          </a:p>
        </p:txBody>
      </p:sp>
      <p:sp>
        <p:nvSpPr>
          <p:cNvPr id="10292" name="Text Box 88"/>
          <p:cNvSpPr txBox="1">
            <a:spLocks noChangeArrowheads="1"/>
          </p:cNvSpPr>
          <p:nvPr/>
        </p:nvSpPr>
        <p:spPr bwMode="auto">
          <a:xfrm>
            <a:off x="3203848" y="4908079"/>
            <a:ext cx="1152525" cy="276999"/>
          </a:xfrm>
          <a:prstGeom prst="rect">
            <a:avLst/>
          </a:prstGeom>
          <a:noFill/>
          <a:ln w="9525">
            <a:noFill/>
            <a:miter lim="800000"/>
            <a:headEnd/>
            <a:tailEnd/>
          </a:ln>
        </p:spPr>
        <p:txBody>
          <a:bodyPr>
            <a:spAutoFit/>
          </a:bodyPr>
          <a:lstStyle/>
          <a:p>
            <a:r>
              <a:rPr lang="en-US" altLang="zh-TW" sz="1200" b="1" dirty="0" smtClean="0">
                <a:solidFill>
                  <a:srgbClr val="002060"/>
                </a:solidFill>
                <a:latin typeface="Times New Roman" pitchFamily="18" charset="0"/>
                <a:cs typeface="Times New Roman" pitchFamily="18" charset="0"/>
              </a:rPr>
              <a:t>(Nov </a:t>
            </a:r>
            <a:r>
              <a:rPr lang="en-US" altLang="zh-TW" sz="1200" b="1" dirty="0">
                <a:solidFill>
                  <a:srgbClr val="002060"/>
                </a:solidFill>
                <a:latin typeface="Times New Roman" pitchFamily="18" charset="0"/>
                <a:cs typeface="Times New Roman" pitchFamily="18" charset="0"/>
              </a:rPr>
              <a:t>2012)</a:t>
            </a:r>
          </a:p>
        </p:txBody>
      </p:sp>
      <p:sp>
        <p:nvSpPr>
          <p:cNvPr id="10293" name="Text Box 88"/>
          <p:cNvSpPr txBox="1">
            <a:spLocks noChangeArrowheads="1"/>
          </p:cNvSpPr>
          <p:nvPr/>
        </p:nvSpPr>
        <p:spPr bwMode="auto">
          <a:xfrm>
            <a:off x="3995539" y="5373216"/>
            <a:ext cx="1008509" cy="288032"/>
          </a:xfrm>
          <a:prstGeom prst="rect">
            <a:avLst/>
          </a:prstGeom>
          <a:noFill/>
          <a:ln w="9525">
            <a:noFill/>
            <a:miter lim="800000"/>
            <a:headEnd/>
            <a:tailEnd/>
          </a:ln>
        </p:spPr>
        <p:txBody>
          <a:bodyPr wrap="square">
            <a:spAutoFit/>
          </a:bodyPr>
          <a:lstStyle/>
          <a:p>
            <a:r>
              <a:rPr lang="en-US" altLang="zh-TW" sz="1200" b="1" dirty="0" smtClean="0">
                <a:solidFill>
                  <a:srgbClr val="002060"/>
                </a:solidFill>
                <a:latin typeface="Times New Roman" pitchFamily="18" charset="0"/>
                <a:cs typeface="Times New Roman" pitchFamily="18" charset="0"/>
              </a:rPr>
              <a:t>(Dec </a:t>
            </a:r>
            <a:r>
              <a:rPr lang="en-US" altLang="zh-TW" sz="1200" b="1" dirty="0">
                <a:solidFill>
                  <a:srgbClr val="002060"/>
                </a:solidFill>
                <a:latin typeface="Times New Roman" pitchFamily="18" charset="0"/>
                <a:cs typeface="Times New Roman" pitchFamily="18" charset="0"/>
              </a:rPr>
              <a:t>2012)</a:t>
            </a:r>
          </a:p>
        </p:txBody>
      </p:sp>
      <p:sp>
        <p:nvSpPr>
          <p:cNvPr id="96" name="AutoShape 35"/>
          <p:cNvSpPr>
            <a:spLocks noChangeArrowheads="1"/>
          </p:cNvSpPr>
          <p:nvPr/>
        </p:nvSpPr>
        <p:spPr bwMode="auto">
          <a:xfrm>
            <a:off x="36515" y="1905000"/>
            <a:ext cx="719137" cy="228600"/>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a:solidFill>
                  <a:schemeClr val="bg1"/>
                </a:solidFill>
                <a:latin typeface="Calibri" pitchFamily="34" charset="0"/>
                <a:ea typeface="微軟正黑體" pitchFamily="34" charset="-120"/>
                <a:cs typeface="Times New Roman" pitchFamily="18" charset="0"/>
              </a:rPr>
              <a:t>NVR</a:t>
            </a:r>
          </a:p>
        </p:txBody>
      </p:sp>
      <p:sp>
        <p:nvSpPr>
          <p:cNvPr id="97" name="橢圓 96"/>
          <p:cNvSpPr/>
          <p:nvPr/>
        </p:nvSpPr>
        <p:spPr>
          <a:xfrm>
            <a:off x="0" y="1412875"/>
            <a:ext cx="827088" cy="431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CMS</a:t>
            </a:r>
          </a:p>
        </p:txBody>
      </p:sp>
      <p:sp>
        <p:nvSpPr>
          <p:cNvPr id="64" name="矩形 63"/>
          <p:cNvSpPr/>
          <p:nvPr/>
        </p:nvSpPr>
        <p:spPr>
          <a:xfrm>
            <a:off x="2267744" y="6368752"/>
            <a:ext cx="838200" cy="228600"/>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Oct.</a:t>
            </a:r>
            <a:endParaRPr lang="zh-TW" altLang="en-US" sz="1400" dirty="0">
              <a:latin typeface="Times New Roman" pitchFamily="18" charset="0"/>
              <a:cs typeface="Times New Roman" pitchFamily="18" charset="0"/>
            </a:endParaRPr>
          </a:p>
        </p:txBody>
      </p:sp>
      <p:sp>
        <p:nvSpPr>
          <p:cNvPr id="84" name="矩形 83"/>
          <p:cNvSpPr/>
          <p:nvPr/>
        </p:nvSpPr>
        <p:spPr>
          <a:xfrm>
            <a:off x="4788024" y="6368752"/>
            <a:ext cx="838200" cy="228600"/>
          </a:xfrm>
          <a:prstGeom prst="rect">
            <a:avLst/>
          </a:prstGeom>
          <a:gradFill>
            <a:gsLst>
              <a:gs pos="0">
                <a:schemeClr val="accent4"/>
              </a:gs>
              <a:gs pos="80000">
                <a:schemeClr val="accent4">
                  <a:lumMod val="60000"/>
                  <a:lumOff val="40000"/>
                </a:schemeClr>
              </a:gs>
              <a:gs pos="100000">
                <a:schemeClr val="accent4">
                  <a:lumMod val="40000"/>
                  <a:lumOff val="6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Jan.</a:t>
            </a:r>
            <a:endParaRPr lang="zh-TW" altLang="en-US" sz="1400" dirty="0">
              <a:latin typeface="Times New Roman" pitchFamily="18" charset="0"/>
              <a:cs typeface="Times New Roman" pitchFamily="18" charset="0"/>
            </a:endParaRPr>
          </a:p>
        </p:txBody>
      </p:sp>
      <p:sp>
        <p:nvSpPr>
          <p:cNvPr id="86" name="矩形 85"/>
          <p:cNvSpPr/>
          <p:nvPr/>
        </p:nvSpPr>
        <p:spPr>
          <a:xfrm>
            <a:off x="5653212" y="6368752"/>
            <a:ext cx="838200" cy="228600"/>
          </a:xfrm>
          <a:prstGeom prst="rect">
            <a:avLst/>
          </a:prstGeom>
          <a:gradFill>
            <a:gsLst>
              <a:gs pos="0">
                <a:schemeClr val="accent4"/>
              </a:gs>
              <a:gs pos="80000">
                <a:schemeClr val="accent4">
                  <a:lumMod val="60000"/>
                  <a:lumOff val="40000"/>
                </a:schemeClr>
              </a:gs>
              <a:gs pos="100000">
                <a:schemeClr val="accent4">
                  <a:lumMod val="40000"/>
                  <a:lumOff val="6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Feb.</a:t>
            </a:r>
            <a:endParaRPr lang="zh-TW" altLang="en-US" sz="1400" dirty="0">
              <a:latin typeface="Times New Roman" pitchFamily="18" charset="0"/>
              <a:cs typeface="Times New Roman" pitchFamily="18" charset="0"/>
            </a:endParaRPr>
          </a:p>
        </p:txBody>
      </p:sp>
      <p:sp>
        <p:nvSpPr>
          <p:cNvPr id="67" name="矩形 66"/>
          <p:cNvSpPr/>
          <p:nvPr/>
        </p:nvSpPr>
        <p:spPr>
          <a:xfrm>
            <a:off x="6517308" y="6368752"/>
            <a:ext cx="838200" cy="228600"/>
          </a:xfrm>
          <a:prstGeom prst="rect">
            <a:avLst/>
          </a:prstGeom>
          <a:gradFill>
            <a:gsLst>
              <a:gs pos="0">
                <a:schemeClr val="accent4"/>
              </a:gs>
              <a:gs pos="80000">
                <a:schemeClr val="accent4">
                  <a:lumMod val="60000"/>
                  <a:lumOff val="40000"/>
                </a:schemeClr>
              </a:gs>
              <a:gs pos="100000">
                <a:schemeClr val="accent4">
                  <a:lumMod val="40000"/>
                  <a:lumOff val="6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Mar.</a:t>
            </a:r>
            <a:endParaRPr lang="zh-TW" altLang="en-US" sz="1400" dirty="0">
              <a:latin typeface="Times New Roman" pitchFamily="18" charset="0"/>
              <a:cs typeface="Times New Roman" pitchFamily="18" charset="0"/>
            </a:endParaRPr>
          </a:p>
        </p:txBody>
      </p:sp>
      <p:sp>
        <p:nvSpPr>
          <p:cNvPr id="55" name="矩形 54"/>
          <p:cNvSpPr/>
          <p:nvPr/>
        </p:nvSpPr>
        <p:spPr>
          <a:xfrm>
            <a:off x="3105944" y="6368752"/>
            <a:ext cx="838200" cy="228600"/>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Nov.</a:t>
            </a:r>
            <a:endParaRPr lang="zh-TW" altLang="en-US" sz="1400" dirty="0">
              <a:latin typeface="Times New Roman" pitchFamily="18" charset="0"/>
              <a:cs typeface="Times New Roman" pitchFamily="18" charset="0"/>
            </a:endParaRPr>
          </a:p>
        </p:txBody>
      </p:sp>
      <p:sp>
        <p:nvSpPr>
          <p:cNvPr id="57" name="矩形 56"/>
          <p:cNvSpPr/>
          <p:nvPr/>
        </p:nvSpPr>
        <p:spPr>
          <a:xfrm>
            <a:off x="3949824" y="6368752"/>
            <a:ext cx="838200" cy="228600"/>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Dec.</a:t>
            </a:r>
            <a:endParaRPr lang="zh-TW" altLang="en-US" sz="1400" dirty="0">
              <a:latin typeface="Times New Roman" pitchFamily="18" charset="0"/>
              <a:cs typeface="Times New Roman" pitchFamily="18" charset="0"/>
            </a:endParaRPr>
          </a:p>
        </p:txBody>
      </p:sp>
      <p:sp>
        <p:nvSpPr>
          <p:cNvPr id="50" name="Text Box 88"/>
          <p:cNvSpPr txBox="1">
            <a:spLocks noChangeArrowheads="1"/>
          </p:cNvSpPr>
          <p:nvPr/>
        </p:nvSpPr>
        <p:spPr bwMode="auto">
          <a:xfrm>
            <a:off x="5292080" y="5733256"/>
            <a:ext cx="864096" cy="288032"/>
          </a:xfrm>
          <a:prstGeom prst="rect">
            <a:avLst/>
          </a:prstGeom>
          <a:noFill/>
          <a:ln w="9525">
            <a:noFill/>
            <a:miter lim="800000"/>
            <a:headEnd/>
            <a:tailEnd/>
          </a:ln>
        </p:spPr>
        <p:txBody>
          <a:bodyPr wrap="square">
            <a:spAutoFit/>
          </a:bodyPr>
          <a:lstStyle/>
          <a:p>
            <a:r>
              <a:rPr lang="en-US" altLang="zh-TW" sz="1200" b="1" dirty="0">
                <a:solidFill>
                  <a:srgbClr val="002060"/>
                </a:solidFill>
                <a:latin typeface="Times New Roman" pitchFamily="18" charset="0"/>
                <a:cs typeface="Times New Roman" pitchFamily="18" charset="0"/>
              </a:rPr>
              <a:t>(</a:t>
            </a:r>
            <a:r>
              <a:rPr lang="en-US" altLang="zh-TW" sz="1200" b="1" dirty="0" smtClean="0">
                <a:solidFill>
                  <a:srgbClr val="002060"/>
                </a:solidFill>
                <a:latin typeface="Times New Roman" pitchFamily="18" charset="0"/>
                <a:cs typeface="Times New Roman" pitchFamily="18" charset="0"/>
              </a:rPr>
              <a:t>Q1 2013)</a:t>
            </a:r>
            <a:endParaRPr lang="en-US" altLang="zh-TW" sz="1200" b="1" dirty="0">
              <a:solidFill>
                <a:srgbClr val="002060"/>
              </a:solidFill>
              <a:latin typeface="Times New Roman" pitchFamily="18" charset="0"/>
              <a:cs typeface="Times New Roman" pitchFamily="18" charset="0"/>
            </a:endParaRPr>
          </a:p>
        </p:txBody>
      </p:sp>
      <p:cxnSp>
        <p:nvCxnSpPr>
          <p:cNvPr id="51" name="直線接點 59"/>
          <p:cNvCxnSpPr>
            <a:stCxn id="31" idx="3"/>
            <a:endCxn id="73" idx="1"/>
          </p:cNvCxnSpPr>
          <p:nvPr/>
        </p:nvCxnSpPr>
        <p:spPr>
          <a:xfrm flipV="1">
            <a:off x="2151067" y="5697314"/>
            <a:ext cx="3069005" cy="794"/>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AutoShape 12"/>
          <p:cNvSpPr>
            <a:spLocks noChangeArrowheads="1"/>
          </p:cNvSpPr>
          <p:nvPr/>
        </p:nvSpPr>
        <p:spPr bwMode="auto">
          <a:xfrm>
            <a:off x="3563888" y="3014539"/>
            <a:ext cx="1411287" cy="198437"/>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400" b="1" dirty="0">
                <a:solidFill>
                  <a:schemeClr val="bg1"/>
                </a:solidFill>
                <a:latin typeface="Calibri" pitchFamily="34" charset="0"/>
                <a:cs typeface="Times New Roman" pitchFamily="18" charset="0"/>
              </a:rPr>
              <a:t>VS-8100U-RP </a:t>
            </a:r>
            <a:r>
              <a:rPr lang="en-US" altLang="zh-TW" sz="1400" b="1" dirty="0" smtClean="0">
                <a:solidFill>
                  <a:schemeClr val="bg1"/>
                </a:solidFill>
                <a:latin typeface="Calibri" pitchFamily="34" charset="0"/>
                <a:cs typeface="Times New Roman" pitchFamily="18" charset="0"/>
              </a:rPr>
              <a:t>Pro+</a:t>
            </a:r>
            <a:endParaRPr lang="en-US" altLang="zh-TW" sz="1400" b="1" dirty="0">
              <a:solidFill>
                <a:schemeClr val="bg1"/>
              </a:solidFill>
              <a:latin typeface="Calibri" pitchFamily="34" charset="0"/>
              <a:cs typeface="Times New Roman" pitchFamily="18" charset="0"/>
            </a:endParaRPr>
          </a:p>
        </p:txBody>
      </p:sp>
      <p:cxnSp>
        <p:nvCxnSpPr>
          <p:cNvPr id="53" name="直線接點 59"/>
          <p:cNvCxnSpPr>
            <a:stCxn id="34" idx="3"/>
            <a:endCxn id="52" idx="1"/>
          </p:cNvCxnSpPr>
          <p:nvPr/>
        </p:nvCxnSpPr>
        <p:spPr>
          <a:xfrm>
            <a:off x="2310881" y="3113758"/>
            <a:ext cx="1253007" cy="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5" name="AutoShape 27"/>
          <p:cNvSpPr>
            <a:spLocks noChangeArrowheads="1"/>
          </p:cNvSpPr>
          <p:nvPr/>
        </p:nvSpPr>
        <p:spPr bwMode="auto">
          <a:xfrm>
            <a:off x="3491880" y="2610049"/>
            <a:ext cx="1512888" cy="242887"/>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400" b="1" dirty="0">
                <a:solidFill>
                  <a:schemeClr val="bg1"/>
                </a:solidFill>
                <a:latin typeface="Calibri" pitchFamily="34" charset="0"/>
                <a:cs typeface="Times New Roman" pitchFamily="18" charset="0"/>
              </a:rPr>
              <a:t>VS-12100U-RP </a:t>
            </a:r>
            <a:r>
              <a:rPr lang="en-US" altLang="zh-TW" sz="1400" b="1" dirty="0" smtClean="0">
                <a:solidFill>
                  <a:schemeClr val="bg1"/>
                </a:solidFill>
                <a:latin typeface="Calibri" pitchFamily="34" charset="0"/>
                <a:cs typeface="Times New Roman" pitchFamily="18" charset="0"/>
              </a:rPr>
              <a:t>Pro+</a:t>
            </a:r>
            <a:endParaRPr lang="en-US" altLang="zh-TW" sz="1400" b="1" dirty="0">
              <a:solidFill>
                <a:schemeClr val="bg1"/>
              </a:solidFill>
              <a:latin typeface="Calibri" pitchFamily="34" charset="0"/>
              <a:cs typeface="Times New Roman" pitchFamily="18" charset="0"/>
            </a:endParaRPr>
          </a:p>
        </p:txBody>
      </p:sp>
      <p:cxnSp>
        <p:nvCxnSpPr>
          <p:cNvPr id="68" name="直線接點 59"/>
          <p:cNvCxnSpPr>
            <a:stCxn id="24" idx="3"/>
            <a:endCxn id="65" idx="1"/>
          </p:cNvCxnSpPr>
          <p:nvPr/>
        </p:nvCxnSpPr>
        <p:spPr>
          <a:xfrm>
            <a:off x="2412480" y="2731493"/>
            <a:ext cx="1079400" cy="0"/>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表格 58"/>
          <p:cNvGraphicFramePr>
            <a:graphicFrameLocks noGrp="1"/>
          </p:cNvGraphicFramePr>
          <p:nvPr/>
        </p:nvGraphicFramePr>
        <p:xfrm>
          <a:off x="0" y="1052736"/>
          <a:ext cx="9144002" cy="5805264"/>
        </p:xfrm>
        <a:graphic>
          <a:graphicData uri="http://schemas.openxmlformats.org/drawingml/2006/table">
            <a:tbl>
              <a:tblPr firstRow="1" bandRow="1">
                <a:tableStyleId>{5C22544A-7EE6-4342-B048-85BDC9FD1C3A}</a:tableStyleId>
              </a:tblPr>
              <a:tblGrid>
                <a:gridCol w="683568"/>
                <a:gridCol w="1368152"/>
                <a:gridCol w="1728192"/>
                <a:gridCol w="864096"/>
                <a:gridCol w="2088232"/>
                <a:gridCol w="1224136"/>
                <a:gridCol w="1187626"/>
              </a:tblGrid>
              <a:tr h="483772">
                <a:tc>
                  <a:txBody>
                    <a:bodyPr/>
                    <a:lstStyle/>
                    <a:p>
                      <a:pPr algn="ctr"/>
                      <a:endParaRPr lang="zh-TW" altLang="en-US" sz="1600" dirty="0"/>
                    </a:p>
                  </a:txBody>
                  <a:tcPr marL="137160" marR="137160" marT="68580" marB="68580"/>
                </a:tc>
                <a:tc>
                  <a:txBody>
                    <a:bodyPr/>
                    <a:lstStyle/>
                    <a:p>
                      <a:pPr algn="ctr"/>
                      <a:r>
                        <a:rPr lang="en-US" altLang="zh-TW" sz="1600" dirty="0" smtClean="0"/>
                        <a:t>2-bay</a:t>
                      </a:r>
                      <a:endParaRPr lang="zh-TW" altLang="en-US" sz="1600" dirty="0"/>
                    </a:p>
                  </a:txBody>
                  <a:tcPr marL="137160" marR="137160" marT="68580" marB="68580"/>
                </a:tc>
                <a:tc>
                  <a:txBody>
                    <a:bodyPr/>
                    <a:lstStyle/>
                    <a:p>
                      <a:pPr algn="ctr"/>
                      <a:r>
                        <a:rPr lang="en-US" altLang="zh-TW" sz="1600" dirty="0" smtClean="0"/>
                        <a:t>4-bay</a:t>
                      </a:r>
                      <a:endParaRPr lang="zh-TW" altLang="en-US" sz="1600" dirty="0"/>
                    </a:p>
                  </a:txBody>
                  <a:tcPr marL="137160" marR="137160" marT="68580" marB="68580"/>
                </a:tc>
                <a:tc>
                  <a:txBody>
                    <a:bodyPr/>
                    <a:lstStyle/>
                    <a:p>
                      <a:pPr algn="ctr"/>
                      <a:r>
                        <a:rPr lang="en-US" altLang="zh-TW" sz="1600" dirty="0" smtClean="0"/>
                        <a:t>6-bay</a:t>
                      </a:r>
                      <a:endParaRPr lang="zh-TW" altLang="en-US" sz="1600" dirty="0"/>
                    </a:p>
                  </a:txBody>
                  <a:tcPr marL="137160" marR="137160" marT="68580" marB="68580"/>
                </a:tc>
                <a:tc>
                  <a:txBody>
                    <a:bodyPr/>
                    <a:lstStyle/>
                    <a:p>
                      <a:pPr algn="ctr"/>
                      <a:r>
                        <a:rPr lang="en-US" altLang="zh-TW" sz="1600" dirty="0" smtClean="0"/>
                        <a:t>8-bay</a:t>
                      </a:r>
                      <a:endParaRPr lang="zh-TW" altLang="en-US" sz="1600" dirty="0"/>
                    </a:p>
                  </a:txBody>
                  <a:tcPr marL="137160" marR="137160" marT="68580" marB="68580"/>
                </a:tc>
                <a:tc>
                  <a:txBody>
                    <a:bodyPr/>
                    <a:lstStyle/>
                    <a:p>
                      <a:pPr algn="ctr"/>
                      <a:r>
                        <a:rPr lang="en-US" altLang="zh-TW" sz="1600" dirty="0" smtClean="0"/>
                        <a:t>12-bay</a:t>
                      </a:r>
                      <a:endParaRPr lang="zh-TW" altLang="en-US" sz="1600" dirty="0"/>
                    </a:p>
                  </a:txBody>
                  <a:tcPr marL="137160" marR="137160" marT="68580" marB="68580"/>
                </a:tc>
                <a:tc>
                  <a:txBody>
                    <a:bodyPr/>
                    <a:lstStyle/>
                    <a:p>
                      <a:pPr algn="ctr"/>
                      <a:r>
                        <a:rPr lang="en-US" altLang="zh-TW" sz="1600" dirty="0" smtClean="0"/>
                        <a:t>16-bay</a:t>
                      </a:r>
                      <a:endParaRPr lang="zh-TW" altLang="en-US" sz="1600" dirty="0"/>
                    </a:p>
                  </a:txBody>
                  <a:tcPr marL="137160" marR="137160" marT="68580" marB="68580"/>
                </a:tc>
              </a:tr>
              <a:tr h="483772">
                <a:tc>
                  <a:txBody>
                    <a:bodyPr/>
                    <a:lstStyle/>
                    <a:p>
                      <a:pPr algn="ctr"/>
                      <a:r>
                        <a:rPr lang="en-US" altLang="zh-TW" sz="1600" dirty="0" smtClean="0"/>
                        <a:t>64ch</a:t>
                      </a: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r>
              <a:tr h="483772">
                <a:tc>
                  <a:txBody>
                    <a:bodyPr/>
                    <a:lstStyle/>
                    <a:p>
                      <a:pPr algn="ctr"/>
                      <a:r>
                        <a:rPr lang="en-US" altLang="zh-TW" sz="1600" dirty="0" smtClean="0"/>
                        <a:t>56ch</a:t>
                      </a: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dirty="0"/>
                    </a:p>
                  </a:txBody>
                  <a:tcPr marL="137160" marR="137160" marT="68580" marB="68580"/>
                </a:tc>
              </a:tr>
              <a:tr h="483772">
                <a:tc>
                  <a:txBody>
                    <a:bodyPr/>
                    <a:lstStyle/>
                    <a:p>
                      <a:pPr algn="ctr"/>
                      <a:r>
                        <a:rPr lang="en-US" altLang="zh-TW" sz="1600" dirty="0" smtClean="0"/>
                        <a:t>48ch</a:t>
                      </a: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r>
              <a:tr h="483772">
                <a:tc>
                  <a:txBody>
                    <a:bodyPr/>
                    <a:lstStyle/>
                    <a:p>
                      <a:pPr algn="ctr"/>
                      <a:r>
                        <a:rPr lang="en-US" altLang="zh-TW" sz="1600" dirty="0" smtClean="0"/>
                        <a:t>40ch</a:t>
                      </a: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r>
              <a:tr h="483772">
                <a:tc>
                  <a:txBody>
                    <a:bodyPr/>
                    <a:lstStyle/>
                    <a:p>
                      <a:pPr algn="ctr"/>
                      <a:r>
                        <a:rPr lang="en-US" altLang="zh-TW" sz="1600" dirty="0" smtClean="0"/>
                        <a:t>32ch</a:t>
                      </a: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dirty="0"/>
                    </a:p>
                  </a:txBody>
                  <a:tcPr marL="137160" marR="137160" marT="68580" marB="68580"/>
                </a:tc>
              </a:tr>
              <a:tr h="483772">
                <a:tc>
                  <a:txBody>
                    <a:bodyPr/>
                    <a:lstStyle/>
                    <a:p>
                      <a:pPr algn="ctr"/>
                      <a:r>
                        <a:rPr lang="en-US" altLang="zh-TW" sz="1600" dirty="0" smtClean="0"/>
                        <a:t>24ch</a:t>
                      </a: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dirty="0"/>
                    </a:p>
                  </a:txBody>
                  <a:tcPr marL="137160" marR="137160" marT="68580" marB="68580"/>
                </a:tc>
              </a:tr>
              <a:tr h="483772">
                <a:tc>
                  <a:txBody>
                    <a:bodyPr/>
                    <a:lstStyle/>
                    <a:p>
                      <a:pPr algn="ctr"/>
                      <a:r>
                        <a:rPr lang="en-US" altLang="zh-TW" sz="1600" dirty="0" smtClean="0"/>
                        <a:t>20ch</a:t>
                      </a: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r>
              <a:tr h="483772">
                <a:tc>
                  <a:txBody>
                    <a:bodyPr/>
                    <a:lstStyle/>
                    <a:p>
                      <a:pPr algn="ctr"/>
                      <a:r>
                        <a:rPr lang="en-US" altLang="zh-TW" sz="1600" dirty="0" smtClean="0"/>
                        <a:t>16ch</a:t>
                      </a: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r>
              <a:tr h="483772">
                <a:tc>
                  <a:txBody>
                    <a:bodyPr/>
                    <a:lstStyle/>
                    <a:p>
                      <a:pPr algn="ctr"/>
                      <a:r>
                        <a:rPr lang="en-US" altLang="zh-TW" sz="1600" dirty="0" smtClean="0"/>
                        <a:t>12ch</a:t>
                      </a: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r>
              <a:tr h="483772">
                <a:tc>
                  <a:txBody>
                    <a:bodyPr/>
                    <a:lstStyle/>
                    <a:p>
                      <a:pPr algn="ctr"/>
                      <a:r>
                        <a:rPr lang="en-US" altLang="zh-TW" sz="1600" dirty="0" smtClean="0"/>
                        <a:t>8ch</a:t>
                      </a: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a:p>
                  </a:txBody>
                  <a:tcPr marL="137160" marR="137160" marT="68580" marB="68580"/>
                </a:tc>
              </a:tr>
              <a:tr h="483772">
                <a:tc>
                  <a:txBody>
                    <a:bodyPr/>
                    <a:lstStyle/>
                    <a:p>
                      <a:pPr algn="ctr"/>
                      <a:r>
                        <a:rPr lang="en-US" altLang="zh-TW" sz="1600" dirty="0" smtClean="0"/>
                        <a:t>4ch</a:t>
                      </a: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dirty="0"/>
                    </a:p>
                  </a:txBody>
                  <a:tcPr marL="137160" marR="137160" marT="68580" marB="68580"/>
                </a:tc>
                <a:tc>
                  <a:txBody>
                    <a:bodyPr/>
                    <a:lstStyle/>
                    <a:p>
                      <a:pPr algn="ctr"/>
                      <a:endParaRPr lang="zh-TW" altLang="en-US" sz="1600" dirty="0"/>
                    </a:p>
                  </a:txBody>
                  <a:tcPr marL="137160" marR="137160" marT="68580" marB="68580"/>
                </a:tc>
              </a:tr>
            </a:tbl>
          </a:graphicData>
        </a:graphic>
      </p:graphicFrame>
      <p:pic>
        <p:nvPicPr>
          <p:cNvPr id="91" name="圖片 90" descr="8ch+影.png"/>
          <p:cNvPicPr>
            <a:picLocks noChangeAspect="1"/>
          </p:cNvPicPr>
          <p:nvPr/>
        </p:nvPicPr>
        <p:blipFill>
          <a:blip r:embed="rId3" cstate="print"/>
          <a:srcRect l="15993" t="4671" r="15993" b="44667"/>
          <a:stretch>
            <a:fillRect/>
          </a:stretch>
        </p:blipFill>
        <p:spPr>
          <a:xfrm>
            <a:off x="827584" y="6427921"/>
            <a:ext cx="432048" cy="241439"/>
          </a:xfrm>
          <a:prstGeom prst="rect">
            <a:avLst/>
          </a:prstGeom>
        </p:spPr>
      </p:pic>
      <p:pic>
        <p:nvPicPr>
          <p:cNvPr id="87" name="圖片 86" descr="8ch+影.png"/>
          <p:cNvPicPr>
            <a:picLocks noChangeAspect="1"/>
          </p:cNvPicPr>
          <p:nvPr/>
        </p:nvPicPr>
        <p:blipFill>
          <a:blip r:embed="rId3" cstate="print"/>
          <a:srcRect l="15993" t="4671" r="15993" b="44667"/>
          <a:stretch>
            <a:fillRect/>
          </a:stretch>
        </p:blipFill>
        <p:spPr>
          <a:xfrm>
            <a:off x="827585" y="5995873"/>
            <a:ext cx="432048" cy="241439"/>
          </a:xfrm>
          <a:prstGeom prst="rect">
            <a:avLst/>
          </a:prstGeom>
        </p:spPr>
      </p:pic>
      <p:sp>
        <p:nvSpPr>
          <p:cNvPr id="60" name="標題 59"/>
          <p:cNvSpPr>
            <a:spLocks noGrp="1"/>
          </p:cNvSpPr>
          <p:nvPr>
            <p:ph type="title"/>
          </p:nvPr>
        </p:nvSpPr>
        <p:spPr/>
        <p:txBody>
          <a:bodyPr>
            <a:normAutofit/>
          </a:bodyPr>
          <a:lstStyle/>
          <a:p>
            <a:pPr>
              <a:defRPr/>
            </a:pPr>
            <a:r>
              <a:rPr lang="en-US" altLang="zh-TW" dirty="0" smtClean="0"/>
              <a:t>Future </a:t>
            </a:r>
            <a:r>
              <a:rPr lang="en-US" dirty="0" smtClean="0"/>
              <a:t>NVR Product Line</a:t>
            </a:r>
            <a:endParaRPr lang="en-US" dirty="0"/>
          </a:p>
        </p:txBody>
      </p:sp>
      <p:sp>
        <p:nvSpPr>
          <p:cNvPr id="12291" name="投影片編號版面配置區 2"/>
          <p:cNvSpPr>
            <a:spLocks noGrp="1"/>
          </p:cNvSpPr>
          <p:nvPr>
            <p:ph type="sldNum" sz="quarter" idx="12"/>
          </p:nvPr>
        </p:nvSpPr>
        <p:spPr bwMode="auto">
          <a:noFill/>
          <a:ln>
            <a:miter lim="800000"/>
            <a:headEnd/>
            <a:tailEnd/>
          </a:ln>
        </p:spPr>
        <p:txBody>
          <a:bodyPr/>
          <a:lstStyle/>
          <a:p>
            <a:fld id="{0DDA4497-C049-4FC1-BE4A-775A390306F6}" type="slidenum">
              <a:rPr lang="zh-TW" altLang="en-US" smtClean="0"/>
              <a:pPr/>
              <a:t>16</a:t>
            </a:fld>
            <a:endParaRPr lang="en-US" altLang="zh-TW" smtClean="0"/>
          </a:p>
        </p:txBody>
      </p:sp>
      <p:sp>
        <p:nvSpPr>
          <p:cNvPr id="83" name="AutoShape 35"/>
          <p:cNvSpPr>
            <a:spLocks noChangeArrowheads="1"/>
          </p:cNvSpPr>
          <p:nvPr/>
        </p:nvSpPr>
        <p:spPr bwMode="auto">
          <a:xfrm>
            <a:off x="2051720" y="5229201"/>
            <a:ext cx="740521" cy="144015"/>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VS-4116 Pro+</a:t>
            </a:r>
            <a:endParaRPr kumimoji="1" lang="en-US" altLang="zh-TW" sz="1000" dirty="0">
              <a:solidFill>
                <a:schemeClr val="bg1"/>
              </a:solidFill>
              <a:cs typeface="Arial" pitchFamily="34" charset="0"/>
            </a:endParaRPr>
          </a:p>
        </p:txBody>
      </p:sp>
      <p:sp>
        <p:nvSpPr>
          <p:cNvPr id="84" name="AutoShape 35"/>
          <p:cNvSpPr>
            <a:spLocks noChangeArrowheads="1"/>
          </p:cNvSpPr>
          <p:nvPr/>
        </p:nvSpPr>
        <p:spPr bwMode="auto">
          <a:xfrm>
            <a:off x="2051720" y="5724206"/>
            <a:ext cx="735482" cy="153066"/>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VS-4112 Pro+</a:t>
            </a:r>
            <a:endParaRPr kumimoji="1" lang="en-US" altLang="zh-TW" sz="1000" dirty="0">
              <a:solidFill>
                <a:schemeClr val="bg1"/>
              </a:solidFill>
              <a:cs typeface="Arial" pitchFamily="34" charset="0"/>
            </a:endParaRPr>
          </a:p>
        </p:txBody>
      </p:sp>
      <p:sp>
        <p:nvSpPr>
          <p:cNvPr id="85" name="AutoShape 35"/>
          <p:cNvSpPr>
            <a:spLocks noChangeArrowheads="1"/>
          </p:cNvSpPr>
          <p:nvPr/>
        </p:nvSpPr>
        <p:spPr bwMode="auto">
          <a:xfrm>
            <a:off x="2051721" y="6237314"/>
            <a:ext cx="740520" cy="144014"/>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VS-4108 Pro+</a:t>
            </a:r>
            <a:endParaRPr kumimoji="1" lang="en-US" altLang="zh-TW" sz="1000" dirty="0">
              <a:solidFill>
                <a:schemeClr val="bg1"/>
              </a:solidFill>
              <a:cs typeface="Arial" pitchFamily="34" charset="0"/>
            </a:endParaRPr>
          </a:p>
        </p:txBody>
      </p:sp>
      <p:sp>
        <p:nvSpPr>
          <p:cNvPr id="88" name="AutoShape 12"/>
          <p:cNvSpPr>
            <a:spLocks noChangeArrowheads="1"/>
          </p:cNvSpPr>
          <p:nvPr/>
        </p:nvSpPr>
        <p:spPr bwMode="auto">
          <a:xfrm>
            <a:off x="5625752" y="4221088"/>
            <a:ext cx="1106488" cy="216024"/>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VS-8124U-RP Pro+</a:t>
            </a:r>
            <a:endParaRPr lang="en-US" altLang="zh-TW" sz="1000" dirty="0">
              <a:solidFill>
                <a:schemeClr val="bg1"/>
              </a:solidFill>
              <a:latin typeface="Calibri" pitchFamily="34" charset="0"/>
              <a:cs typeface="Arial" pitchFamily="34" charset="0"/>
            </a:endParaRPr>
          </a:p>
        </p:txBody>
      </p:sp>
      <p:sp>
        <p:nvSpPr>
          <p:cNvPr id="89" name="AutoShape 12"/>
          <p:cNvSpPr>
            <a:spLocks noChangeArrowheads="1"/>
          </p:cNvSpPr>
          <p:nvPr/>
        </p:nvSpPr>
        <p:spPr bwMode="auto">
          <a:xfrm>
            <a:off x="4788024" y="2780928"/>
            <a:ext cx="792088" cy="216024"/>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VS-8148 Pro+</a:t>
            </a:r>
            <a:endParaRPr lang="en-US" altLang="zh-TW" sz="1000" dirty="0">
              <a:solidFill>
                <a:schemeClr val="bg1"/>
              </a:solidFill>
              <a:latin typeface="Calibri" pitchFamily="34" charset="0"/>
              <a:cs typeface="Arial" pitchFamily="34" charset="0"/>
            </a:endParaRPr>
          </a:p>
        </p:txBody>
      </p:sp>
      <p:sp>
        <p:nvSpPr>
          <p:cNvPr id="92" name="AutoShape 35"/>
          <p:cNvSpPr>
            <a:spLocks noChangeArrowheads="1"/>
          </p:cNvSpPr>
          <p:nvPr/>
        </p:nvSpPr>
        <p:spPr bwMode="auto">
          <a:xfrm>
            <a:off x="2820018" y="5229201"/>
            <a:ext cx="959894" cy="144015"/>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VS-4116U-RP Pro+</a:t>
            </a:r>
            <a:endParaRPr kumimoji="1" lang="en-US" altLang="zh-TW" sz="1000" dirty="0">
              <a:solidFill>
                <a:schemeClr val="bg1"/>
              </a:solidFill>
              <a:cs typeface="Arial" pitchFamily="34" charset="0"/>
            </a:endParaRPr>
          </a:p>
        </p:txBody>
      </p:sp>
      <p:sp>
        <p:nvSpPr>
          <p:cNvPr id="94" name="AutoShape 35"/>
          <p:cNvSpPr>
            <a:spLocks noChangeArrowheads="1"/>
          </p:cNvSpPr>
          <p:nvPr/>
        </p:nvSpPr>
        <p:spPr bwMode="auto">
          <a:xfrm>
            <a:off x="2820018" y="6237313"/>
            <a:ext cx="959894" cy="144015"/>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VS-4108U-RP Pro+</a:t>
            </a:r>
            <a:endParaRPr kumimoji="1" lang="en-US" altLang="zh-TW" sz="1000" dirty="0">
              <a:solidFill>
                <a:schemeClr val="bg1"/>
              </a:solidFill>
              <a:cs typeface="Arial" pitchFamily="34" charset="0"/>
            </a:endParaRPr>
          </a:p>
        </p:txBody>
      </p:sp>
      <p:sp>
        <p:nvSpPr>
          <p:cNvPr id="96" name="AutoShape 35"/>
          <p:cNvSpPr>
            <a:spLocks noChangeArrowheads="1"/>
          </p:cNvSpPr>
          <p:nvPr/>
        </p:nvSpPr>
        <p:spPr bwMode="auto">
          <a:xfrm>
            <a:off x="1296000" y="5696043"/>
            <a:ext cx="720080" cy="144000"/>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VS-2112 Pro+</a:t>
            </a:r>
            <a:endParaRPr kumimoji="1" lang="en-US" altLang="zh-TW" sz="1000" dirty="0">
              <a:solidFill>
                <a:schemeClr val="bg1"/>
              </a:solidFill>
              <a:cs typeface="Arial" pitchFamily="34" charset="0"/>
            </a:endParaRPr>
          </a:p>
        </p:txBody>
      </p:sp>
      <p:sp>
        <p:nvSpPr>
          <p:cNvPr id="97" name="AutoShape 35"/>
          <p:cNvSpPr>
            <a:spLocks noChangeArrowheads="1"/>
          </p:cNvSpPr>
          <p:nvPr/>
        </p:nvSpPr>
        <p:spPr bwMode="auto">
          <a:xfrm>
            <a:off x="3851920" y="5229202"/>
            <a:ext cx="729050" cy="168337"/>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VS-6116 Pro+</a:t>
            </a:r>
            <a:endParaRPr kumimoji="1" lang="en-US" altLang="zh-TW" sz="1000" dirty="0">
              <a:solidFill>
                <a:schemeClr val="bg1"/>
              </a:solidFill>
              <a:cs typeface="Arial" pitchFamily="34" charset="0"/>
            </a:endParaRPr>
          </a:p>
        </p:txBody>
      </p:sp>
      <p:sp>
        <p:nvSpPr>
          <p:cNvPr id="98" name="AutoShape 35"/>
          <p:cNvSpPr>
            <a:spLocks noChangeArrowheads="1"/>
          </p:cNvSpPr>
          <p:nvPr/>
        </p:nvSpPr>
        <p:spPr bwMode="auto">
          <a:xfrm>
            <a:off x="3851920" y="5733258"/>
            <a:ext cx="729050" cy="168337"/>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VS-6112 Pro+</a:t>
            </a:r>
            <a:endParaRPr kumimoji="1" lang="en-US" altLang="zh-TW" sz="1000" dirty="0">
              <a:solidFill>
                <a:schemeClr val="bg1"/>
              </a:solidFill>
              <a:cs typeface="Arial" pitchFamily="34" charset="0"/>
            </a:endParaRPr>
          </a:p>
        </p:txBody>
      </p:sp>
      <p:sp>
        <p:nvSpPr>
          <p:cNvPr id="99" name="AutoShape 35"/>
          <p:cNvSpPr>
            <a:spLocks noChangeArrowheads="1"/>
          </p:cNvSpPr>
          <p:nvPr/>
        </p:nvSpPr>
        <p:spPr bwMode="auto">
          <a:xfrm>
            <a:off x="3851920" y="4725146"/>
            <a:ext cx="729050" cy="168337"/>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VS-6120 Pro+</a:t>
            </a:r>
            <a:endParaRPr kumimoji="1" lang="en-US" altLang="zh-TW" sz="1000" dirty="0">
              <a:solidFill>
                <a:schemeClr val="bg1"/>
              </a:solidFill>
              <a:cs typeface="Arial" pitchFamily="34" charset="0"/>
            </a:endParaRPr>
          </a:p>
        </p:txBody>
      </p:sp>
      <p:pic>
        <p:nvPicPr>
          <p:cNvPr id="12405" name="Picture 83" descr="D:\qnap\office\pic\NVR\VS-6000Pro\6020ldn.png"/>
          <p:cNvPicPr>
            <a:picLocks noChangeAspect="1" noChangeArrowheads="1"/>
          </p:cNvPicPr>
          <p:nvPr/>
        </p:nvPicPr>
        <p:blipFill>
          <a:blip r:embed="rId4" cstate="print"/>
          <a:srcRect/>
          <a:stretch>
            <a:fillRect/>
          </a:stretch>
        </p:blipFill>
        <p:spPr bwMode="auto">
          <a:xfrm>
            <a:off x="3932898" y="4436129"/>
            <a:ext cx="648072" cy="324587"/>
          </a:xfrm>
          <a:prstGeom prst="rect">
            <a:avLst/>
          </a:prstGeom>
          <a:noFill/>
          <a:ln w="9525">
            <a:noFill/>
            <a:miter lim="800000"/>
            <a:headEnd/>
            <a:tailEnd/>
          </a:ln>
        </p:spPr>
      </p:pic>
      <p:pic>
        <p:nvPicPr>
          <p:cNvPr id="12408" name="Picture 130" descr="D:\qnap\office\pic\NVR\VS-4000UPro\4016Uld.png"/>
          <p:cNvPicPr>
            <a:picLocks noChangeAspect="1" noChangeArrowheads="1"/>
          </p:cNvPicPr>
          <p:nvPr/>
        </p:nvPicPr>
        <p:blipFill>
          <a:blip r:embed="rId5" cstate="print"/>
          <a:srcRect/>
          <a:stretch>
            <a:fillRect/>
          </a:stretch>
        </p:blipFill>
        <p:spPr bwMode="auto">
          <a:xfrm>
            <a:off x="2822055" y="4869161"/>
            <a:ext cx="790053" cy="395027"/>
          </a:xfrm>
          <a:prstGeom prst="rect">
            <a:avLst/>
          </a:prstGeom>
          <a:noFill/>
          <a:ln w="9525">
            <a:noFill/>
            <a:miter lim="800000"/>
            <a:headEnd/>
            <a:tailEnd/>
          </a:ln>
        </p:spPr>
      </p:pic>
      <p:pic>
        <p:nvPicPr>
          <p:cNvPr id="12413" name="Picture 132" descr="D:\qnap\office\pic\NVR\VS-4000UPro\2012ld.png"/>
          <p:cNvPicPr>
            <a:picLocks noChangeAspect="1" noChangeArrowheads="1"/>
          </p:cNvPicPr>
          <p:nvPr/>
        </p:nvPicPr>
        <p:blipFill>
          <a:blip r:embed="rId6" cstate="print"/>
          <a:srcRect/>
          <a:stretch>
            <a:fillRect/>
          </a:stretch>
        </p:blipFill>
        <p:spPr bwMode="auto">
          <a:xfrm>
            <a:off x="1259632" y="5337212"/>
            <a:ext cx="792088" cy="396044"/>
          </a:xfrm>
          <a:prstGeom prst="rect">
            <a:avLst/>
          </a:prstGeom>
          <a:noFill/>
          <a:ln w="9525">
            <a:noFill/>
            <a:miter lim="800000"/>
            <a:headEnd/>
            <a:tailEnd/>
          </a:ln>
        </p:spPr>
      </p:pic>
      <p:sp>
        <p:nvSpPr>
          <p:cNvPr id="93" name="AutoShape 35"/>
          <p:cNvSpPr>
            <a:spLocks noChangeArrowheads="1"/>
          </p:cNvSpPr>
          <p:nvPr/>
        </p:nvSpPr>
        <p:spPr bwMode="auto">
          <a:xfrm>
            <a:off x="2820021" y="5716101"/>
            <a:ext cx="959891" cy="161171"/>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VS-4112U-RP Pro+</a:t>
            </a:r>
            <a:endParaRPr kumimoji="1" lang="en-US" altLang="zh-TW" sz="1000" dirty="0">
              <a:solidFill>
                <a:schemeClr val="bg1"/>
              </a:solidFill>
              <a:cs typeface="Arial" pitchFamily="34" charset="0"/>
            </a:endParaRPr>
          </a:p>
        </p:txBody>
      </p:sp>
      <p:sp>
        <p:nvSpPr>
          <p:cNvPr id="86" name="AutoShape 12"/>
          <p:cNvSpPr>
            <a:spLocks noChangeArrowheads="1"/>
          </p:cNvSpPr>
          <p:nvPr/>
        </p:nvSpPr>
        <p:spPr bwMode="auto">
          <a:xfrm>
            <a:off x="5625752" y="3284984"/>
            <a:ext cx="1106488" cy="144016"/>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VS-8140U-RP Pro+</a:t>
            </a:r>
            <a:endParaRPr lang="en-US" altLang="zh-TW" sz="1000" dirty="0">
              <a:solidFill>
                <a:schemeClr val="bg1"/>
              </a:solidFill>
              <a:latin typeface="Calibri" pitchFamily="34" charset="0"/>
              <a:cs typeface="Arial" pitchFamily="34" charset="0"/>
            </a:endParaRPr>
          </a:p>
        </p:txBody>
      </p:sp>
      <p:pic>
        <p:nvPicPr>
          <p:cNvPr id="58" name="Picture 132" descr="D:\qnap\office\pic\NVR\VS-4000UPro\2012ld.png"/>
          <p:cNvPicPr>
            <a:picLocks noChangeAspect="1" noChangeArrowheads="1"/>
          </p:cNvPicPr>
          <p:nvPr/>
        </p:nvPicPr>
        <p:blipFill>
          <a:blip r:embed="rId6" cstate="print"/>
          <a:srcRect/>
          <a:stretch>
            <a:fillRect/>
          </a:stretch>
        </p:blipFill>
        <p:spPr bwMode="auto">
          <a:xfrm>
            <a:off x="1259632" y="6345326"/>
            <a:ext cx="792088" cy="396044"/>
          </a:xfrm>
          <a:prstGeom prst="rect">
            <a:avLst/>
          </a:prstGeom>
          <a:noFill/>
          <a:ln w="9525">
            <a:noFill/>
            <a:miter lim="800000"/>
            <a:headEnd/>
            <a:tailEnd/>
          </a:ln>
        </p:spPr>
      </p:pic>
      <p:sp>
        <p:nvSpPr>
          <p:cNvPr id="46" name="AutoShape 35"/>
          <p:cNvSpPr>
            <a:spLocks noChangeArrowheads="1"/>
          </p:cNvSpPr>
          <p:nvPr/>
        </p:nvSpPr>
        <p:spPr bwMode="auto">
          <a:xfrm>
            <a:off x="1296000" y="6698417"/>
            <a:ext cx="720000" cy="144000"/>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VS-2104 Pro+</a:t>
            </a:r>
            <a:endParaRPr kumimoji="1" lang="en-US" altLang="zh-TW" sz="1000" dirty="0">
              <a:solidFill>
                <a:schemeClr val="bg1"/>
              </a:solidFill>
              <a:cs typeface="Arial" pitchFamily="34" charset="0"/>
            </a:endParaRPr>
          </a:p>
        </p:txBody>
      </p:sp>
      <p:pic>
        <p:nvPicPr>
          <p:cNvPr id="57" name="Picture 132" descr="D:\qnap\office\pic\NVR\VS-4000UPro\2012ld.png"/>
          <p:cNvPicPr>
            <a:picLocks noChangeAspect="1" noChangeArrowheads="1"/>
          </p:cNvPicPr>
          <p:nvPr/>
        </p:nvPicPr>
        <p:blipFill>
          <a:blip r:embed="rId6" cstate="print"/>
          <a:srcRect/>
          <a:stretch>
            <a:fillRect/>
          </a:stretch>
        </p:blipFill>
        <p:spPr bwMode="auto">
          <a:xfrm>
            <a:off x="1259632" y="5877274"/>
            <a:ext cx="792088" cy="396044"/>
          </a:xfrm>
          <a:prstGeom prst="rect">
            <a:avLst/>
          </a:prstGeom>
          <a:noFill/>
          <a:ln w="9525">
            <a:noFill/>
            <a:miter lim="800000"/>
            <a:headEnd/>
            <a:tailEnd/>
          </a:ln>
        </p:spPr>
      </p:pic>
      <p:sp>
        <p:nvSpPr>
          <p:cNvPr id="95" name="AutoShape 35"/>
          <p:cNvSpPr>
            <a:spLocks noChangeArrowheads="1"/>
          </p:cNvSpPr>
          <p:nvPr/>
        </p:nvSpPr>
        <p:spPr bwMode="auto">
          <a:xfrm>
            <a:off x="1296000" y="6259754"/>
            <a:ext cx="709053" cy="144000"/>
          </a:xfrm>
          <a:prstGeom prst="roundRect">
            <a:avLst>
              <a:gd name="adj" fmla="val 16667"/>
            </a:avLst>
          </a:prstGeom>
          <a:solidFill>
            <a:schemeClr val="tx2"/>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VS-2108 Pro+</a:t>
            </a:r>
            <a:endParaRPr kumimoji="1" lang="en-US" altLang="zh-TW" sz="1000" dirty="0">
              <a:solidFill>
                <a:schemeClr val="bg1"/>
              </a:solidFill>
              <a:cs typeface="Arial" pitchFamily="34" charset="0"/>
            </a:endParaRPr>
          </a:p>
        </p:txBody>
      </p:sp>
      <p:pic>
        <p:nvPicPr>
          <p:cNvPr id="61" name="Picture 83" descr="D:\qnap\office\pic\NVR\VS-6000Pro\6020ldn.png"/>
          <p:cNvPicPr>
            <a:picLocks noChangeAspect="1" noChangeArrowheads="1"/>
          </p:cNvPicPr>
          <p:nvPr/>
        </p:nvPicPr>
        <p:blipFill>
          <a:blip r:embed="rId4" cstate="print"/>
          <a:srcRect/>
          <a:stretch>
            <a:fillRect/>
          </a:stretch>
        </p:blipFill>
        <p:spPr bwMode="auto">
          <a:xfrm>
            <a:off x="3932898" y="4941169"/>
            <a:ext cx="648072" cy="324587"/>
          </a:xfrm>
          <a:prstGeom prst="rect">
            <a:avLst/>
          </a:prstGeom>
          <a:noFill/>
          <a:ln w="9525">
            <a:noFill/>
            <a:miter lim="800000"/>
            <a:headEnd/>
            <a:tailEnd/>
          </a:ln>
        </p:spPr>
      </p:pic>
      <p:pic>
        <p:nvPicPr>
          <p:cNvPr id="63" name="Picture 83" descr="D:\qnap\office\pic\NVR\VS-6000Pro\6020ldn.png"/>
          <p:cNvPicPr>
            <a:picLocks noChangeAspect="1" noChangeArrowheads="1"/>
          </p:cNvPicPr>
          <p:nvPr/>
        </p:nvPicPr>
        <p:blipFill>
          <a:blip r:embed="rId4" cstate="print"/>
          <a:srcRect/>
          <a:stretch>
            <a:fillRect/>
          </a:stretch>
        </p:blipFill>
        <p:spPr bwMode="auto">
          <a:xfrm>
            <a:off x="3932898" y="5408669"/>
            <a:ext cx="648072" cy="324587"/>
          </a:xfrm>
          <a:prstGeom prst="rect">
            <a:avLst/>
          </a:prstGeom>
          <a:noFill/>
          <a:ln w="9525">
            <a:noFill/>
            <a:miter lim="800000"/>
            <a:headEnd/>
            <a:tailEnd/>
          </a:ln>
        </p:spPr>
      </p:pic>
      <p:pic>
        <p:nvPicPr>
          <p:cNvPr id="68" name="Picture 131" descr="D:\qnap\office\pic\NVR\VS-4000UPro\4016ld.png"/>
          <p:cNvPicPr>
            <a:picLocks noChangeAspect="1" noChangeArrowheads="1"/>
          </p:cNvPicPr>
          <p:nvPr/>
        </p:nvPicPr>
        <p:blipFill>
          <a:blip r:embed="rId7" cstate="print"/>
          <a:srcRect/>
          <a:stretch>
            <a:fillRect/>
          </a:stretch>
        </p:blipFill>
        <p:spPr bwMode="auto">
          <a:xfrm>
            <a:off x="2051720" y="5877274"/>
            <a:ext cx="720080" cy="360041"/>
          </a:xfrm>
          <a:prstGeom prst="rect">
            <a:avLst/>
          </a:prstGeom>
          <a:noFill/>
          <a:ln w="9525">
            <a:noFill/>
            <a:miter lim="800000"/>
            <a:headEnd/>
            <a:tailEnd/>
          </a:ln>
        </p:spPr>
      </p:pic>
      <p:pic>
        <p:nvPicPr>
          <p:cNvPr id="69" name="Picture 131" descr="D:\qnap\office\pic\NVR\VS-4000UPro\4016ld.png"/>
          <p:cNvPicPr>
            <a:picLocks noChangeAspect="1" noChangeArrowheads="1"/>
          </p:cNvPicPr>
          <p:nvPr/>
        </p:nvPicPr>
        <p:blipFill>
          <a:blip r:embed="rId7" cstate="print"/>
          <a:srcRect/>
          <a:stretch>
            <a:fillRect/>
          </a:stretch>
        </p:blipFill>
        <p:spPr bwMode="auto">
          <a:xfrm>
            <a:off x="2051720" y="5373218"/>
            <a:ext cx="720080" cy="360041"/>
          </a:xfrm>
          <a:prstGeom prst="rect">
            <a:avLst/>
          </a:prstGeom>
          <a:noFill/>
          <a:ln w="9525">
            <a:noFill/>
            <a:miter lim="800000"/>
            <a:headEnd/>
            <a:tailEnd/>
          </a:ln>
        </p:spPr>
      </p:pic>
      <p:pic>
        <p:nvPicPr>
          <p:cNvPr id="70" name="Picture 131" descr="D:\qnap\office\pic\NVR\VS-4000UPro\4016ld.png"/>
          <p:cNvPicPr>
            <a:picLocks noChangeAspect="1" noChangeArrowheads="1"/>
          </p:cNvPicPr>
          <p:nvPr/>
        </p:nvPicPr>
        <p:blipFill>
          <a:blip r:embed="rId7" cstate="print"/>
          <a:srcRect/>
          <a:stretch>
            <a:fillRect/>
          </a:stretch>
        </p:blipFill>
        <p:spPr bwMode="auto">
          <a:xfrm>
            <a:off x="2051720" y="4869162"/>
            <a:ext cx="720080" cy="360041"/>
          </a:xfrm>
          <a:prstGeom prst="rect">
            <a:avLst/>
          </a:prstGeom>
          <a:noFill/>
          <a:ln w="9525">
            <a:noFill/>
            <a:miter lim="800000"/>
            <a:headEnd/>
            <a:tailEnd/>
          </a:ln>
        </p:spPr>
      </p:pic>
      <p:pic>
        <p:nvPicPr>
          <p:cNvPr id="71" name="Picture 130" descr="D:\qnap\office\pic\NVR\VS-4000UPro\4016Uld.png"/>
          <p:cNvPicPr>
            <a:picLocks noChangeAspect="1" noChangeArrowheads="1"/>
          </p:cNvPicPr>
          <p:nvPr/>
        </p:nvPicPr>
        <p:blipFill>
          <a:blip r:embed="rId5" cstate="print"/>
          <a:srcRect/>
          <a:stretch>
            <a:fillRect/>
          </a:stretch>
        </p:blipFill>
        <p:spPr bwMode="auto">
          <a:xfrm>
            <a:off x="2843812" y="5373217"/>
            <a:ext cx="790053" cy="395027"/>
          </a:xfrm>
          <a:prstGeom prst="rect">
            <a:avLst/>
          </a:prstGeom>
          <a:noFill/>
          <a:ln w="9525">
            <a:noFill/>
            <a:miter lim="800000"/>
            <a:headEnd/>
            <a:tailEnd/>
          </a:ln>
        </p:spPr>
      </p:pic>
      <p:pic>
        <p:nvPicPr>
          <p:cNvPr id="72" name="Picture 130" descr="D:\qnap\office\pic\NVR\VS-4000UPro\4016Uld.png"/>
          <p:cNvPicPr>
            <a:picLocks noChangeAspect="1" noChangeArrowheads="1"/>
          </p:cNvPicPr>
          <p:nvPr/>
        </p:nvPicPr>
        <p:blipFill>
          <a:blip r:embed="rId5" cstate="print"/>
          <a:srcRect/>
          <a:stretch>
            <a:fillRect/>
          </a:stretch>
        </p:blipFill>
        <p:spPr bwMode="auto">
          <a:xfrm>
            <a:off x="2843812" y="5842285"/>
            <a:ext cx="790053" cy="395027"/>
          </a:xfrm>
          <a:prstGeom prst="rect">
            <a:avLst/>
          </a:prstGeom>
          <a:noFill/>
          <a:ln w="9525">
            <a:noFill/>
            <a:miter lim="800000"/>
            <a:headEnd/>
            <a:tailEnd/>
          </a:ln>
        </p:spPr>
      </p:pic>
      <p:pic>
        <p:nvPicPr>
          <p:cNvPr id="73" name="圖片 72" descr="Front.png"/>
          <p:cNvPicPr>
            <a:picLocks noChangeAspect="1"/>
          </p:cNvPicPr>
          <p:nvPr/>
        </p:nvPicPr>
        <p:blipFill>
          <a:blip r:embed="rId8" cstate="print"/>
          <a:srcRect b="36007"/>
          <a:stretch>
            <a:fillRect/>
          </a:stretch>
        </p:blipFill>
        <p:spPr>
          <a:xfrm>
            <a:off x="4716016" y="2492896"/>
            <a:ext cx="450100" cy="288032"/>
          </a:xfrm>
          <a:prstGeom prst="rect">
            <a:avLst/>
          </a:prstGeom>
        </p:spPr>
      </p:pic>
      <p:sp>
        <p:nvSpPr>
          <p:cNvPr id="75" name="AutoShape 12"/>
          <p:cNvSpPr>
            <a:spLocks noChangeArrowheads="1"/>
          </p:cNvSpPr>
          <p:nvPr/>
        </p:nvSpPr>
        <p:spPr bwMode="auto">
          <a:xfrm>
            <a:off x="4788024" y="3284984"/>
            <a:ext cx="792088" cy="216024"/>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VS-8140 Pro+</a:t>
            </a:r>
            <a:endParaRPr lang="en-US" altLang="zh-TW" sz="1000" dirty="0">
              <a:solidFill>
                <a:schemeClr val="bg1"/>
              </a:solidFill>
              <a:latin typeface="Calibri" pitchFamily="34" charset="0"/>
              <a:cs typeface="Arial" pitchFamily="34" charset="0"/>
            </a:endParaRPr>
          </a:p>
        </p:txBody>
      </p:sp>
      <p:pic>
        <p:nvPicPr>
          <p:cNvPr id="77" name="圖片 76" descr="Front.png"/>
          <p:cNvPicPr>
            <a:picLocks noChangeAspect="1"/>
          </p:cNvPicPr>
          <p:nvPr/>
        </p:nvPicPr>
        <p:blipFill>
          <a:blip r:embed="rId8" cstate="print"/>
          <a:srcRect b="36007"/>
          <a:stretch>
            <a:fillRect/>
          </a:stretch>
        </p:blipFill>
        <p:spPr>
          <a:xfrm>
            <a:off x="4716016" y="2996952"/>
            <a:ext cx="450100" cy="288032"/>
          </a:xfrm>
          <a:prstGeom prst="rect">
            <a:avLst/>
          </a:prstGeom>
        </p:spPr>
      </p:pic>
      <p:sp>
        <p:nvSpPr>
          <p:cNvPr id="78" name="AutoShape 12"/>
          <p:cNvSpPr>
            <a:spLocks noChangeArrowheads="1"/>
          </p:cNvSpPr>
          <p:nvPr/>
        </p:nvSpPr>
        <p:spPr bwMode="auto">
          <a:xfrm>
            <a:off x="4788024" y="3743201"/>
            <a:ext cx="792088" cy="216024"/>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VS-8132 Pro+</a:t>
            </a:r>
            <a:endParaRPr lang="en-US" altLang="zh-TW" sz="1000" dirty="0">
              <a:solidFill>
                <a:schemeClr val="bg1"/>
              </a:solidFill>
              <a:latin typeface="Calibri" pitchFamily="34" charset="0"/>
              <a:cs typeface="Arial" pitchFamily="34" charset="0"/>
            </a:endParaRPr>
          </a:p>
        </p:txBody>
      </p:sp>
      <p:pic>
        <p:nvPicPr>
          <p:cNvPr id="80" name="圖片 79" descr="Front.png"/>
          <p:cNvPicPr>
            <a:picLocks noChangeAspect="1"/>
          </p:cNvPicPr>
          <p:nvPr/>
        </p:nvPicPr>
        <p:blipFill>
          <a:blip r:embed="rId8" cstate="print"/>
          <a:srcRect b="36007"/>
          <a:stretch>
            <a:fillRect/>
          </a:stretch>
        </p:blipFill>
        <p:spPr>
          <a:xfrm>
            <a:off x="4716016" y="3455169"/>
            <a:ext cx="450100" cy="288032"/>
          </a:xfrm>
          <a:prstGeom prst="rect">
            <a:avLst/>
          </a:prstGeom>
        </p:spPr>
      </p:pic>
      <p:sp>
        <p:nvSpPr>
          <p:cNvPr id="81" name="AutoShape 12"/>
          <p:cNvSpPr>
            <a:spLocks noChangeArrowheads="1"/>
          </p:cNvSpPr>
          <p:nvPr/>
        </p:nvSpPr>
        <p:spPr bwMode="auto">
          <a:xfrm>
            <a:off x="4788024" y="4221088"/>
            <a:ext cx="792088" cy="216024"/>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VS-8124 Pro+</a:t>
            </a:r>
            <a:endParaRPr lang="en-US" altLang="zh-TW" sz="1000" dirty="0">
              <a:solidFill>
                <a:schemeClr val="bg1"/>
              </a:solidFill>
              <a:latin typeface="Calibri" pitchFamily="34" charset="0"/>
              <a:cs typeface="Arial" pitchFamily="34" charset="0"/>
            </a:endParaRPr>
          </a:p>
        </p:txBody>
      </p:sp>
      <p:pic>
        <p:nvPicPr>
          <p:cNvPr id="100" name="圖片 99" descr="Front.png"/>
          <p:cNvPicPr>
            <a:picLocks noChangeAspect="1"/>
          </p:cNvPicPr>
          <p:nvPr/>
        </p:nvPicPr>
        <p:blipFill>
          <a:blip r:embed="rId8" cstate="print"/>
          <a:srcRect b="36007"/>
          <a:stretch>
            <a:fillRect/>
          </a:stretch>
        </p:blipFill>
        <p:spPr>
          <a:xfrm>
            <a:off x="4716016" y="3933056"/>
            <a:ext cx="450100" cy="288032"/>
          </a:xfrm>
          <a:prstGeom prst="rect">
            <a:avLst/>
          </a:prstGeom>
        </p:spPr>
      </p:pic>
      <p:sp>
        <p:nvSpPr>
          <p:cNvPr id="112" name="AutoShape 12"/>
          <p:cNvSpPr>
            <a:spLocks noChangeArrowheads="1"/>
          </p:cNvSpPr>
          <p:nvPr/>
        </p:nvSpPr>
        <p:spPr bwMode="auto">
          <a:xfrm>
            <a:off x="5625752" y="3717032"/>
            <a:ext cx="1106488" cy="216024"/>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VS-8132U-RP Pro+</a:t>
            </a:r>
            <a:endParaRPr lang="en-US" altLang="zh-TW" sz="1000" dirty="0">
              <a:solidFill>
                <a:schemeClr val="bg1"/>
              </a:solidFill>
              <a:latin typeface="Calibri" pitchFamily="34" charset="0"/>
              <a:cs typeface="Arial" pitchFamily="34" charset="0"/>
            </a:endParaRPr>
          </a:p>
        </p:txBody>
      </p:sp>
      <p:sp>
        <p:nvSpPr>
          <p:cNvPr id="113" name="AutoShape 12"/>
          <p:cNvSpPr>
            <a:spLocks noChangeArrowheads="1"/>
          </p:cNvSpPr>
          <p:nvPr/>
        </p:nvSpPr>
        <p:spPr bwMode="auto">
          <a:xfrm>
            <a:off x="5625752" y="2780928"/>
            <a:ext cx="1106488" cy="216024"/>
          </a:xfrm>
          <a:prstGeom prst="roundRect">
            <a:avLst>
              <a:gd name="adj" fmla="val 16667"/>
            </a:avLst>
          </a:prstGeom>
          <a:solidFill>
            <a:schemeClr val="tx1">
              <a:lumMod val="75000"/>
              <a:lumOff val="2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VS-8148U-RP Pro+</a:t>
            </a:r>
            <a:endParaRPr lang="en-US" altLang="zh-TW" sz="1000" dirty="0">
              <a:solidFill>
                <a:schemeClr val="bg1"/>
              </a:solidFill>
              <a:latin typeface="Calibri" pitchFamily="34" charset="0"/>
              <a:cs typeface="Arial" pitchFamily="34" charset="0"/>
            </a:endParaRPr>
          </a:p>
        </p:txBody>
      </p:sp>
      <p:sp>
        <p:nvSpPr>
          <p:cNvPr id="119" name="AutoShape 12"/>
          <p:cNvSpPr>
            <a:spLocks noChangeArrowheads="1"/>
          </p:cNvSpPr>
          <p:nvPr/>
        </p:nvSpPr>
        <p:spPr bwMode="auto">
          <a:xfrm>
            <a:off x="6777880" y="2780928"/>
            <a:ext cx="1106488" cy="216024"/>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VS-12148U-RP Pro+</a:t>
            </a:r>
            <a:endParaRPr lang="en-US" altLang="zh-TW" sz="1000" dirty="0">
              <a:solidFill>
                <a:schemeClr val="bg1"/>
              </a:solidFill>
              <a:latin typeface="Calibri" pitchFamily="34" charset="0"/>
              <a:cs typeface="Arial" pitchFamily="34" charset="0"/>
            </a:endParaRPr>
          </a:p>
        </p:txBody>
      </p:sp>
      <p:sp>
        <p:nvSpPr>
          <p:cNvPr id="124" name="AutoShape 12"/>
          <p:cNvSpPr>
            <a:spLocks noChangeArrowheads="1"/>
          </p:cNvSpPr>
          <p:nvPr/>
        </p:nvSpPr>
        <p:spPr bwMode="auto">
          <a:xfrm>
            <a:off x="6777880" y="3284984"/>
            <a:ext cx="1106488" cy="216024"/>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VS-12140U-RP Pro+</a:t>
            </a:r>
            <a:endParaRPr lang="en-US" altLang="zh-TW" sz="1000" dirty="0">
              <a:solidFill>
                <a:schemeClr val="bg1"/>
              </a:solidFill>
              <a:latin typeface="Calibri" pitchFamily="34" charset="0"/>
              <a:cs typeface="Arial" pitchFamily="34" charset="0"/>
            </a:endParaRPr>
          </a:p>
        </p:txBody>
      </p:sp>
      <p:sp>
        <p:nvSpPr>
          <p:cNvPr id="128" name="AutoShape 12"/>
          <p:cNvSpPr>
            <a:spLocks noChangeArrowheads="1"/>
          </p:cNvSpPr>
          <p:nvPr/>
        </p:nvSpPr>
        <p:spPr bwMode="auto">
          <a:xfrm>
            <a:off x="6777880" y="2276872"/>
            <a:ext cx="1106488" cy="216024"/>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VS-12156U-RP Pro+</a:t>
            </a:r>
            <a:endParaRPr lang="en-US" altLang="zh-TW" sz="1000" dirty="0">
              <a:solidFill>
                <a:schemeClr val="bg1"/>
              </a:solidFill>
              <a:latin typeface="Calibri" pitchFamily="34" charset="0"/>
              <a:cs typeface="Arial" pitchFamily="34" charset="0"/>
            </a:endParaRPr>
          </a:p>
        </p:txBody>
      </p:sp>
      <p:sp>
        <p:nvSpPr>
          <p:cNvPr id="132" name="AutoShape 12"/>
          <p:cNvSpPr>
            <a:spLocks noChangeArrowheads="1"/>
          </p:cNvSpPr>
          <p:nvPr/>
        </p:nvSpPr>
        <p:spPr bwMode="auto">
          <a:xfrm>
            <a:off x="6777880" y="1772816"/>
            <a:ext cx="1106488" cy="216024"/>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VS-12164U-RP Pro+</a:t>
            </a:r>
            <a:endParaRPr lang="en-US" altLang="zh-TW" sz="1000" dirty="0">
              <a:solidFill>
                <a:schemeClr val="bg1"/>
              </a:solidFill>
              <a:latin typeface="Calibri" pitchFamily="34" charset="0"/>
              <a:cs typeface="Arial" pitchFamily="34" charset="0"/>
            </a:endParaRPr>
          </a:p>
        </p:txBody>
      </p:sp>
      <p:sp>
        <p:nvSpPr>
          <p:cNvPr id="136" name="AutoShape 12"/>
          <p:cNvSpPr>
            <a:spLocks noChangeArrowheads="1"/>
          </p:cNvSpPr>
          <p:nvPr/>
        </p:nvSpPr>
        <p:spPr bwMode="auto">
          <a:xfrm>
            <a:off x="8002016" y="1844824"/>
            <a:ext cx="1106488" cy="216024"/>
          </a:xfrm>
          <a:prstGeom prst="roundRect">
            <a:avLst>
              <a:gd name="adj" fmla="val 16667"/>
            </a:avLst>
          </a:prstGeom>
          <a:solidFill>
            <a:schemeClr val="tx1">
              <a:lumMod val="95000"/>
              <a:lumOff val="5000"/>
            </a:schemeClr>
          </a:solidFill>
          <a:ln w="50800" algn="ctr">
            <a:noFill/>
            <a:round/>
            <a:headEnd/>
            <a:tailEnd/>
          </a:ln>
          <a:effectLst>
            <a:outerShdw dist="35921" dir="2700000" algn="ctr" rotWithShape="0">
              <a:schemeClr val="bg2"/>
            </a:outerShdw>
          </a:effectLst>
        </p:spPr>
        <p:txBody>
          <a:bodyPr wrap="none" anchor="ctr"/>
          <a:lstStyle/>
          <a:p>
            <a:pPr algn="ctr">
              <a:defRPr/>
            </a:pPr>
            <a:r>
              <a:rPr lang="en-US" altLang="zh-TW" sz="1000" dirty="0" smtClean="0">
                <a:solidFill>
                  <a:schemeClr val="bg1"/>
                </a:solidFill>
                <a:latin typeface="Calibri" pitchFamily="34" charset="0"/>
                <a:cs typeface="Arial" pitchFamily="34" charset="0"/>
              </a:rPr>
              <a:t>VS-16100U-RP Pro+</a:t>
            </a:r>
            <a:endParaRPr lang="en-US" altLang="zh-TW" sz="1000" dirty="0">
              <a:solidFill>
                <a:schemeClr val="bg1"/>
              </a:solidFill>
              <a:latin typeface="Calibri" pitchFamily="34" charset="0"/>
              <a:cs typeface="Arial" pitchFamily="34" charset="0"/>
            </a:endParaRPr>
          </a:p>
        </p:txBody>
      </p:sp>
      <p:sp>
        <p:nvSpPr>
          <p:cNvPr id="142" name="AutoShape 35"/>
          <p:cNvSpPr>
            <a:spLocks noChangeArrowheads="1"/>
          </p:cNvSpPr>
          <p:nvPr/>
        </p:nvSpPr>
        <p:spPr bwMode="auto">
          <a:xfrm>
            <a:off x="683122" y="6237064"/>
            <a:ext cx="576510" cy="157125"/>
          </a:xfrm>
          <a:prstGeom prst="roundRect">
            <a:avLst>
              <a:gd name="adj" fmla="val 16667"/>
            </a:avLst>
          </a:prstGeom>
          <a:solidFill>
            <a:srgbClr val="00B050"/>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smtClean="0">
                <a:solidFill>
                  <a:schemeClr val="bg1"/>
                </a:solidFill>
                <a:cs typeface="Arial" pitchFamily="34" charset="0"/>
              </a:rPr>
              <a:t>VS-2108L</a:t>
            </a:r>
            <a:endParaRPr kumimoji="1" lang="en-US" altLang="zh-TW" sz="1000" dirty="0">
              <a:solidFill>
                <a:schemeClr val="bg1"/>
              </a:solidFill>
              <a:cs typeface="Arial" pitchFamily="34" charset="0"/>
            </a:endParaRPr>
          </a:p>
        </p:txBody>
      </p:sp>
      <p:sp>
        <p:nvSpPr>
          <p:cNvPr id="149" name="AutoShape 35"/>
          <p:cNvSpPr>
            <a:spLocks noChangeArrowheads="1"/>
          </p:cNvSpPr>
          <p:nvPr/>
        </p:nvSpPr>
        <p:spPr bwMode="auto">
          <a:xfrm>
            <a:off x="683568" y="6728260"/>
            <a:ext cx="576510" cy="157125"/>
          </a:xfrm>
          <a:prstGeom prst="roundRect">
            <a:avLst>
              <a:gd name="adj" fmla="val 16667"/>
            </a:avLst>
          </a:prstGeom>
          <a:solidFill>
            <a:srgbClr val="00B050"/>
          </a:solidFill>
          <a:ln w="9525">
            <a:noFill/>
            <a:round/>
            <a:headEnd/>
            <a:tailEnd/>
          </a:ln>
          <a:effectLst>
            <a:outerShdw dist="35921" dir="2700000" algn="ctr" rotWithShape="0">
              <a:schemeClr val="bg2"/>
            </a:outerShdw>
          </a:effectLst>
        </p:spPr>
        <p:txBody>
          <a:bodyPr wrap="none" anchor="ctr"/>
          <a:lstStyle/>
          <a:p>
            <a:pPr algn="ctr">
              <a:defRPr/>
            </a:pPr>
            <a:r>
              <a:rPr kumimoji="1" lang="en-US" altLang="zh-TW" sz="1000" dirty="0">
                <a:solidFill>
                  <a:schemeClr val="bg1"/>
                </a:solidFill>
                <a:cs typeface="Arial" pitchFamily="34" charset="0"/>
              </a:rPr>
              <a:t>VS-2008L</a:t>
            </a:r>
          </a:p>
        </p:txBody>
      </p:sp>
      <p:pic>
        <p:nvPicPr>
          <p:cNvPr id="141" name="Picture 3" descr="D:\qnap\office\pic\NVR\VS-2000L\TS219P+_03.png"/>
          <p:cNvPicPr>
            <a:picLocks noChangeAspect="1" noChangeArrowheads="1"/>
          </p:cNvPicPr>
          <p:nvPr/>
        </p:nvPicPr>
        <p:blipFill>
          <a:blip r:embed="rId9" cstate="print"/>
          <a:srcRect/>
          <a:stretch>
            <a:fillRect/>
          </a:stretch>
        </p:blipFill>
        <p:spPr bwMode="auto">
          <a:xfrm>
            <a:off x="683568" y="5916465"/>
            <a:ext cx="215454" cy="333299"/>
          </a:xfrm>
          <a:prstGeom prst="rect">
            <a:avLst/>
          </a:prstGeom>
          <a:noFill/>
          <a:ln w="9525">
            <a:noFill/>
            <a:miter lim="800000"/>
            <a:headEnd/>
            <a:tailEnd/>
          </a:ln>
        </p:spPr>
      </p:pic>
      <p:pic>
        <p:nvPicPr>
          <p:cNvPr id="150" name="Picture 3" descr="D:\qnap\office\pic\NVR\VS-2000L\TS219P+_03.png"/>
          <p:cNvPicPr>
            <a:picLocks noChangeAspect="1" noChangeArrowheads="1"/>
          </p:cNvPicPr>
          <p:nvPr/>
        </p:nvPicPr>
        <p:blipFill>
          <a:blip r:embed="rId9" cstate="print"/>
          <a:srcRect/>
          <a:stretch>
            <a:fillRect/>
          </a:stretch>
        </p:blipFill>
        <p:spPr bwMode="auto">
          <a:xfrm>
            <a:off x="683568" y="6381329"/>
            <a:ext cx="215454" cy="333299"/>
          </a:xfrm>
          <a:prstGeom prst="rect">
            <a:avLst/>
          </a:prstGeom>
          <a:noFill/>
          <a:ln w="9525">
            <a:noFill/>
            <a:miter lim="800000"/>
            <a:headEnd/>
            <a:tailEnd/>
          </a:ln>
        </p:spPr>
      </p:pic>
      <p:grpSp>
        <p:nvGrpSpPr>
          <p:cNvPr id="2" name="群組 151"/>
          <p:cNvGrpSpPr/>
          <p:nvPr/>
        </p:nvGrpSpPr>
        <p:grpSpPr>
          <a:xfrm>
            <a:off x="5841776" y="3897303"/>
            <a:ext cx="602432" cy="352588"/>
            <a:chOff x="5841776" y="3897303"/>
            <a:chExt cx="602432" cy="352588"/>
          </a:xfrm>
        </p:grpSpPr>
        <p:pic>
          <p:nvPicPr>
            <p:cNvPr id="108546"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6090764" y="3897303"/>
              <a:ext cx="353444" cy="323785"/>
            </a:xfrm>
            <a:prstGeom prst="rect">
              <a:avLst/>
            </a:prstGeom>
            <a:noFill/>
          </p:spPr>
        </p:pic>
        <p:pic>
          <p:nvPicPr>
            <p:cNvPr id="107" name="Picture 23" descr="879U+logo"/>
            <p:cNvPicPr>
              <a:picLocks noChangeAspect="1" noChangeArrowheads="1"/>
            </p:cNvPicPr>
            <p:nvPr/>
          </p:nvPicPr>
          <p:blipFill>
            <a:blip r:embed="rId11" cstate="print"/>
            <a:srcRect/>
            <a:stretch>
              <a:fillRect/>
            </a:stretch>
          </p:blipFill>
          <p:spPr bwMode="auto">
            <a:xfrm>
              <a:off x="5841776" y="4077072"/>
              <a:ext cx="504056" cy="172819"/>
            </a:xfrm>
            <a:prstGeom prst="rect">
              <a:avLst/>
            </a:prstGeom>
            <a:noFill/>
          </p:spPr>
        </p:pic>
      </p:grpSp>
      <p:grpSp>
        <p:nvGrpSpPr>
          <p:cNvPr id="3" name="群組 152"/>
          <p:cNvGrpSpPr/>
          <p:nvPr/>
        </p:nvGrpSpPr>
        <p:grpSpPr>
          <a:xfrm>
            <a:off x="5841776" y="3429002"/>
            <a:ext cx="602432" cy="352588"/>
            <a:chOff x="5841776" y="3897303"/>
            <a:chExt cx="602432" cy="352588"/>
          </a:xfrm>
        </p:grpSpPr>
        <p:pic>
          <p:nvPicPr>
            <p:cNvPr id="154"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6090764" y="3897303"/>
              <a:ext cx="353444" cy="323785"/>
            </a:xfrm>
            <a:prstGeom prst="rect">
              <a:avLst/>
            </a:prstGeom>
            <a:noFill/>
          </p:spPr>
        </p:pic>
        <p:pic>
          <p:nvPicPr>
            <p:cNvPr id="155" name="Picture 23" descr="879U+logo"/>
            <p:cNvPicPr>
              <a:picLocks noChangeAspect="1" noChangeArrowheads="1"/>
            </p:cNvPicPr>
            <p:nvPr/>
          </p:nvPicPr>
          <p:blipFill>
            <a:blip r:embed="rId11" cstate="print"/>
            <a:srcRect/>
            <a:stretch>
              <a:fillRect/>
            </a:stretch>
          </p:blipFill>
          <p:spPr bwMode="auto">
            <a:xfrm>
              <a:off x="5841776" y="4077072"/>
              <a:ext cx="504056" cy="172819"/>
            </a:xfrm>
            <a:prstGeom prst="rect">
              <a:avLst/>
            </a:prstGeom>
            <a:noFill/>
          </p:spPr>
        </p:pic>
      </p:grpSp>
      <p:grpSp>
        <p:nvGrpSpPr>
          <p:cNvPr id="4" name="群組 155"/>
          <p:cNvGrpSpPr/>
          <p:nvPr/>
        </p:nvGrpSpPr>
        <p:grpSpPr>
          <a:xfrm>
            <a:off x="5868144" y="2996954"/>
            <a:ext cx="602432" cy="352588"/>
            <a:chOff x="5841776" y="3897303"/>
            <a:chExt cx="602432" cy="352588"/>
          </a:xfrm>
        </p:grpSpPr>
        <p:pic>
          <p:nvPicPr>
            <p:cNvPr id="157"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6090764" y="3897303"/>
              <a:ext cx="353444" cy="323785"/>
            </a:xfrm>
            <a:prstGeom prst="rect">
              <a:avLst/>
            </a:prstGeom>
            <a:noFill/>
          </p:spPr>
        </p:pic>
        <p:pic>
          <p:nvPicPr>
            <p:cNvPr id="158" name="Picture 23" descr="879U+logo"/>
            <p:cNvPicPr>
              <a:picLocks noChangeAspect="1" noChangeArrowheads="1"/>
            </p:cNvPicPr>
            <p:nvPr/>
          </p:nvPicPr>
          <p:blipFill>
            <a:blip r:embed="rId11" cstate="print"/>
            <a:srcRect/>
            <a:stretch>
              <a:fillRect/>
            </a:stretch>
          </p:blipFill>
          <p:spPr bwMode="auto">
            <a:xfrm>
              <a:off x="5841776" y="4077072"/>
              <a:ext cx="504056" cy="172819"/>
            </a:xfrm>
            <a:prstGeom prst="rect">
              <a:avLst/>
            </a:prstGeom>
            <a:noFill/>
          </p:spPr>
        </p:pic>
      </p:grpSp>
      <p:grpSp>
        <p:nvGrpSpPr>
          <p:cNvPr id="5" name="群組 158"/>
          <p:cNvGrpSpPr/>
          <p:nvPr/>
        </p:nvGrpSpPr>
        <p:grpSpPr>
          <a:xfrm>
            <a:off x="5868144" y="2500350"/>
            <a:ext cx="602432" cy="352588"/>
            <a:chOff x="5841776" y="3897303"/>
            <a:chExt cx="602432" cy="352588"/>
          </a:xfrm>
        </p:grpSpPr>
        <p:pic>
          <p:nvPicPr>
            <p:cNvPr id="160"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6090764" y="3897303"/>
              <a:ext cx="353444" cy="323785"/>
            </a:xfrm>
            <a:prstGeom prst="rect">
              <a:avLst/>
            </a:prstGeom>
            <a:noFill/>
          </p:spPr>
        </p:pic>
        <p:pic>
          <p:nvPicPr>
            <p:cNvPr id="161" name="Picture 23" descr="879U+logo"/>
            <p:cNvPicPr>
              <a:picLocks noChangeAspect="1" noChangeArrowheads="1"/>
            </p:cNvPicPr>
            <p:nvPr/>
          </p:nvPicPr>
          <p:blipFill>
            <a:blip r:embed="rId11" cstate="print"/>
            <a:srcRect/>
            <a:stretch>
              <a:fillRect/>
            </a:stretch>
          </p:blipFill>
          <p:spPr bwMode="auto">
            <a:xfrm>
              <a:off x="5841776" y="4077072"/>
              <a:ext cx="504056" cy="172819"/>
            </a:xfrm>
            <a:prstGeom prst="rect">
              <a:avLst/>
            </a:prstGeom>
            <a:noFill/>
          </p:spPr>
        </p:pic>
      </p:grpSp>
      <p:pic>
        <p:nvPicPr>
          <p:cNvPr id="162"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5148064" y="2492898"/>
            <a:ext cx="353444" cy="323785"/>
          </a:xfrm>
          <a:prstGeom prst="rect">
            <a:avLst/>
          </a:prstGeom>
          <a:noFill/>
        </p:spPr>
      </p:pic>
      <p:pic>
        <p:nvPicPr>
          <p:cNvPr id="163"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5148064" y="2996954"/>
            <a:ext cx="353444" cy="323785"/>
          </a:xfrm>
          <a:prstGeom prst="rect">
            <a:avLst/>
          </a:prstGeom>
          <a:noFill/>
        </p:spPr>
      </p:pic>
      <p:pic>
        <p:nvPicPr>
          <p:cNvPr id="164"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5148064" y="3429002"/>
            <a:ext cx="353444" cy="323785"/>
          </a:xfrm>
          <a:prstGeom prst="rect">
            <a:avLst/>
          </a:prstGeom>
          <a:noFill/>
        </p:spPr>
      </p:pic>
      <p:pic>
        <p:nvPicPr>
          <p:cNvPr id="165"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5148064" y="3933058"/>
            <a:ext cx="353444" cy="323785"/>
          </a:xfrm>
          <a:prstGeom prst="rect">
            <a:avLst/>
          </a:prstGeom>
          <a:noFill/>
        </p:spPr>
      </p:pic>
      <p:grpSp>
        <p:nvGrpSpPr>
          <p:cNvPr id="6" name="群組 166"/>
          <p:cNvGrpSpPr/>
          <p:nvPr/>
        </p:nvGrpSpPr>
        <p:grpSpPr>
          <a:xfrm>
            <a:off x="6921896" y="2961202"/>
            <a:ext cx="818456" cy="395921"/>
            <a:chOff x="6921896" y="2961199"/>
            <a:chExt cx="818456" cy="395921"/>
          </a:xfrm>
        </p:grpSpPr>
        <p:pic>
          <p:nvPicPr>
            <p:cNvPr id="123" name="圖片 122" descr="Front.png"/>
            <p:cNvPicPr>
              <a:picLocks noChangeAspect="1"/>
            </p:cNvPicPr>
            <p:nvPr/>
          </p:nvPicPr>
          <p:blipFill>
            <a:blip r:embed="rId12" cstate="print"/>
            <a:stretch>
              <a:fillRect/>
            </a:stretch>
          </p:blipFill>
          <p:spPr>
            <a:xfrm>
              <a:off x="6921896" y="3140968"/>
              <a:ext cx="792088" cy="216152"/>
            </a:xfrm>
            <a:prstGeom prst="rect">
              <a:avLst/>
            </a:prstGeom>
          </p:spPr>
        </p:pic>
        <p:pic>
          <p:nvPicPr>
            <p:cNvPr id="166"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7386908" y="2961199"/>
              <a:ext cx="353444" cy="323785"/>
            </a:xfrm>
            <a:prstGeom prst="rect">
              <a:avLst/>
            </a:prstGeom>
            <a:noFill/>
          </p:spPr>
        </p:pic>
      </p:grpSp>
      <p:grpSp>
        <p:nvGrpSpPr>
          <p:cNvPr id="7" name="群組 167"/>
          <p:cNvGrpSpPr/>
          <p:nvPr/>
        </p:nvGrpSpPr>
        <p:grpSpPr>
          <a:xfrm>
            <a:off x="6948264" y="2420890"/>
            <a:ext cx="818456" cy="395921"/>
            <a:chOff x="6921896" y="2961199"/>
            <a:chExt cx="818456" cy="395921"/>
          </a:xfrm>
        </p:grpSpPr>
        <p:pic>
          <p:nvPicPr>
            <p:cNvPr id="169" name="圖片 168" descr="Front.png"/>
            <p:cNvPicPr>
              <a:picLocks noChangeAspect="1"/>
            </p:cNvPicPr>
            <p:nvPr/>
          </p:nvPicPr>
          <p:blipFill>
            <a:blip r:embed="rId12" cstate="print"/>
            <a:stretch>
              <a:fillRect/>
            </a:stretch>
          </p:blipFill>
          <p:spPr>
            <a:xfrm>
              <a:off x="6921896" y="3140968"/>
              <a:ext cx="792088" cy="216152"/>
            </a:xfrm>
            <a:prstGeom prst="rect">
              <a:avLst/>
            </a:prstGeom>
          </p:spPr>
        </p:pic>
        <p:pic>
          <p:nvPicPr>
            <p:cNvPr id="170"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7386908" y="2961199"/>
              <a:ext cx="353444" cy="323785"/>
            </a:xfrm>
            <a:prstGeom prst="rect">
              <a:avLst/>
            </a:prstGeom>
            <a:noFill/>
          </p:spPr>
        </p:pic>
      </p:grpSp>
      <p:grpSp>
        <p:nvGrpSpPr>
          <p:cNvPr id="8" name="群組 170"/>
          <p:cNvGrpSpPr/>
          <p:nvPr/>
        </p:nvGrpSpPr>
        <p:grpSpPr>
          <a:xfrm>
            <a:off x="6948264" y="1952960"/>
            <a:ext cx="818456" cy="395921"/>
            <a:chOff x="6921896" y="2961199"/>
            <a:chExt cx="818456" cy="395921"/>
          </a:xfrm>
        </p:grpSpPr>
        <p:pic>
          <p:nvPicPr>
            <p:cNvPr id="172" name="圖片 171" descr="Front.png"/>
            <p:cNvPicPr>
              <a:picLocks noChangeAspect="1"/>
            </p:cNvPicPr>
            <p:nvPr/>
          </p:nvPicPr>
          <p:blipFill>
            <a:blip r:embed="rId12" cstate="print"/>
            <a:stretch>
              <a:fillRect/>
            </a:stretch>
          </p:blipFill>
          <p:spPr>
            <a:xfrm>
              <a:off x="6921896" y="3140968"/>
              <a:ext cx="792088" cy="216152"/>
            </a:xfrm>
            <a:prstGeom prst="rect">
              <a:avLst/>
            </a:prstGeom>
          </p:spPr>
        </p:pic>
        <p:pic>
          <p:nvPicPr>
            <p:cNvPr id="173"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7386908" y="2961199"/>
              <a:ext cx="353444" cy="323785"/>
            </a:xfrm>
            <a:prstGeom prst="rect">
              <a:avLst/>
            </a:prstGeom>
            <a:noFill/>
          </p:spPr>
        </p:pic>
      </p:grpSp>
      <p:grpSp>
        <p:nvGrpSpPr>
          <p:cNvPr id="9" name="群組 173"/>
          <p:cNvGrpSpPr/>
          <p:nvPr/>
        </p:nvGrpSpPr>
        <p:grpSpPr>
          <a:xfrm>
            <a:off x="6948264" y="1448906"/>
            <a:ext cx="818456" cy="395921"/>
            <a:chOff x="6921896" y="2961199"/>
            <a:chExt cx="818456" cy="395921"/>
          </a:xfrm>
        </p:grpSpPr>
        <p:pic>
          <p:nvPicPr>
            <p:cNvPr id="175" name="圖片 174" descr="Front.png"/>
            <p:cNvPicPr>
              <a:picLocks noChangeAspect="1"/>
            </p:cNvPicPr>
            <p:nvPr/>
          </p:nvPicPr>
          <p:blipFill>
            <a:blip r:embed="rId12" cstate="print"/>
            <a:stretch>
              <a:fillRect/>
            </a:stretch>
          </p:blipFill>
          <p:spPr>
            <a:xfrm>
              <a:off x="6921896" y="3140968"/>
              <a:ext cx="792088" cy="216152"/>
            </a:xfrm>
            <a:prstGeom prst="rect">
              <a:avLst/>
            </a:prstGeom>
          </p:spPr>
        </p:pic>
        <p:pic>
          <p:nvPicPr>
            <p:cNvPr id="176"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7386908" y="2961199"/>
              <a:ext cx="353444" cy="323785"/>
            </a:xfrm>
            <a:prstGeom prst="rect">
              <a:avLst/>
            </a:prstGeom>
            <a:noFill/>
          </p:spPr>
        </p:pic>
      </p:grpSp>
      <p:pic>
        <p:nvPicPr>
          <p:cNvPr id="177" name="Picture 2" descr="D:\QNAP\media\LocalDisplay\LD\LdMonitoring_12 channel+電視_20100902.png"/>
          <p:cNvPicPr>
            <a:picLocks noChangeAspect="1" noChangeArrowheads="1"/>
          </p:cNvPicPr>
          <p:nvPr/>
        </p:nvPicPr>
        <p:blipFill>
          <a:blip r:embed="rId10" cstate="print"/>
          <a:srcRect/>
          <a:stretch>
            <a:fillRect/>
          </a:stretch>
        </p:blipFill>
        <p:spPr bwMode="auto">
          <a:xfrm>
            <a:off x="8532440" y="1449034"/>
            <a:ext cx="353444" cy="323785"/>
          </a:xfrm>
          <a:prstGeom prst="rect">
            <a:avLst/>
          </a:prstGeom>
          <a:noFill/>
        </p:spPr>
      </p:pic>
      <p:pic>
        <p:nvPicPr>
          <p:cNvPr id="135" name="圖片 134" descr="Front.png"/>
          <p:cNvPicPr>
            <a:picLocks noChangeAspect="1"/>
          </p:cNvPicPr>
          <p:nvPr/>
        </p:nvPicPr>
        <p:blipFill>
          <a:blip r:embed="rId12" cstate="print"/>
          <a:stretch>
            <a:fillRect/>
          </a:stretch>
        </p:blipFill>
        <p:spPr>
          <a:xfrm>
            <a:off x="8172400" y="1700680"/>
            <a:ext cx="792088" cy="216152"/>
          </a:xfrm>
          <a:prstGeom prst="rect">
            <a:avLst/>
          </a:prstGeom>
        </p:spPr>
      </p:pic>
      <p:sp>
        <p:nvSpPr>
          <p:cNvPr id="90" name="Text Box 85"/>
          <p:cNvSpPr txBox="1">
            <a:spLocks noChangeArrowheads="1"/>
          </p:cNvSpPr>
          <p:nvPr/>
        </p:nvSpPr>
        <p:spPr bwMode="auto">
          <a:xfrm>
            <a:off x="6228184" y="5232102"/>
            <a:ext cx="2915816" cy="1077218"/>
          </a:xfrm>
          <a:prstGeom prst="rect">
            <a:avLst/>
          </a:prstGeom>
          <a:solidFill>
            <a:schemeClr val="bg1"/>
          </a:solidFill>
          <a:ln w="9525">
            <a:noFill/>
            <a:miter lim="800000"/>
            <a:headEnd/>
            <a:tailEnd/>
          </a:ln>
        </p:spPr>
        <p:txBody>
          <a:bodyPr wrap="square">
            <a:spAutoFit/>
          </a:bodyPr>
          <a:lstStyle/>
          <a:p>
            <a:pPr>
              <a:defRPr/>
            </a:pPr>
            <a:r>
              <a:rPr lang="en-US" altLang="zh-TW" sz="1600" b="1" dirty="0">
                <a:solidFill>
                  <a:schemeClr val="tx1">
                    <a:lumMod val="95000"/>
                    <a:lumOff val="5000"/>
                  </a:schemeClr>
                </a:solidFill>
                <a:latin typeface="Calibri" pitchFamily="34" charset="0"/>
                <a:ea typeface="微軟正黑體" pitchFamily="34" charset="-120"/>
                <a:cs typeface="Times New Roman" pitchFamily="18" charset="0"/>
              </a:rPr>
              <a:t>■</a:t>
            </a:r>
            <a:r>
              <a:rPr lang="en-US" altLang="zh-TW" sz="1200" b="1" dirty="0">
                <a:latin typeface="Calibri" pitchFamily="34" charset="0"/>
                <a:ea typeface="微軟正黑體" pitchFamily="34" charset="-120"/>
                <a:cs typeface="Times New Roman" pitchFamily="18" charset="0"/>
              </a:rPr>
              <a:t> </a:t>
            </a:r>
            <a:r>
              <a:rPr lang="en-US" altLang="zh-TW" sz="1000" dirty="0">
                <a:latin typeface="Calibri" pitchFamily="34" charset="0"/>
                <a:ea typeface="微軟正黑體" pitchFamily="34" charset="-120"/>
                <a:cs typeface="Times New Roman" pitchFamily="18" charset="0"/>
              </a:rPr>
              <a:t>Intel® Core™ </a:t>
            </a:r>
            <a:r>
              <a:rPr lang="en-US" altLang="zh-TW" sz="1000" dirty="0" smtClean="0">
                <a:latin typeface="Calibri" pitchFamily="34" charset="0"/>
                <a:ea typeface="微軟正黑體" pitchFamily="34" charset="-120"/>
                <a:cs typeface="Times New Roman" pitchFamily="18" charset="0"/>
              </a:rPr>
              <a:t>E3 </a:t>
            </a:r>
            <a:r>
              <a:rPr lang="en-US" altLang="zh-TW" sz="1000" dirty="0">
                <a:latin typeface="Calibri" pitchFamily="34" charset="0"/>
                <a:ea typeface="微軟正黑體" pitchFamily="34" charset="-120"/>
                <a:cs typeface="Times New Roman" pitchFamily="18" charset="0"/>
              </a:rPr>
              <a:t>processor, </a:t>
            </a:r>
            <a:r>
              <a:rPr lang="en-US" altLang="zh-TW" sz="1000" dirty="0" smtClean="0">
                <a:latin typeface="Calibri" pitchFamily="34" charset="0"/>
                <a:ea typeface="微軟正黑體" pitchFamily="34" charset="-120"/>
                <a:cs typeface="Times New Roman" pitchFamily="18" charset="0"/>
              </a:rPr>
              <a:t>8GB </a:t>
            </a:r>
            <a:r>
              <a:rPr lang="en-US" altLang="zh-TW" sz="1000" dirty="0">
                <a:latin typeface="Calibri" pitchFamily="34" charset="0"/>
                <a:ea typeface="微軟正黑體" pitchFamily="34" charset="-120"/>
                <a:cs typeface="Times New Roman" pitchFamily="18" charset="0"/>
              </a:rPr>
              <a:t>DDR3 </a:t>
            </a:r>
            <a:r>
              <a:rPr lang="en-US" altLang="zh-TW" sz="1000" dirty="0" smtClean="0">
                <a:latin typeface="Calibri" pitchFamily="34" charset="0"/>
                <a:ea typeface="微軟正黑體" pitchFamily="34" charset="-120"/>
                <a:cs typeface="Times New Roman" pitchFamily="18" charset="0"/>
              </a:rPr>
              <a:t>ECC </a:t>
            </a:r>
            <a:r>
              <a:rPr lang="en-US" altLang="zh-TW" sz="1000" dirty="0" smtClean="0">
                <a:latin typeface="Calibri" pitchFamily="34" charset="0"/>
                <a:ea typeface="微軟正黑體" pitchFamily="34" charset="-120"/>
                <a:cs typeface="Times New Roman" pitchFamily="18" charset="0"/>
              </a:rPr>
              <a:t>RAM</a:t>
            </a:r>
          </a:p>
          <a:p>
            <a:pPr>
              <a:defRPr/>
            </a:pPr>
            <a:r>
              <a:rPr lang="en-US" altLang="zh-TW" sz="1600" b="1" dirty="0" smtClean="0">
                <a:solidFill>
                  <a:schemeClr val="tx1">
                    <a:lumMod val="75000"/>
                    <a:lumOff val="25000"/>
                  </a:schemeClr>
                </a:solidFill>
                <a:latin typeface="Calibri" pitchFamily="34" charset="0"/>
                <a:ea typeface="微軟正黑體" pitchFamily="34" charset="-120"/>
                <a:cs typeface="Times New Roman" pitchFamily="18" charset="0"/>
              </a:rPr>
              <a:t>■</a:t>
            </a:r>
            <a:r>
              <a:rPr lang="en-US" altLang="zh-TW" sz="1200" b="1" dirty="0" smtClean="0">
                <a:latin typeface="Calibri" pitchFamily="34" charset="0"/>
                <a:ea typeface="微軟正黑體" pitchFamily="34" charset="-120"/>
                <a:cs typeface="Times New Roman" pitchFamily="18" charset="0"/>
              </a:rPr>
              <a:t> </a:t>
            </a:r>
            <a:r>
              <a:rPr lang="en-US" altLang="zh-TW" sz="1000" dirty="0" smtClean="0">
                <a:latin typeface="Calibri" pitchFamily="34" charset="0"/>
                <a:ea typeface="微軟正黑體" pitchFamily="34" charset="-120"/>
                <a:cs typeface="Times New Roman" pitchFamily="18" charset="0"/>
              </a:rPr>
              <a:t>Intel® Core™ i3 processor, 4GB DDR3 RAM</a:t>
            </a:r>
          </a:p>
          <a:p>
            <a:pPr>
              <a:defRPr/>
            </a:pPr>
            <a:r>
              <a:rPr lang="en-US" altLang="zh-TW" sz="1600" b="1" dirty="0" smtClean="0">
                <a:solidFill>
                  <a:schemeClr val="tx2"/>
                </a:solidFill>
                <a:latin typeface="Calibri" pitchFamily="34" charset="0"/>
                <a:ea typeface="微軟正黑體" pitchFamily="34" charset="-120"/>
                <a:cs typeface="Times New Roman" pitchFamily="18" charset="0"/>
              </a:rPr>
              <a:t>■</a:t>
            </a:r>
            <a:r>
              <a:rPr lang="en-US" altLang="zh-TW" sz="1000" dirty="0" smtClean="0">
                <a:latin typeface="Calibri" pitchFamily="34" charset="0"/>
                <a:ea typeface="微軟正黑體" pitchFamily="34" charset="-120"/>
                <a:cs typeface="Times New Roman" pitchFamily="18" charset="0"/>
              </a:rPr>
              <a:t> </a:t>
            </a:r>
            <a:r>
              <a:rPr lang="en-US" altLang="zh-TW" sz="1000" dirty="0">
                <a:latin typeface="Calibri" pitchFamily="34" charset="0"/>
                <a:ea typeface="微軟正黑體" pitchFamily="34" charset="-120"/>
                <a:cs typeface="Times New Roman" pitchFamily="18" charset="0"/>
              </a:rPr>
              <a:t>Dual-core Intel </a:t>
            </a:r>
            <a:r>
              <a:rPr lang="en-US" altLang="zh-TW" sz="1000" dirty="0" smtClean="0">
                <a:latin typeface="Calibri" pitchFamily="34" charset="0"/>
                <a:ea typeface="微軟正黑體" pitchFamily="34" charset="-120"/>
                <a:cs typeface="Times New Roman" pitchFamily="18" charset="0"/>
              </a:rPr>
              <a:t>2.5GHz processor</a:t>
            </a:r>
            <a:endParaRPr lang="en-US" altLang="zh-TW" sz="1000" dirty="0">
              <a:latin typeface="Calibri" pitchFamily="34" charset="0"/>
              <a:ea typeface="微軟正黑體" pitchFamily="34" charset="-120"/>
              <a:cs typeface="Times New Roman" pitchFamily="18" charset="0"/>
            </a:endParaRPr>
          </a:p>
          <a:p>
            <a:pPr>
              <a:defRPr/>
            </a:pPr>
            <a:r>
              <a:rPr lang="en-US" altLang="zh-TW" sz="1600" b="1" dirty="0">
                <a:solidFill>
                  <a:srgbClr val="00B050"/>
                </a:solidFill>
                <a:latin typeface="Calibri" pitchFamily="34" charset="0"/>
                <a:ea typeface="微軟正黑體" pitchFamily="34" charset="-120"/>
                <a:cs typeface="Times New Roman" pitchFamily="18" charset="0"/>
              </a:rPr>
              <a:t>■</a:t>
            </a:r>
            <a:r>
              <a:rPr lang="en-US" altLang="zh-TW" sz="1000" b="1" dirty="0">
                <a:solidFill>
                  <a:srgbClr val="FF9900"/>
                </a:solidFill>
                <a:latin typeface="Calibri" pitchFamily="34" charset="0"/>
                <a:ea typeface="微軟正黑體" pitchFamily="34" charset="-120"/>
                <a:cs typeface="Times New Roman" pitchFamily="18" charset="0"/>
              </a:rPr>
              <a:t> </a:t>
            </a:r>
            <a:r>
              <a:rPr lang="en-US" altLang="zh-TW" sz="1000" dirty="0">
                <a:latin typeface="Calibri" pitchFamily="34" charset="0"/>
                <a:ea typeface="微軟正黑體" pitchFamily="34" charset="-120"/>
                <a:cs typeface="Times New Roman" pitchFamily="18" charset="0"/>
              </a:rPr>
              <a:t>Marvell 1.2 GHz CPU, 256MB DDR2 </a:t>
            </a:r>
            <a:r>
              <a:rPr lang="en-US" altLang="zh-TW" sz="1000" dirty="0" smtClean="0">
                <a:latin typeface="Calibri" pitchFamily="34" charset="0"/>
                <a:ea typeface="微軟正黑體" pitchFamily="34" charset="-120"/>
                <a:cs typeface="Times New Roman" pitchFamily="18" charset="0"/>
              </a:rPr>
              <a:t>RAM</a:t>
            </a:r>
            <a:endParaRPr lang="en-US" altLang="zh-TW" sz="1000" dirty="0">
              <a:latin typeface="Calibri" pitchFamily="34" charset="0"/>
              <a:ea typeface="微軟正黑體" pitchFamily="34" charset="-12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標題 1"/>
          <p:cNvSpPr>
            <a:spLocks noGrp="1"/>
          </p:cNvSpPr>
          <p:nvPr>
            <p:ph type="title"/>
          </p:nvPr>
        </p:nvSpPr>
        <p:spPr>
          <a:xfrm>
            <a:off x="457200" y="274640"/>
            <a:ext cx="8229600" cy="777875"/>
          </a:xfrm>
        </p:spPr>
        <p:txBody>
          <a:bodyPr/>
          <a:lstStyle/>
          <a:p>
            <a:pPr>
              <a:defRPr/>
            </a:pPr>
            <a:r>
              <a:rPr lang="en-US" altLang="zh-TW" smtClean="0"/>
              <a:t>QNAP Surveillance Features Roadmap</a:t>
            </a:r>
          </a:p>
        </p:txBody>
      </p:sp>
      <p:sp>
        <p:nvSpPr>
          <p:cNvPr id="11267" name="Line 6"/>
          <p:cNvSpPr>
            <a:spLocks noChangeShapeType="1"/>
          </p:cNvSpPr>
          <p:nvPr/>
        </p:nvSpPr>
        <p:spPr bwMode="auto">
          <a:xfrm flipV="1">
            <a:off x="890592" y="1412877"/>
            <a:ext cx="9525" cy="4948239"/>
          </a:xfrm>
          <a:prstGeom prst="line">
            <a:avLst/>
          </a:prstGeom>
          <a:noFill/>
          <a:ln w="38100">
            <a:solidFill>
              <a:srgbClr val="808080"/>
            </a:solidFill>
            <a:round/>
            <a:headEnd/>
            <a:tailEnd type="triangle" w="med" len="med"/>
          </a:ln>
          <a:effectLst>
            <a:prstShdw prst="shdw17" dist="17961" dir="2700000">
              <a:srgbClr val="4D4D4D"/>
            </a:prstShdw>
          </a:effectLst>
        </p:spPr>
        <p:txBody>
          <a:bodyPr/>
          <a:lstStyle/>
          <a:p>
            <a:endParaRPr lang="zh-TW" altLang="en-US"/>
          </a:p>
        </p:txBody>
      </p:sp>
      <p:sp>
        <p:nvSpPr>
          <p:cNvPr id="11268" name="文字方塊 73"/>
          <p:cNvSpPr txBox="1">
            <a:spLocks noChangeArrowheads="1"/>
          </p:cNvSpPr>
          <p:nvPr/>
        </p:nvSpPr>
        <p:spPr bwMode="auto">
          <a:xfrm>
            <a:off x="2843808" y="4221088"/>
            <a:ext cx="1800200" cy="1384995"/>
          </a:xfrm>
          <a:prstGeom prst="rect">
            <a:avLst/>
          </a:prstGeom>
          <a:noFill/>
          <a:ln w="9525">
            <a:noFill/>
            <a:miter lim="800000"/>
            <a:headEnd/>
            <a:tailEnd/>
          </a:ln>
        </p:spPr>
        <p:txBody>
          <a:bodyPr wrap="square">
            <a:spAutoFit/>
          </a:bodyPr>
          <a:lstStyle/>
          <a:p>
            <a:r>
              <a:rPr lang="en-US" altLang="zh-TW" sz="1200" dirty="0" smtClean="0"/>
              <a:t>Hardware decoding support (new Intel G540 platform), cross-browser (Chrome, Firefox </a:t>
            </a:r>
            <a:r>
              <a:rPr lang="en-US" altLang="zh-TW" sz="1200" dirty="0"/>
              <a:t>on </a:t>
            </a:r>
            <a:r>
              <a:rPr lang="en-US" altLang="zh-TW" sz="1200" dirty="0" smtClean="0"/>
              <a:t>Windows), new monitor/playback UI, </a:t>
            </a:r>
            <a:r>
              <a:rPr lang="en-US" altLang="zh-TW" sz="1200" dirty="0" err="1" smtClean="0"/>
              <a:t>ImmerVision</a:t>
            </a:r>
            <a:r>
              <a:rPr lang="en-US" altLang="zh-TW" sz="1200" dirty="0" smtClean="0"/>
              <a:t> Enables</a:t>
            </a:r>
            <a:endParaRPr lang="en-US" altLang="zh-TW" sz="1200" dirty="0"/>
          </a:p>
        </p:txBody>
      </p:sp>
      <p:sp>
        <p:nvSpPr>
          <p:cNvPr id="86" name="AutoShape 35"/>
          <p:cNvSpPr>
            <a:spLocks noChangeArrowheads="1"/>
          </p:cNvSpPr>
          <p:nvPr/>
        </p:nvSpPr>
        <p:spPr bwMode="auto">
          <a:xfrm>
            <a:off x="0" y="4221163"/>
            <a:ext cx="827088" cy="215900"/>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200" b="1" dirty="0">
                <a:solidFill>
                  <a:schemeClr val="bg1"/>
                </a:solidFill>
                <a:latin typeface="Calibri" pitchFamily="34" charset="0"/>
                <a:ea typeface="微軟正黑體" pitchFamily="34" charset="-120"/>
                <a:cs typeface="Times New Roman" pitchFamily="18" charset="0"/>
              </a:rPr>
              <a:t>NVR</a:t>
            </a:r>
          </a:p>
        </p:txBody>
      </p:sp>
      <p:sp>
        <p:nvSpPr>
          <p:cNvPr id="88" name="橢圓 87"/>
          <p:cNvSpPr/>
          <p:nvPr/>
        </p:nvSpPr>
        <p:spPr>
          <a:xfrm>
            <a:off x="0" y="2133600"/>
            <a:ext cx="827088" cy="431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CMS</a:t>
            </a:r>
          </a:p>
        </p:txBody>
      </p:sp>
      <p:sp>
        <p:nvSpPr>
          <p:cNvPr id="90" name="AutoShape 35"/>
          <p:cNvSpPr>
            <a:spLocks noChangeArrowheads="1"/>
          </p:cNvSpPr>
          <p:nvPr/>
        </p:nvSpPr>
        <p:spPr bwMode="auto">
          <a:xfrm>
            <a:off x="899592" y="4292603"/>
            <a:ext cx="1296988" cy="373063"/>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600" b="1" dirty="0" smtClean="0">
                <a:solidFill>
                  <a:schemeClr val="bg1"/>
                </a:solidFill>
                <a:latin typeface="Calibri" pitchFamily="34" charset="0"/>
                <a:ea typeface="微軟正黑體" pitchFamily="34" charset="-120"/>
                <a:cs typeface="Times New Roman" pitchFamily="18" charset="0"/>
              </a:rPr>
              <a:t>V3.6.1</a:t>
            </a:r>
            <a:endParaRPr lang="en-US" altLang="zh-TW" sz="1600" b="1" dirty="0">
              <a:solidFill>
                <a:schemeClr val="bg1"/>
              </a:solidFill>
              <a:latin typeface="Calibri" pitchFamily="34" charset="0"/>
              <a:ea typeface="微軟正黑體" pitchFamily="34" charset="-120"/>
              <a:cs typeface="Times New Roman" pitchFamily="18" charset="0"/>
            </a:endParaRPr>
          </a:p>
        </p:txBody>
      </p:sp>
      <p:sp>
        <p:nvSpPr>
          <p:cNvPr id="91" name="AutoShape 35"/>
          <p:cNvSpPr>
            <a:spLocks noChangeArrowheads="1"/>
          </p:cNvSpPr>
          <p:nvPr/>
        </p:nvSpPr>
        <p:spPr bwMode="auto">
          <a:xfrm>
            <a:off x="2987824" y="3644901"/>
            <a:ext cx="1298575" cy="371475"/>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600" b="1" dirty="0">
                <a:solidFill>
                  <a:schemeClr val="bg1"/>
                </a:solidFill>
                <a:latin typeface="Calibri" pitchFamily="34" charset="0"/>
                <a:ea typeface="微軟正黑體" pitchFamily="34" charset="-120"/>
                <a:cs typeface="Times New Roman" pitchFamily="18" charset="0"/>
              </a:rPr>
              <a:t>V4.0.0</a:t>
            </a:r>
          </a:p>
        </p:txBody>
      </p:sp>
      <p:cxnSp>
        <p:nvCxnSpPr>
          <p:cNvPr id="95" name="直線接點 94"/>
          <p:cNvCxnSpPr/>
          <p:nvPr/>
        </p:nvCxnSpPr>
        <p:spPr>
          <a:xfrm>
            <a:off x="900116" y="5300663"/>
            <a:ext cx="8243887" cy="0"/>
          </a:xfrm>
          <a:prstGeom prst="line">
            <a:avLst/>
          </a:prstGeom>
          <a:ln w="19050">
            <a:solidFill>
              <a:schemeClr val="bg1">
                <a:lumMod val="65000"/>
              </a:schemeClr>
            </a:solidFill>
            <a:prstDash val="sysDash"/>
            <a:tailEnd type="none"/>
          </a:ln>
        </p:spPr>
        <p:style>
          <a:lnRef idx="1">
            <a:schemeClr val="accent1"/>
          </a:lnRef>
          <a:fillRef idx="0">
            <a:schemeClr val="accent1"/>
          </a:fillRef>
          <a:effectRef idx="0">
            <a:schemeClr val="accent1"/>
          </a:effectRef>
          <a:fontRef idx="minor">
            <a:schemeClr val="tx1"/>
          </a:fontRef>
        </p:style>
      </p:cxnSp>
      <p:cxnSp>
        <p:nvCxnSpPr>
          <p:cNvPr id="96" name="直線接點 95"/>
          <p:cNvCxnSpPr/>
          <p:nvPr/>
        </p:nvCxnSpPr>
        <p:spPr>
          <a:xfrm>
            <a:off x="900116" y="3212976"/>
            <a:ext cx="8243887" cy="0"/>
          </a:xfrm>
          <a:prstGeom prst="line">
            <a:avLst/>
          </a:prstGeom>
          <a:ln w="19050">
            <a:solidFill>
              <a:schemeClr val="bg1">
                <a:lumMod val="65000"/>
              </a:schemeClr>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11278" name="文字方塊 73"/>
          <p:cNvSpPr txBox="1">
            <a:spLocks noChangeArrowheads="1"/>
          </p:cNvSpPr>
          <p:nvPr/>
        </p:nvSpPr>
        <p:spPr bwMode="auto">
          <a:xfrm>
            <a:off x="900116" y="4667253"/>
            <a:ext cx="1079599" cy="461665"/>
          </a:xfrm>
          <a:prstGeom prst="rect">
            <a:avLst/>
          </a:prstGeom>
          <a:noFill/>
          <a:ln w="9525">
            <a:noFill/>
            <a:miter lim="800000"/>
            <a:headEnd/>
            <a:tailEnd/>
          </a:ln>
        </p:spPr>
        <p:txBody>
          <a:bodyPr wrap="square">
            <a:spAutoFit/>
          </a:bodyPr>
          <a:lstStyle/>
          <a:p>
            <a:r>
              <a:rPr lang="en-US" altLang="zh-TW" sz="1200" dirty="0" smtClean="0"/>
              <a:t>New camera support</a:t>
            </a:r>
            <a:endParaRPr lang="en-US" altLang="zh-TW" sz="1200" dirty="0"/>
          </a:p>
        </p:txBody>
      </p:sp>
      <p:sp>
        <p:nvSpPr>
          <p:cNvPr id="37" name="平行四邊形 36"/>
          <p:cNvSpPr/>
          <p:nvPr/>
        </p:nvSpPr>
        <p:spPr>
          <a:xfrm>
            <a:off x="971600" y="5949528"/>
            <a:ext cx="1800225" cy="431800"/>
          </a:xfrm>
          <a:prstGeom prst="parallelogram">
            <a:avLst/>
          </a:prstGeom>
          <a:solidFill>
            <a:srgbClr val="7030A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a:solidFill>
                  <a:schemeClr val="bg1"/>
                </a:solidFill>
              </a:rPr>
              <a:t>Surveillance Storage Expansion</a:t>
            </a:r>
            <a:endParaRPr lang="zh-TW" altLang="en-US" sz="1200" dirty="0">
              <a:solidFill>
                <a:schemeClr val="bg1"/>
              </a:solidFill>
            </a:endParaRPr>
          </a:p>
        </p:txBody>
      </p:sp>
      <p:sp>
        <p:nvSpPr>
          <p:cNvPr id="41" name="平行四邊形 40"/>
          <p:cNvSpPr/>
          <p:nvPr/>
        </p:nvSpPr>
        <p:spPr>
          <a:xfrm>
            <a:off x="971600" y="5300662"/>
            <a:ext cx="1584175" cy="576610"/>
          </a:xfrm>
          <a:prstGeom prst="parallelogram">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a:solidFill>
                  <a:schemeClr val="bg1"/>
                </a:solidFill>
              </a:rPr>
              <a:t>QNAP Surveillance Client for MAC</a:t>
            </a:r>
            <a:endParaRPr lang="zh-TW" altLang="en-US" sz="1200" dirty="0">
              <a:solidFill>
                <a:schemeClr val="bg1"/>
              </a:solidFill>
            </a:endParaRPr>
          </a:p>
        </p:txBody>
      </p:sp>
      <p:sp>
        <p:nvSpPr>
          <p:cNvPr id="40" name="爆炸 1 39"/>
          <p:cNvSpPr/>
          <p:nvPr/>
        </p:nvSpPr>
        <p:spPr>
          <a:xfrm>
            <a:off x="1837035" y="5660604"/>
            <a:ext cx="1366838" cy="503237"/>
          </a:xfrm>
          <a:prstGeom prst="irregularSeal1">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dirty="0" smtClean="0">
                <a:solidFill>
                  <a:srgbClr val="FF0000"/>
                </a:solidFill>
              </a:rPr>
              <a:t>Beta</a:t>
            </a:r>
            <a:endParaRPr lang="zh-TW" altLang="en-US" dirty="0">
              <a:solidFill>
                <a:srgbClr val="FF0000"/>
              </a:solidFill>
            </a:endParaRPr>
          </a:p>
        </p:txBody>
      </p:sp>
      <p:sp>
        <p:nvSpPr>
          <p:cNvPr id="42" name="平行四邊形 41"/>
          <p:cNvSpPr/>
          <p:nvPr/>
        </p:nvSpPr>
        <p:spPr>
          <a:xfrm>
            <a:off x="3707904" y="5877272"/>
            <a:ext cx="1800225" cy="431800"/>
          </a:xfrm>
          <a:prstGeom prst="parallelogram">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a:solidFill>
                  <a:schemeClr val="bg1"/>
                </a:solidFill>
              </a:rPr>
              <a:t>Surveillance Storage Expansion</a:t>
            </a:r>
            <a:endParaRPr lang="zh-TW" altLang="en-US" sz="1200" dirty="0">
              <a:solidFill>
                <a:schemeClr val="bg1"/>
              </a:solidFill>
            </a:endParaRPr>
          </a:p>
        </p:txBody>
      </p:sp>
      <p:sp>
        <p:nvSpPr>
          <p:cNvPr id="43" name="AutoShape 35"/>
          <p:cNvSpPr>
            <a:spLocks noChangeArrowheads="1"/>
          </p:cNvSpPr>
          <p:nvPr/>
        </p:nvSpPr>
        <p:spPr bwMode="auto">
          <a:xfrm>
            <a:off x="4644008" y="3429001"/>
            <a:ext cx="1296987" cy="371475"/>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600" b="1" dirty="0">
                <a:solidFill>
                  <a:schemeClr val="bg1"/>
                </a:solidFill>
                <a:latin typeface="Calibri" pitchFamily="34" charset="0"/>
                <a:ea typeface="微軟正黑體" pitchFamily="34" charset="-120"/>
                <a:cs typeface="Times New Roman" pitchFamily="18" charset="0"/>
              </a:rPr>
              <a:t>V4.1.0</a:t>
            </a:r>
          </a:p>
        </p:txBody>
      </p:sp>
      <p:sp>
        <p:nvSpPr>
          <p:cNvPr id="11284" name="文字方塊 73"/>
          <p:cNvSpPr txBox="1">
            <a:spLocks noChangeArrowheads="1"/>
          </p:cNvSpPr>
          <p:nvPr/>
        </p:nvSpPr>
        <p:spPr bwMode="auto">
          <a:xfrm>
            <a:off x="4427984" y="4029078"/>
            <a:ext cx="1872208" cy="1569660"/>
          </a:xfrm>
          <a:prstGeom prst="rect">
            <a:avLst/>
          </a:prstGeom>
          <a:noFill/>
          <a:ln w="9525">
            <a:noFill/>
            <a:miter lim="800000"/>
            <a:headEnd/>
            <a:tailEnd/>
          </a:ln>
        </p:spPr>
        <p:txBody>
          <a:bodyPr wrap="square">
            <a:spAutoFit/>
          </a:bodyPr>
          <a:lstStyle/>
          <a:p>
            <a:r>
              <a:rPr lang="en-US" altLang="zh-TW" sz="1200" dirty="0"/>
              <a:t>Hardware decoding support </a:t>
            </a:r>
            <a:r>
              <a:rPr lang="en-US" altLang="zh-TW" sz="1200" dirty="0" smtClean="0"/>
              <a:t>(VS-12100U-RP Pro, 8100U-RP</a:t>
            </a:r>
            <a:r>
              <a:rPr lang="zh-TW" altLang="en-US" sz="1200" dirty="0" smtClean="0"/>
              <a:t> </a:t>
            </a:r>
            <a:r>
              <a:rPr lang="en-US" altLang="zh-TW" sz="1200" dirty="0" smtClean="0"/>
              <a:t>Pro, 8100 Pro+), HTTPS</a:t>
            </a:r>
            <a:r>
              <a:rPr lang="en-US" altLang="zh-TW" sz="1200" dirty="0"/>
              <a:t>, </a:t>
            </a:r>
            <a:r>
              <a:rPr lang="en-US" altLang="zh-TW" sz="1200" dirty="0" smtClean="0"/>
              <a:t>surveillance storage expansion, multi-stream enhancement (dual recording, smart recording), ONVIF enhancement</a:t>
            </a:r>
            <a:endParaRPr lang="en-US" altLang="zh-TW" sz="1200" dirty="0"/>
          </a:p>
        </p:txBody>
      </p:sp>
      <p:sp>
        <p:nvSpPr>
          <p:cNvPr id="44" name="平行四邊形 43"/>
          <p:cNvSpPr/>
          <p:nvPr/>
        </p:nvSpPr>
        <p:spPr>
          <a:xfrm>
            <a:off x="2" y="5661025"/>
            <a:ext cx="900113" cy="360363"/>
          </a:xfrm>
          <a:prstGeom prst="parallelogram">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1200" dirty="0">
                <a:solidFill>
                  <a:schemeClr val="bg1"/>
                </a:solidFill>
              </a:rPr>
              <a:t>APP/ Feature</a:t>
            </a:r>
            <a:endParaRPr lang="zh-TW" altLang="en-US" sz="1200" dirty="0">
              <a:solidFill>
                <a:schemeClr val="bg1"/>
              </a:solidFill>
            </a:endParaRPr>
          </a:p>
        </p:txBody>
      </p:sp>
      <p:sp>
        <p:nvSpPr>
          <p:cNvPr id="11286" name="文字方塊 45"/>
          <p:cNvSpPr txBox="1">
            <a:spLocks noChangeArrowheads="1"/>
          </p:cNvSpPr>
          <p:nvPr/>
        </p:nvSpPr>
        <p:spPr bwMode="auto">
          <a:xfrm>
            <a:off x="5507955" y="2204864"/>
            <a:ext cx="1584325" cy="523220"/>
          </a:xfrm>
          <a:prstGeom prst="rect">
            <a:avLst/>
          </a:prstGeom>
          <a:noFill/>
          <a:ln w="9525">
            <a:noFill/>
            <a:miter lim="800000"/>
            <a:headEnd/>
            <a:tailEnd/>
          </a:ln>
        </p:spPr>
        <p:txBody>
          <a:bodyPr>
            <a:spAutoFit/>
          </a:bodyPr>
          <a:lstStyle/>
          <a:p>
            <a:r>
              <a:rPr lang="en-US" altLang="zh-TW" sz="1400" dirty="0" smtClean="0"/>
              <a:t>Video wall, event management</a:t>
            </a:r>
            <a:endParaRPr lang="zh-TW" altLang="en-US" sz="1400" dirty="0"/>
          </a:p>
        </p:txBody>
      </p:sp>
      <p:sp>
        <p:nvSpPr>
          <p:cNvPr id="11290" name="Text Box 88"/>
          <p:cNvSpPr txBox="1">
            <a:spLocks noChangeArrowheads="1"/>
          </p:cNvSpPr>
          <p:nvPr/>
        </p:nvSpPr>
        <p:spPr bwMode="auto">
          <a:xfrm>
            <a:off x="3133874" y="3983041"/>
            <a:ext cx="1152525" cy="276999"/>
          </a:xfrm>
          <a:prstGeom prst="rect">
            <a:avLst/>
          </a:prstGeom>
          <a:noFill/>
          <a:ln w="9525">
            <a:noFill/>
            <a:miter lim="800000"/>
            <a:headEnd/>
            <a:tailEnd/>
          </a:ln>
        </p:spPr>
        <p:txBody>
          <a:bodyPr>
            <a:spAutoFit/>
          </a:bodyPr>
          <a:lstStyle/>
          <a:p>
            <a:r>
              <a:rPr lang="en-US" altLang="zh-TW" sz="1200" b="1" dirty="0" smtClean="0">
                <a:solidFill>
                  <a:srgbClr val="002060"/>
                </a:solidFill>
                <a:latin typeface="Times New Roman" pitchFamily="18" charset="0"/>
                <a:cs typeface="Times New Roman" pitchFamily="18" charset="0"/>
              </a:rPr>
              <a:t>(Nov </a:t>
            </a:r>
            <a:r>
              <a:rPr lang="en-US" altLang="zh-TW" sz="1200" b="1" dirty="0">
                <a:solidFill>
                  <a:srgbClr val="002060"/>
                </a:solidFill>
                <a:latin typeface="Times New Roman" pitchFamily="18" charset="0"/>
                <a:cs typeface="Times New Roman" pitchFamily="18" charset="0"/>
              </a:rPr>
              <a:t>2012)</a:t>
            </a:r>
          </a:p>
        </p:txBody>
      </p:sp>
      <p:sp>
        <p:nvSpPr>
          <p:cNvPr id="11291" name="Text Box 88"/>
          <p:cNvSpPr txBox="1">
            <a:spLocks noChangeArrowheads="1"/>
          </p:cNvSpPr>
          <p:nvPr/>
        </p:nvSpPr>
        <p:spPr bwMode="auto">
          <a:xfrm>
            <a:off x="4860253" y="3800479"/>
            <a:ext cx="863876" cy="276594"/>
          </a:xfrm>
          <a:prstGeom prst="rect">
            <a:avLst/>
          </a:prstGeom>
          <a:noFill/>
          <a:ln w="9525">
            <a:noFill/>
            <a:miter lim="800000"/>
            <a:headEnd/>
            <a:tailEnd/>
          </a:ln>
        </p:spPr>
        <p:txBody>
          <a:bodyPr wrap="square">
            <a:spAutoFit/>
          </a:bodyPr>
          <a:lstStyle/>
          <a:p>
            <a:r>
              <a:rPr lang="en-US" altLang="zh-TW" sz="1200" b="1" dirty="0" smtClean="0">
                <a:solidFill>
                  <a:srgbClr val="002060"/>
                </a:solidFill>
                <a:latin typeface="Times New Roman" pitchFamily="18" charset="0"/>
                <a:cs typeface="Times New Roman" pitchFamily="18" charset="0"/>
              </a:rPr>
              <a:t>(Dec </a:t>
            </a:r>
            <a:r>
              <a:rPr lang="en-US" altLang="zh-TW" sz="1200" b="1" dirty="0">
                <a:solidFill>
                  <a:srgbClr val="002060"/>
                </a:solidFill>
                <a:latin typeface="Times New Roman" pitchFamily="18" charset="0"/>
                <a:cs typeface="Times New Roman" pitchFamily="18" charset="0"/>
              </a:rPr>
              <a:t>2012)</a:t>
            </a:r>
          </a:p>
        </p:txBody>
      </p:sp>
      <p:sp>
        <p:nvSpPr>
          <p:cNvPr id="52" name="投影片編號版面配置區 2"/>
          <p:cNvSpPr>
            <a:spLocks noGrp="1"/>
          </p:cNvSpPr>
          <p:nvPr>
            <p:ph type="sldNum" sz="quarter" idx="12"/>
          </p:nvPr>
        </p:nvSpPr>
        <p:spPr bwMode="auto">
          <a:ln>
            <a:miter lim="800000"/>
            <a:headEnd/>
            <a:tailEnd/>
          </a:ln>
        </p:spPr>
        <p:txBody>
          <a:bodyPr/>
          <a:lstStyle/>
          <a:p>
            <a:pPr>
              <a:defRPr/>
            </a:pPr>
            <a:fld id="{8BEC13F4-8B9F-4297-B146-5E4515ED2537}" type="slidenum">
              <a:rPr lang="zh-TW" altLang="en-US" smtClean="0"/>
              <a:pPr>
                <a:defRPr/>
              </a:pPr>
              <a:t>17</a:t>
            </a:fld>
            <a:endParaRPr lang="en-US" altLang="zh-TW" smtClean="0"/>
          </a:p>
        </p:txBody>
      </p:sp>
      <p:sp>
        <p:nvSpPr>
          <p:cNvPr id="11294" name="Line 5"/>
          <p:cNvSpPr>
            <a:spLocks noChangeShapeType="1"/>
          </p:cNvSpPr>
          <p:nvPr/>
        </p:nvSpPr>
        <p:spPr bwMode="auto">
          <a:xfrm>
            <a:off x="914400" y="6356351"/>
            <a:ext cx="8001000" cy="0"/>
          </a:xfrm>
          <a:prstGeom prst="line">
            <a:avLst/>
          </a:prstGeom>
          <a:noFill/>
          <a:ln w="38100">
            <a:solidFill>
              <a:srgbClr val="808080"/>
            </a:solidFill>
            <a:round/>
            <a:headEnd/>
            <a:tailEnd type="triangle" w="med" len="med"/>
          </a:ln>
          <a:effectLst>
            <a:prstShdw prst="shdw17" dist="17961" dir="2700000">
              <a:srgbClr val="4D4D4D"/>
            </a:prstShdw>
          </a:effectLst>
        </p:spPr>
        <p:txBody>
          <a:bodyPr/>
          <a:lstStyle/>
          <a:p>
            <a:endParaRPr lang="zh-TW" altLang="en-US"/>
          </a:p>
        </p:txBody>
      </p:sp>
      <p:sp>
        <p:nvSpPr>
          <p:cNvPr id="11306" name="矩形 91"/>
          <p:cNvSpPr>
            <a:spLocks noChangeArrowheads="1"/>
          </p:cNvSpPr>
          <p:nvPr/>
        </p:nvSpPr>
        <p:spPr bwMode="auto">
          <a:xfrm>
            <a:off x="3635896" y="2348880"/>
            <a:ext cx="1656184" cy="954107"/>
          </a:xfrm>
          <a:prstGeom prst="rect">
            <a:avLst/>
          </a:prstGeom>
          <a:noFill/>
          <a:ln w="9525">
            <a:noFill/>
            <a:miter lim="800000"/>
            <a:headEnd/>
            <a:tailEnd/>
          </a:ln>
        </p:spPr>
        <p:txBody>
          <a:bodyPr wrap="square">
            <a:spAutoFit/>
          </a:bodyPr>
          <a:lstStyle/>
          <a:p>
            <a:r>
              <a:rPr lang="en-US" altLang="zh-TW" sz="1400" dirty="0"/>
              <a:t>Up </a:t>
            </a:r>
            <a:r>
              <a:rPr lang="en-US" altLang="zh-TW" sz="1400" dirty="0" smtClean="0"/>
              <a:t>to 1024 </a:t>
            </a:r>
            <a:r>
              <a:rPr lang="en-US" altLang="zh-TW" sz="1400" dirty="0"/>
              <a:t>cameras, </a:t>
            </a:r>
            <a:r>
              <a:rPr lang="en-US" altLang="zh-TW" sz="1400" dirty="0" smtClean="0"/>
              <a:t>centralized monitor, quad-monitor, role-based, dash board</a:t>
            </a:r>
            <a:endParaRPr lang="en-US" altLang="zh-TW" sz="1400" dirty="0"/>
          </a:p>
        </p:txBody>
      </p:sp>
      <p:sp>
        <p:nvSpPr>
          <p:cNvPr id="11307" name="Text Box 88"/>
          <p:cNvSpPr txBox="1">
            <a:spLocks noChangeArrowheads="1"/>
          </p:cNvSpPr>
          <p:nvPr/>
        </p:nvSpPr>
        <p:spPr bwMode="auto">
          <a:xfrm>
            <a:off x="3743950" y="2132015"/>
            <a:ext cx="939800" cy="276999"/>
          </a:xfrm>
          <a:prstGeom prst="rect">
            <a:avLst/>
          </a:prstGeom>
          <a:noFill/>
          <a:ln w="9525">
            <a:noFill/>
            <a:miter lim="800000"/>
            <a:headEnd/>
            <a:tailEnd/>
          </a:ln>
        </p:spPr>
        <p:txBody>
          <a:bodyPr>
            <a:spAutoFit/>
          </a:bodyPr>
          <a:lstStyle/>
          <a:p>
            <a:r>
              <a:rPr lang="en-US" altLang="zh-TW" sz="1200" b="1" dirty="0" smtClean="0">
                <a:solidFill>
                  <a:srgbClr val="002060"/>
                </a:solidFill>
                <a:latin typeface="Times New Roman" pitchFamily="18" charset="0"/>
                <a:cs typeface="Times New Roman" pitchFamily="18" charset="0"/>
              </a:rPr>
              <a:t>(Dec </a:t>
            </a:r>
            <a:r>
              <a:rPr lang="en-US" altLang="zh-TW" sz="1200" b="1" dirty="0">
                <a:solidFill>
                  <a:srgbClr val="002060"/>
                </a:solidFill>
                <a:latin typeface="Times New Roman" pitchFamily="18" charset="0"/>
                <a:cs typeface="Times New Roman" pitchFamily="18" charset="0"/>
              </a:rPr>
              <a:t>2012)</a:t>
            </a:r>
          </a:p>
        </p:txBody>
      </p:sp>
      <p:sp>
        <p:nvSpPr>
          <p:cNvPr id="68" name="橢圓 67"/>
          <p:cNvSpPr/>
          <p:nvPr/>
        </p:nvSpPr>
        <p:spPr>
          <a:xfrm>
            <a:off x="3745542" y="1701800"/>
            <a:ext cx="936625" cy="431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CMS-2000</a:t>
            </a:r>
          </a:p>
        </p:txBody>
      </p:sp>
      <p:sp>
        <p:nvSpPr>
          <p:cNvPr id="11309" name="文字方塊 46"/>
          <p:cNvSpPr txBox="1">
            <a:spLocks noChangeArrowheads="1"/>
          </p:cNvSpPr>
          <p:nvPr/>
        </p:nvSpPr>
        <p:spPr bwMode="auto">
          <a:xfrm>
            <a:off x="4393238" y="1927227"/>
            <a:ext cx="466794" cy="276999"/>
          </a:xfrm>
          <a:prstGeom prst="rect">
            <a:avLst/>
          </a:prstGeom>
          <a:solidFill>
            <a:schemeClr val="tx2"/>
          </a:solidFill>
          <a:ln w="9525">
            <a:noFill/>
            <a:miter lim="800000"/>
            <a:headEnd/>
            <a:tailEnd/>
          </a:ln>
        </p:spPr>
        <p:txBody>
          <a:bodyPr wrap="none">
            <a:spAutoFit/>
          </a:bodyPr>
          <a:lstStyle/>
          <a:p>
            <a:r>
              <a:rPr lang="en-US" altLang="zh-TW" sz="1200">
                <a:solidFill>
                  <a:schemeClr val="bg1"/>
                </a:solidFill>
              </a:rPr>
              <a:t>V1.0</a:t>
            </a:r>
            <a:endParaRPr lang="zh-TW" altLang="en-US" sz="1200">
              <a:solidFill>
                <a:schemeClr val="bg1"/>
              </a:solidFill>
            </a:endParaRPr>
          </a:p>
        </p:txBody>
      </p:sp>
      <p:sp>
        <p:nvSpPr>
          <p:cNvPr id="11312" name="矩形 70"/>
          <p:cNvSpPr>
            <a:spLocks noChangeArrowheads="1"/>
          </p:cNvSpPr>
          <p:nvPr/>
        </p:nvSpPr>
        <p:spPr bwMode="auto">
          <a:xfrm>
            <a:off x="7452320" y="1969095"/>
            <a:ext cx="1392237" cy="523220"/>
          </a:xfrm>
          <a:prstGeom prst="rect">
            <a:avLst/>
          </a:prstGeom>
          <a:noFill/>
          <a:ln w="9525">
            <a:noFill/>
            <a:miter lim="800000"/>
            <a:headEnd/>
            <a:tailEnd/>
          </a:ln>
        </p:spPr>
        <p:txBody>
          <a:bodyPr>
            <a:spAutoFit/>
          </a:bodyPr>
          <a:lstStyle/>
          <a:p>
            <a:r>
              <a:rPr lang="en-US" altLang="zh-TW" sz="1400" dirty="0" smtClean="0"/>
              <a:t>Access control, real-time IVA</a:t>
            </a:r>
            <a:endParaRPr lang="zh-TW" altLang="en-US" sz="1400" dirty="0"/>
          </a:p>
        </p:txBody>
      </p:sp>
      <p:sp>
        <p:nvSpPr>
          <p:cNvPr id="11313" name="Text Box 88"/>
          <p:cNvSpPr txBox="1">
            <a:spLocks noChangeArrowheads="1"/>
          </p:cNvSpPr>
          <p:nvPr/>
        </p:nvSpPr>
        <p:spPr bwMode="auto">
          <a:xfrm>
            <a:off x="5648424" y="1988840"/>
            <a:ext cx="939800" cy="276999"/>
          </a:xfrm>
          <a:prstGeom prst="rect">
            <a:avLst/>
          </a:prstGeom>
          <a:noFill/>
          <a:ln w="9525">
            <a:noFill/>
            <a:miter lim="800000"/>
            <a:headEnd/>
            <a:tailEnd/>
          </a:ln>
        </p:spPr>
        <p:txBody>
          <a:bodyPr>
            <a:spAutoFit/>
          </a:bodyPr>
          <a:lstStyle/>
          <a:p>
            <a:r>
              <a:rPr lang="en-US" altLang="zh-TW" sz="1200" b="1" dirty="0">
                <a:solidFill>
                  <a:srgbClr val="002060"/>
                </a:solidFill>
                <a:latin typeface="Times New Roman" pitchFamily="18" charset="0"/>
                <a:cs typeface="Times New Roman" pitchFamily="18" charset="0"/>
              </a:rPr>
              <a:t>(</a:t>
            </a:r>
            <a:r>
              <a:rPr lang="en-US" altLang="zh-TW" sz="1200" b="1" dirty="0" smtClean="0">
                <a:solidFill>
                  <a:srgbClr val="002060"/>
                </a:solidFill>
                <a:latin typeface="Times New Roman" pitchFamily="18" charset="0"/>
                <a:cs typeface="Times New Roman" pitchFamily="18" charset="0"/>
              </a:rPr>
              <a:t>Q1 2013)</a:t>
            </a:r>
            <a:endParaRPr lang="en-US" altLang="zh-TW" sz="1200" b="1" dirty="0">
              <a:solidFill>
                <a:srgbClr val="002060"/>
              </a:solidFill>
              <a:latin typeface="Times New Roman" pitchFamily="18" charset="0"/>
              <a:cs typeface="Times New Roman" pitchFamily="18" charset="0"/>
            </a:endParaRPr>
          </a:p>
        </p:txBody>
      </p:sp>
      <p:sp>
        <p:nvSpPr>
          <p:cNvPr id="73" name="橢圓 72"/>
          <p:cNvSpPr/>
          <p:nvPr/>
        </p:nvSpPr>
        <p:spPr>
          <a:xfrm>
            <a:off x="5580281" y="1556792"/>
            <a:ext cx="936625" cy="431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CMS-2000</a:t>
            </a:r>
          </a:p>
        </p:txBody>
      </p:sp>
      <p:sp>
        <p:nvSpPr>
          <p:cNvPr id="74" name="橢圓 73"/>
          <p:cNvSpPr/>
          <p:nvPr/>
        </p:nvSpPr>
        <p:spPr>
          <a:xfrm>
            <a:off x="7524754" y="1340768"/>
            <a:ext cx="936625" cy="431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t>CMS-2000</a:t>
            </a:r>
          </a:p>
        </p:txBody>
      </p:sp>
      <p:sp>
        <p:nvSpPr>
          <p:cNvPr id="11316" name="文字方塊 46"/>
          <p:cNvSpPr txBox="1">
            <a:spLocks noChangeArrowheads="1"/>
          </p:cNvSpPr>
          <p:nvPr/>
        </p:nvSpPr>
        <p:spPr bwMode="auto">
          <a:xfrm>
            <a:off x="6228184" y="1772694"/>
            <a:ext cx="466794" cy="276999"/>
          </a:xfrm>
          <a:prstGeom prst="rect">
            <a:avLst/>
          </a:prstGeom>
          <a:solidFill>
            <a:schemeClr val="tx2"/>
          </a:solidFill>
          <a:ln w="9525">
            <a:noFill/>
            <a:miter lim="800000"/>
            <a:headEnd/>
            <a:tailEnd/>
          </a:ln>
        </p:spPr>
        <p:txBody>
          <a:bodyPr wrap="none">
            <a:spAutoFit/>
          </a:bodyPr>
          <a:lstStyle/>
          <a:p>
            <a:r>
              <a:rPr lang="en-US" altLang="zh-TW" sz="1200" dirty="0" smtClean="0">
                <a:solidFill>
                  <a:schemeClr val="bg1"/>
                </a:solidFill>
              </a:rPr>
              <a:t>V1.1</a:t>
            </a:r>
            <a:endParaRPr lang="zh-TW" altLang="en-US" sz="1200" dirty="0">
              <a:solidFill>
                <a:schemeClr val="bg1"/>
              </a:solidFill>
            </a:endParaRPr>
          </a:p>
        </p:txBody>
      </p:sp>
      <p:sp>
        <p:nvSpPr>
          <p:cNvPr id="47" name="投影片編號版面配置區 2"/>
          <p:cNvSpPr txBox="1">
            <a:spLocks/>
          </p:cNvSpPr>
          <p:nvPr/>
        </p:nvSpPr>
        <p:spPr bwMode="auto">
          <a:xfrm>
            <a:off x="6553200" y="6356350"/>
            <a:ext cx="2133600" cy="365125"/>
          </a:xfrm>
          <a:prstGeom prst="rect">
            <a:avLst/>
          </a:prstGeom>
          <a:ln>
            <a:miter lim="800000"/>
            <a:headEnd/>
            <a:tailEnd/>
          </a:ln>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46F847B4-375E-456B-B24F-F237DC1FA927}" type="slidenum">
              <a:rPr kumimoji="0" lang="zh-TW" altLang="en-US" sz="1200" b="0" i="0" u="none" strike="noStrike" kern="1200" cap="none" spc="0" normalizeH="0" baseline="0" noProof="0" smtClean="0">
                <a:ln>
                  <a:noFill/>
                </a:ln>
                <a:solidFill>
                  <a:schemeClr val="tx1">
                    <a:tint val="75000"/>
                  </a:schemeClr>
                </a:solidFill>
                <a:effectLst/>
                <a:uLnTx/>
                <a:uFillTx/>
                <a:latin typeface="Arial Unicode MS" pitchFamily="34" charset="-120"/>
                <a:ea typeface="Arial Unicode MS" pitchFamily="34"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zh-TW" sz="1200" b="0" i="0" u="none" strike="noStrike" kern="1200" cap="none" spc="0" normalizeH="0" baseline="0" noProof="0" smtClean="0">
              <a:ln>
                <a:noFill/>
              </a:ln>
              <a:solidFill>
                <a:schemeClr val="tx1">
                  <a:tint val="75000"/>
                </a:schemeClr>
              </a:solidFill>
              <a:effectLst/>
              <a:uLnTx/>
              <a:uFillTx/>
              <a:latin typeface="Arial Unicode MS" pitchFamily="34" charset="-120"/>
              <a:ea typeface="Arial Unicode MS" pitchFamily="34" charset="-120"/>
              <a:cs typeface="+mn-cs"/>
            </a:endParaRPr>
          </a:p>
        </p:txBody>
      </p:sp>
      <p:sp>
        <p:nvSpPr>
          <p:cNvPr id="48" name="矩形 47"/>
          <p:cNvSpPr/>
          <p:nvPr/>
        </p:nvSpPr>
        <p:spPr>
          <a:xfrm>
            <a:off x="914400" y="6356351"/>
            <a:ext cx="1354138" cy="241300"/>
          </a:xfrm>
          <a:prstGeom prst="rect">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altLang="zh-TW" sz="1400" dirty="0">
                <a:latin typeface="Times New Roman" pitchFamily="18" charset="0"/>
                <a:cs typeface="Times New Roman" pitchFamily="18" charset="0"/>
              </a:rPr>
              <a:t>Now</a:t>
            </a:r>
            <a:endParaRPr lang="zh-TW" altLang="en-US" sz="1400" dirty="0">
              <a:latin typeface="Times New Roman" pitchFamily="18" charset="0"/>
              <a:cs typeface="Times New Roman" pitchFamily="18" charset="0"/>
            </a:endParaRPr>
          </a:p>
        </p:txBody>
      </p:sp>
      <p:sp>
        <p:nvSpPr>
          <p:cNvPr id="49" name="矩形 48"/>
          <p:cNvSpPr/>
          <p:nvPr/>
        </p:nvSpPr>
        <p:spPr>
          <a:xfrm>
            <a:off x="914400" y="6612160"/>
            <a:ext cx="7762056" cy="245840"/>
          </a:xfrm>
          <a:prstGeom prst="rect">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altLang="zh-TW" dirty="0">
                <a:latin typeface="Times New Roman" pitchFamily="18" charset="0"/>
                <a:cs typeface="Times New Roman" pitchFamily="18" charset="0"/>
              </a:rPr>
              <a:t>2012</a:t>
            </a:r>
            <a:endParaRPr lang="zh-TW" altLang="en-US" dirty="0">
              <a:latin typeface="Times New Roman" pitchFamily="18" charset="0"/>
              <a:cs typeface="Times New Roman" pitchFamily="18" charset="0"/>
            </a:endParaRPr>
          </a:p>
        </p:txBody>
      </p:sp>
      <p:sp>
        <p:nvSpPr>
          <p:cNvPr id="51" name="矩形 50"/>
          <p:cNvSpPr/>
          <p:nvPr/>
        </p:nvSpPr>
        <p:spPr>
          <a:xfrm>
            <a:off x="7380288" y="6369051"/>
            <a:ext cx="1295400" cy="228600"/>
          </a:xfrm>
          <a:prstGeom prst="rect">
            <a:avLst/>
          </a:prstGeom>
          <a:gradFill>
            <a:gsLst>
              <a:gs pos="0">
                <a:srgbClr val="FF0000"/>
              </a:gs>
              <a:gs pos="80000">
                <a:schemeClr val="accent2"/>
              </a:gs>
              <a:gs pos="100000">
                <a:srgbClr val="C00000"/>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altLang="zh-TW" sz="1400" dirty="0">
                <a:latin typeface="Times New Roman" pitchFamily="18" charset="0"/>
                <a:cs typeface="Times New Roman" pitchFamily="18" charset="0"/>
              </a:rPr>
              <a:t>Future</a:t>
            </a:r>
            <a:endParaRPr lang="zh-TW" altLang="en-US" sz="1400" dirty="0">
              <a:latin typeface="Times New Roman" pitchFamily="18" charset="0"/>
              <a:cs typeface="Times New Roman" pitchFamily="18" charset="0"/>
            </a:endParaRPr>
          </a:p>
        </p:txBody>
      </p:sp>
      <p:sp>
        <p:nvSpPr>
          <p:cNvPr id="54" name="矩形 53"/>
          <p:cNvSpPr/>
          <p:nvPr/>
        </p:nvSpPr>
        <p:spPr>
          <a:xfrm>
            <a:off x="2267744" y="6368752"/>
            <a:ext cx="838200" cy="228600"/>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Oct.</a:t>
            </a:r>
            <a:endParaRPr lang="zh-TW" altLang="en-US" sz="1400" dirty="0">
              <a:latin typeface="Times New Roman" pitchFamily="18" charset="0"/>
              <a:cs typeface="Times New Roman" pitchFamily="18" charset="0"/>
            </a:endParaRPr>
          </a:p>
        </p:txBody>
      </p:sp>
      <p:sp>
        <p:nvSpPr>
          <p:cNvPr id="56" name="矩形 55"/>
          <p:cNvSpPr/>
          <p:nvPr/>
        </p:nvSpPr>
        <p:spPr>
          <a:xfrm>
            <a:off x="4788024" y="6368752"/>
            <a:ext cx="838200" cy="228600"/>
          </a:xfrm>
          <a:prstGeom prst="rect">
            <a:avLst/>
          </a:prstGeom>
          <a:gradFill>
            <a:gsLst>
              <a:gs pos="0">
                <a:schemeClr val="accent4"/>
              </a:gs>
              <a:gs pos="80000">
                <a:schemeClr val="accent4">
                  <a:lumMod val="60000"/>
                  <a:lumOff val="40000"/>
                </a:schemeClr>
              </a:gs>
              <a:gs pos="100000">
                <a:schemeClr val="accent4">
                  <a:lumMod val="40000"/>
                  <a:lumOff val="6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Jan.</a:t>
            </a:r>
            <a:endParaRPr lang="zh-TW" altLang="en-US" sz="1400" dirty="0">
              <a:latin typeface="Times New Roman" pitchFamily="18" charset="0"/>
              <a:cs typeface="Times New Roman" pitchFamily="18" charset="0"/>
            </a:endParaRPr>
          </a:p>
        </p:txBody>
      </p:sp>
      <p:sp>
        <p:nvSpPr>
          <p:cNvPr id="57" name="矩形 56"/>
          <p:cNvSpPr/>
          <p:nvPr/>
        </p:nvSpPr>
        <p:spPr>
          <a:xfrm>
            <a:off x="5653212" y="6368752"/>
            <a:ext cx="838200" cy="228600"/>
          </a:xfrm>
          <a:prstGeom prst="rect">
            <a:avLst/>
          </a:prstGeom>
          <a:gradFill>
            <a:gsLst>
              <a:gs pos="0">
                <a:schemeClr val="accent4"/>
              </a:gs>
              <a:gs pos="80000">
                <a:schemeClr val="accent4">
                  <a:lumMod val="60000"/>
                  <a:lumOff val="40000"/>
                </a:schemeClr>
              </a:gs>
              <a:gs pos="100000">
                <a:schemeClr val="accent4">
                  <a:lumMod val="40000"/>
                  <a:lumOff val="6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Feb.</a:t>
            </a:r>
            <a:endParaRPr lang="zh-TW" altLang="en-US" sz="1400" dirty="0">
              <a:latin typeface="Times New Roman" pitchFamily="18" charset="0"/>
              <a:cs typeface="Times New Roman" pitchFamily="18" charset="0"/>
            </a:endParaRPr>
          </a:p>
        </p:txBody>
      </p:sp>
      <p:sp>
        <p:nvSpPr>
          <p:cNvPr id="58" name="矩形 57"/>
          <p:cNvSpPr/>
          <p:nvPr/>
        </p:nvSpPr>
        <p:spPr>
          <a:xfrm>
            <a:off x="6517308" y="6368752"/>
            <a:ext cx="838200" cy="228600"/>
          </a:xfrm>
          <a:prstGeom prst="rect">
            <a:avLst/>
          </a:prstGeom>
          <a:gradFill>
            <a:gsLst>
              <a:gs pos="0">
                <a:schemeClr val="accent4"/>
              </a:gs>
              <a:gs pos="80000">
                <a:schemeClr val="accent4">
                  <a:lumMod val="60000"/>
                  <a:lumOff val="40000"/>
                </a:schemeClr>
              </a:gs>
              <a:gs pos="100000">
                <a:schemeClr val="accent4">
                  <a:lumMod val="40000"/>
                  <a:lumOff val="60000"/>
                </a:schemeClr>
              </a:gs>
            </a:gsLst>
          </a:grad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Mar.</a:t>
            </a:r>
            <a:endParaRPr lang="zh-TW" altLang="en-US" sz="1400" dirty="0">
              <a:latin typeface="Times New Roman" pitchFamily="18" charset="0"/>
              <a:cs typeface="Times New Roman" pitchFamily="18" charset="0"/>
            </a:endParaRPr>
          </a:p>
        </p:txBody>
      </p:sp>
      <p:sp>
        <p:nvSpPr>
          <p:cNvPr id="59" name="矩形 58"/>
          <p:cNvSpPr/>
          <p:nvPr/>
        </p:nvSpPr>
        <p:spPr>
          <a:xfrm>
            <a:off x="3105944" y="6368752"/>
            <a:ext cx="838200" cy="228600"/>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Nov.</a:t>
            </a:r>
            <a:endParaRPr lang="zh-TW" altLang="en-US" sz="1400" dirty="0">
              <a:latin typeface="Times New Roman" pitchFamily="18" charset="0"/>
              <a:cs typeface="Times New Roman" pitchFamily="18" charset="0"/>
            </a:endParaRPr>
          </a:p>
        </p:txBody>
      </p:sp>
      <p:sp>
        <p:nvSpPr>
          <p:cNvPr id="60" name="矩形 59"/>
          <p:cNvSpPr/>
          <p:nvPr/>
        </p:nvSpPr>
        <p:spPr>
          <a:xfrm>
            <a:off x="3949824" y="6368752"/>
            <a:ext cx="838200" cy="228600"/>
          </a:xfrm>
          <a:prstGeom prst="rect">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altLang="zh-TW" sz="1400" dirty="0" smtClean="0">
                <a:latin typeface="Times New Roman" pitchFamily="18" charset="0"/>
                <a:cs typeface="Times New Roman" pitchFamily="18" charset="0"/>
              </a:rPr>
              <a:t>Dec.</a:t>
            </a:r>
            <a:endParaRPr lang="zh-TW" altLang="en-US" sz="1400" dirty="0">
              <a:latin typeface="Times New Roman" pitchFamily="18" charset="0"/>
              <a:cs typeface="Times New Roman" pitchFamily="18" charset="0"/>
            </a:endParaRPr>
          </a:p>
        </p:txBody>
      </p:sp>
      <p:sp>
        <p:nvSpPr>
          <p:cNvPr id="53" name="AutoShape 35"/>
          <p:cNvSpPr>
            <a:spLocks noChangeArrowheads="1"/>
          </p:cNvSpPr>
          <p:nvPr/>
        </p:nvSpPr>
        <p:spPr bwMode="auto">
          <a:xfrm>
            <a:off x="6300192" y="3212976"/>
            <a:ext cx="1296987" cy="371475"/>
          </a:xfrm>
          <a:prstGeom prst="roundRect">
            <a:avLst>
              <a:gd name="adj" fmla="val 16667"/>
            </a:avLst>
          </a:prstGeom>
          <a:solidFill>
            <a:schemeClr val="accent1"/>
          </a:solidFill>
          <a:ln w="9525">
            <a:noFill/>
            <a:round/>
            <a:headEnd/>
            <a:tailEnd/>
          </a:ln>
          <a:effectLst>
            <a:outerShdw dist="35921" dir="2700000" algn="ctr" rotWithShape="0">
              <a:schemeClr val="bg2"/>
            </a:outerShdw>
          </a:effectLst>
        </p:spPr>
        <p:txBody>
          <a:bodyPr wrap="none" anchor="ctr"/>
          <a:lstStyle/>
          <a:p>
            <a:pPr algn="ctr">
              <a:defRPr/>
            </a:pPr>
            <a:r>
              <a:rPr lang="en-US" altLang="zh-TW" sz="1600" b="1" dirty="0" smtClean="0">
                <a:solidFill>
                  <a:schemeClr val="bg1"/>
                </a:solidFill>
                <a:latin typeface="Calibri" pitchFamily="34" charset="0"/>
                <a:ea typeface="微軟正黑體" pitchFamily="34" charset="-120"/>
                <a:cs typeface="Times New Roman" pitchFamily="18" charset="0"/>
              </a:rPr>
              <a:t>V4.2.0</a:t>
            </a:r>
            <a:endParaRPr lang="en-US" altLang="zh-TW" sz="1600" b="1" dirty="0">
              <a:solidFill>
                <a:schemeClr val="bg1"/>
              </a:solidFill>
              <a:latin typeface="Calibri" pitchFamily="34" charset="0"/>
              <a:ea typeface="微軟正黑體" pitchFamily="34" charset="-120"/>
              <a:cs typeface="Times New Roman" pitchFamily="18" charset="0"/>
            </a:endParaRPr>
          </a:p>
        </p:txBody>
      </p:sp>
      <p:sp>
        <p:nvSpPr>
          <p:cNvPr id="55" name="Text Box 88"/>
          <p:cNvSpPr txBox="1">
            <a:spLocks noChangeArrowheads="1"/>
          </p:cNvSpPr>
          <p:nvPr/>
        </p:nvSpPr>
        <p:spPr bwMode="auto">
          <a:xfrm>
            <a:off x="6588224" y="3573016"/>
            <a:ext cx="863876" cy="276594"/>
          </a:xfrm>
          <a:prstGeom prst="rect">
            <a:avLst/>
          </a:prstGeom>
          <a:noFill/>
          <a:ln w="9525">
            <a:noFill/>
            <a:miter lim="800000"/>
            <a:headEnd/>
            <a:tailEnd/>
          </a:ln>
        </p:spPr>
        <p:txBody>
          <a:bodyPr wrap="square">
            <a:spAutoFit/>
          </a:bodyPr>
          <a:lstStyle/>
          <a:p>
            <a:r>
              <a:rPr lang="en-US" altLang="zh-TW" sz="1200" b="1" dirty="0" smtClean="0">
                <a:solidFill>
                  <a:srgbClr val="002060"/>
                </a:solidFill>
                <a:latin typeface="Times New Roman" pitchFamily="18" charset="0"/>
                <a:cs typeface="Times New Roman" pitchFamily="18" charset="0"/>
              </a:rPr>
              <a:t>(Q1 2013)</a:t>
            </a:r>
            <a:endParaRPr lang="en-US" altLang="zh-TW" sz="1200" b="1" dirty="0">
              <a:solidFill>
                <a:srgbClr val="002060"/>
              </a:solidFill>
              <a:latin typeface="Times New Roman" pitchFamily="18" charset="0"/>
              <a:cs typeface="Times New Roman" pitchFamily="18" charset="0"/>
            </a:endParaRPr>
          </a:p>
        </p:txBody>
      </p:sp>
      <p:sp>
        <p:nvSpPr>
          <p:cNvPr id="61" name="文字方塊 73"/>
          <p:cNvSpPr txBox="1">
            <a:spLocks noChangeArrowheads="1"/>
          </p:cNvSpPr>
          <p:nvPr/>
        </p:nvSpPr>
        <p:spPr bwMode="auto">
          <a:xfrm>
            <a:off x="6229424" y="3789040"/>
            <a:ext cx="2159000" cy="1200329"/>
          </a:xfrm>
          <a:prstGeom prst="rect">
            <a:avLst/>
          </a:prstGeom>
          <a:noFill/>
          <a:ln w="9525">
            <a:noFill/>
            <a:miter lim="800000"/>
            <a:headEnd/>
            <a:tailEnd/>
          </a:ln>
        </p:spPr>
        <p:txBody>
          <a:bodyPr>
            <a:spAutoFit/>
          </a:bodyPr>
          <a:lstStyle/>
          <a:p>
            <a:r>
              <a:rPr lang="en-US" altLang="zh-TW" sz="1200" dirty="0" smtClean="0"/>
              <a:t>Real-time IVA (HH 5 features), edge recording, enhanced two-way audio support, virtual channel on Windows Client, hardware decode on Windows Client, NVR fail over</a:t>
            </a:r>
            <a:endParaRPr lang="en-US" altLang="zh-TW" sz="1200" dirty="0"/>
          </a:p>
        </p:txBody>
      </p:sp>
      <p:sp>
        <p:nvSpPr>
          <p:cNvPr id="62" name="文字方塊 46"/>
          <p:cNvSpPr txBox="1">
            <a:spLocks noChangeArrowheads="1"/>
          </p:cNvSpPr>
          <p:nvPr/>
        </p:nvSpPr>
        <p:spPr bwMode="auto">
          <a:xfrm>
            <a:off x="8209662" y="1556792"/>
            <a:ext cx="466794" cy="276999"/>
          </a:xfrm>
          <a:prstGeom prst="rect">
            <a:avLst/>
          </a:prstGeom>
          <a:solidFill>
            <a:schemeClr val="tx2"/>
          </a:solidFill>
          <a:ln w="9525">
            <a:noFill/>
            <a:miter lim="800000"/>
            <a:headEnd/>
            <a:tailEnd/>
          </a:ln>
        </p:spPr>
        <p:txBody>
          <a:bodyPr wrap="none">
            <a:spAutoFit/>
          </a:bodyPr>
          <a:lstStyle/>
          <a:p>
            <a:r>
              <a:rPr lang="en-US" altLang="zh-TW" sz="1200" dirty="0" smtClean="0">
                <a:solidFill>
                  <a:schemeClr val="bg1"/>
                </a:solidFill>
              </a:rPr>
              <a:t>V1.2</a:t>
            </a:r>
            <a:endParaRPr lang="zh-TW" altLang="en-US" sz="1200" dirty="0">
              <a:solidFill>
                <a:schemeClr val="bg1"/>
              </a:solidFill>
            </a:endParaRPr>
          </a:p>
        </p:txBody>
      </p:sp>
      <p:sp>
        <p:nvSpPr>
          <p:cNvPr id="63" name="Text Box 88"/>
          <p:cNvSpPr txBox="1">
            <a:spLocks noChangeArrowheads="1"/>
          </p:cNvSpPr>
          <p:nvPr/>
        </p:nvSpPr>
        <p:spPr bwMode="auto">
          <a:xfrm>
            <a:off x="7664648" y="1772816"/>
            <a:ext cx="939800" cy="276999"/>
          </a:xfrm>
          <a:prstGeom prst="rect">
            <a:avLst/>
          </a:prstGeom>
          <a:noFill/>
          <a:ln w="9525">
            <a:noFill/>
            <a:miter lim="800000"/>
            <a:headEnd/>
            <a:tailEnd/>
          </a:ln>
        </p:spPr>
        <p:txBody>
          <a:bodyPr>
            <a:spAutoFit/>
          </a:bodyPr>
          <a:lstStyle/>
          <a:p>
            <a:r>
              <a:rPr lang="en-US" altLang="zh-TW" sz="1200" b="1" dirty="0">
                <a:solidFill>
                  <a:srgbClr val="002060"/>
                </a:solidFill>
                <a:latin typeface="Times New Roman" pitchFamily="18" charset="0"/>
                <a:cs typeface="Times New Roman" pitchFamily="18" charset="0"/>
              </a:rPr>
              <a:t>(</a:t>
            </a:r>
            <a:r>
              <a:rPr lang="en-US" altLang="zh-TW" sz="1200" b="1" dirty="0" smtClean="0">
                <a:solidFill>
                  <a:srgbClr val="002060"/>
                </a:solidFill>
                <a:latin typeface="Times New Roman" pitchFamily="18" charset="0"/>
                <a:cs typeface="Times New Roman" pitchFamily="18" charset="0"/>
              </a:rPr>
              <a:t>Q2 2013)</a:t>
            </a:r>
            <a:endParaRPr lang="en-US" altLang="zh-TW" sz="1200" b="1" dirty="0">
              <a:solidFill>
                <a:srgbClr val="002060"/>
              </a:solidFill>
              <a:latin typeface="Times New Roman" pitchFamily="18" charset="0"/>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2420890"/>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a:t>
            </a:r>
          </a:p>
          <a:p>
            <a:r>
              <a:rPr lang="en-US" altLang="zh-TW" dirty="0" smtClean="0"/>
              <a:t>What’s next?</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18</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err="1" smtClean="0"/>
              <a:t>VioStor</a:t>
            </a:r>
            <a:r>
              <a:rPr lang="en-US" altLang="zh-TW" dirty="0" smtClean="0"/>
              <a:t> NVR FW v4.0.0</a:t>
            </a:r>
            <a:endParaRPr lang="zh-TW" altLang="en-US" dirty="0"/>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1412778"/>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a:t>
            </a:r>
          </a:p>
          <a:p>
            <a:r>
              <a:rPr lang="en-US" altLang="zh-TW" dirty="0" smtClean="0"/>
              <a:t>What’s next?</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2</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Cross Browsers Enhancement</a:t>
            </a:r>
            <a:endParaRPr lang="zh-TW" altLang="en-US" dirty="0"/>
          </a:p>
        </p:txBody>
      </p:sp>
      <p:pic>
        <p:nvPicPr>
          <p:cNvPr id="167940" name="Picture 4" descr="http://cdn5.tweaktown.com/news/2/2/22149_05_google_chrome_17_beta_hits_includes_speed_and_security_improvements.jpg"/>
          <p:cNvPicPr>
            <a:picLocks noChangeAspect="1" noChangeArrowheads="1"/>
          </p:cNvPicPr>
          <p:nvPr/>
        </p:nvPicPr>
        <p:blipFill>
          <a:blip r:embed="rId2" cstate="print"/>
          <a:srcRect/>
          <a:stretch>
            <a:fillRect/>
          </a:stretch>
        </p:blipFill>
        <p:spPr bwMode="auto">
          <a:xfrm>
            <a:off x="2771800" y="4077072"/>
            <a:ext cx="2232248" cy="2224808"/>
          </a:xfrm>
          <a:prstGeom prst="rect">
            <a:avLst/>
          </a:prstGeom>
          <a:noFill/>
        </p:spPr>
      </p:pic>
      <p:pic>
        <p:nvPicPr>
          <p:cNvPr id="8" name="Picture 4" descr="C:\Users\andrew\Downloads\GUI_Playback_2012_0207-01.jpg"/>
          <p:cNvPicPr>
            <a:picLocks noChangeAspect="1" noChangeArrowheads="1"/>
          </p:cNvPicPr>
          <p:nvPr/>
        </p:nvPicPr>
        <p:blipFill>
          <a:blip r:embed="rId3" cstate="print"/>
          <a:srcRect/>
          <a:stretch>
            <a:fillRect/>
          </a:stretch>
        </p:blipFill>
        <p:spPr bwMode="auto">
          <a:xfrm>
            <a:off x="4572004" y="1556792"/>
            <a:ext cx="3966835" cy="2232248"/>
          </a:xfrm>
          <a:prstGeom prst="rect">
            <a:avLst/>
          </a:prstGeom>
          <a:noFill/>
        </p:spPr>
      </p:pic>
      <p:pic>
        <p:nvPicPr>
          <p:cNvPr id="10" name="Picture 7"/>
          <p:cNvPicPr>
            <a:picLocks noChangeAspect="1" noChangeArrowheads="1"/>
          </p:cNvPicPr>
          <p:nvPr/>
        </p:nvPicPr>
        <p:blipFill>
          <a:blip r:embed="rId4" cstate="print"/>
          <a:srcRect/>
          <a:stretch>
            <a:fillRect/>
          </a:stretch>
        </p:blipFill>
        <p:spPr bwMode="auto">
          <a:xfrm>
            <a:off x="467544" y="1556792"/>
            <a:ext cx="3960440" cy="2207912"/>
          </a:xfrm>
          <a:prstGeom prst="rect">
            <a:avLst/>
          </a:prstGeom>
          <a:noFill/>
          <a:ln w="9525">
            <a:noFill/>
            <a:miter lim="800000"/>
            <a:headEnd/>
            <a:tailEnd/>
          </a:ln>
        </p:spPr>
      </p:pic>
      <p:pic>
        <p:nvPicPr>
          <p:cNvPr id="167941" name="Picture 5"/>
          <p:cNvPicPr>
            <a:picLocks noChangeAspect="1" noChangeArrowheads="1"/>
          </p:cNvPicPr>
          <p:nvPr/>
        </p:nvPicPr>
        <p:blipFill>
          <a:blip r:embed="rId5" cstate="print"/>
          <a:srcRect/>
          <a:stretch>
            <a:fillRect/>
          </a:stretch>
        </p:blipFill>
        <p:spPr bwMode="auto">
          <a:xfrm>
            <a:off x="4929410" y="4077072"/>
            <a:ext cx="2306886" cy="2225613"/>
          </a:xfrm>
          <a:prstGeom prst="rect">
            <a:avLst/>
          </a:prstGeom>
          <a:noFill/>
          <a:ln w="9525">
            <a:noFill/>
            <a:miter lim="800000"/>
            <a:headEnd/>
            <a:tailEnd/>
          </a:ln>
        </p:spPr>
      </p:pic>
      <p:sp>
        <p:nvSpPr>
          <p:cNvPr id="14" name="文字方塊 13"/>
          <p:cNvSpPr txBox="1"/>
          <p:nvPr/>
        </p:nvSpPr>
        <p:spPr>
          <a:xfrm>
            <a:off x="7138348" y="5805264"/>
            <a:ext cx="1682127" cy="369332"/>
          </a:xfrm>
          <a:prstGeom prst="rect">
            <a:avLst/>
          </a:prstGeom>
          <a:noFill/>
        </p:spPr>
        <p:txBody>
          <a:bodyPr wrap="none" rtlCol="0">
            <a:spAutoFit/>
          </a:bodyPr>
          <a:lstStyle/>
          <a:p>
            <a:r>
              <a:rPr lang="en-US" altLang="zh-TW" dirty="0" smtClean="0"/>
              <a:t>On Windows PC</a:t>
            </a:r>
            <a:endParaRPr lang="zh-TW" altLang="en-US" dirty="0"/>
          </a:p>
        </p:txBody>
      </p:sp>
      <p:pic>
        <p:nvPicPr>
          <p:cNvPr id="79874" name="Picture 2" descr="http://i.msdn.microsoft.com/ff928988.IE9LogoLg(en-us,MSDN.10).jpg"/>
          <p:cNvPicPr>
            <a:picLocks noChangeAspect="1" noChangeArrowheads="1"/>
          </p:cNvPicPr>
          <p:nvPr/>
        </p:nvPicPr>
        <p:blipFill>
          <a:blip r:embed="rId6" cstate="print"/>
          <a:srcRect/>
          <a:stretch>
            <a:fillRect/>
          </a:stretch>
        </p:blipFill>
        <p:spPr bwMode="auto">
          <a:xfrm>
            <a:off x="478113" y="4077073"/>
            <a:ext cx="2237234" cy="2237235"/>
          </a:xfrm>
          <a:prstGeom prst="rect">
            <a:avLst/>
          </a:prstGeom>
          <a:noFill/>
        </p:spPr>
      </p:pic>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New Remote Monitoring/Playback Interface</a:t>
            </a:r>
          </a:p>
        </p:txBody>
      </p:sp>
      <p:sp>
        <p:nvSpPr>
          <p:cNvPr id="3" name="內容版面配置區 2"/>
          <p:cNvSpPr>
            <a:spLocks noGrp="1"/>
          </p:cNvSpPr>
          <p:nvPr>
            <p:ph idx="4294967295"/>
          </p:nvPr>
        </p:nvSpPr>
        <p:spPr>
          <a:xfrm>
            <a:off x="0" y="1341440"/>
            <a:ext cx="8229600" cy="4784725"/>
          </a:xfrm>
        </p:spPr>
        <p:txBody>
          <a:bodyPr/>
          <a:lstStyle/>
          <a:p>
            <a:endParaRPr lang="en-US" altLang="zh-TW" dirty="0" smtClean="0"/>
          </a:p>
          <a:p>
            <a:endParaRPr lang="en-US" altLang="zh-TW" dirty="0" smtClean="0"/>
          </a:p>
          <a:p>
            <a:endParaRPr lang="en-US" altLang="zh-TW" dirty="0" smtClean="0"/>
          </a:p>
        </p:txBody>
      </p:sp>
      <p:pic>
        <p:nvPicPr>
          <p:cNvPr id="32775" name="Picture 7"/>
          <p:cNvPicPr>
            <a:picLocks noChangeAspect="1" noChangeArrowheads="1"/>
          </p:cNvPicPr>
          <p:nvPr/>
        </p:nvPicPr>
        <p:blipFill>
          <a:blip r:embed="rId3" cstate="print"/>
          <a:srcRect/>
          <a:stretch>
            <a:fillRect/>
          </a:stretch>
        </p:blipFill>
        <p:spPr bwMode="auto">
          <a:xfrm>
            <a:off x="467544" y="1556792"/>
            <a:ext cx="3960440" cy="2207912"/>
          </a:xfrm>
          <a:prstGeom prst="rect">
            <a:avLst/>
          </a:prstGeom>
          <a:noFill/>
          <a:ln w="9525">
            <a:noFill/>
            <a:miter lim="800000"/>
            <a:headEnd/>
            <a:tailEnd/>
          </a:ln>
        </p:spPr>
      </p:pic>
      <p:sp>
        <p:nvSpPr>
          <p:cNvPr id="14" name="文字方塊 13"/>
          <p:cNvSpPr txBox="1"/>
          <p:nvPr/>
        </p:nvSpPr>
        <p:spPr>
          <a:xfrm>
            <a:off x="4644008" y="1700808"/>
            <a:ext cx="3816424" cy="1754326"/>
          </a:xfrm>
          <a:prstGeom prst="rect">
            <a:avLst/>
          </a:prstGeom>
          <a:noFill/>
        </p:spPr>
        <p:txBody>
          <a:bodyPr wrap="square" rtlCol="0">
            <a:spAutoFit/>
          </a:bodyPr>
          <a:lstStyle/>
          <a:p>
            <a:pPr>
              <a:buFont typeface="Arial" pitchFamily="34" charset="0"/>
              <a:buChar char="•"/>
            </a:pPr>
            <a:r>
              <a:rPr lang="en-US" altLang="zh-TW" dirty="0" smtClean="0"/>
              <a:t>Intuitive monitoring interface</a:t>
            </a:r>
          </a:p>
          <a:p>
            <a:pPr>
              <a:buFont typeface="Arial" pitchFamily="34" charset="0"/>
              <a:buChar char="•"/>
            </a:pPr>
            <a:r>
              <a:rPr lang="en-US" altLang="zh-TW" dirty="0" smtClean="0"/>
              <a:t>New device/camera tree for clear system overview</a:t>
            </a:r>
          </a:p>
          <a:p>
            <a:pPr>
              <a:buFont typeface="Arial" pitchFamily="34" charset="0"/>
              <a:buChar char="•"/>
            </a:pPr>
            <a:r>
              <a:rPr lang="en-US" altLang="zh-TW" dirty="0" smtClean="0"/>
              <a:t>Flexible drag &amp; drop of control panel</a:t>
            </a:r>
          </a:p>
          <a:p>
            <a:pPr>
              <a:buFont typeface="Arial" pitchFamily="34" charset="0"/>
              <a:buChar char="•"/>
            </a:pPr>
            <a:r>
              <a:rPr lang="en-US" altLang="zh-TW" dirty="0" smtClean="0"/>
              <a:t>Max 64-channel display mode</a:t>
            </a:r>
          </a:p>
          <a:p>
            <a:pPr>
              <a:buFont typeface="Arial" pitchFamily="34" charset="0"/>
              <a:buChar char="•"/>
            </a:pPr>
            <a:r>
              <a:rPr lang="en-US" altLang="zh-TW" dirty="0" smtClean="0"/>
              <a:t>Alert for disk error and warning</a:t>
            </a:r>
            <a:endParaRPr lang="zh-TW" altLang="en-US" dirty="0"/>
          </a:p>
        </p:txBody>
      </p:sp>
      <p:pic>
        <p:nvPicPr>
          <p:cNvPr id="8" name="Picture 4" descr="C:\Users\andrew\Downloads\GUI_Playback_2012_0207-01.jpg"/>
          <p:cNvPicPr>
            <a:picLocks noChangeAspect="1" noChangeArrowheads="1"/>
          </p:cNvPicPr>
          <p:nvPr/>
        </p:nvPicPr>
        <p:blipFill>
          <a:blip r:embed="rId4" cstate="print"/>
          <a:srcRect/>
          <a:stretch>
            <a:fillRect/>
          </a:stretch>
        </p:blipFill>
        <p:spPr bwMode="auto">
          <a:xfrm>
            <a:off x="467544" y="3936653"/>
            <a:ext cx="3960440" cy="2228651"/>
          </a:xfrm>
          <a:prstGeom prst="rect">
            <a:avLst/>
          </a:prstGeom>
          <a:noFill/>
        </p:spPr>
      </p:pic>
      <p:sp>
        <p:nvSpPr>
          <p:cNvPr id="9" name="文字方塊 8"/>
          <p:cNvSpPr txBox="1"/>
          <p:nvPr/>
        </p:nvSpPr>
        <p:spPr>
          <a:xfrm>
            <a:off x="4644008" y="4122946"/>
            <a:ext cx="3816424" cy="1477328"/>
          </a:xfrm>
          <a:prstGeom prst="rect">
            <a:avLst/>
          </a:prstGeom>
          <a:noFill/>
        </p:spPr>
        <p:txBody>
          <a:bodyPr wrap="square" rtlCol="0">
            <a:spAutoFit/>
          </a:bodyPr>
          <a:lstStyle/>
          <a:p>
            <a:pPr>
              <a:buFont typeface="Arial" pitchFamily="34" charset="0"/>
              <a:buChar char="•"/>
            </a:pPr>
            <a:r>
              <a:rPr lang="en-US" altLang="zh-TW" dirty="0" smtClean="0"/>
              <a:t>Intuitive playback interface</a:t>
            </a:r>
          </a:p>
          <a:p>
            <a:pPr>
              <a:buFont typeface="Arial" pitchFamily="34" charset="0"/>
              <a:buChar char="•"/>
            </a:pPr>
            <a:r>
              <a:rPr lang="en-US" altLang="zh-TW" dirty="0" smtClean="0"/>
              <a:t>New device/camera tree for clear system overview</a:t>
            </a:r>
          </a:p>
          <a:p>
            <a:pPr>
              <a:buFont typeface="Arial" pitchFamily="34" charset="0"/>
              <a:buChar char="•"/>
            </a:pPr>
            <a:r>
              <a:rPr lang="en-US" altLang="zh-TW" dirty="0" smtClean="0"/>
              <a:t>Flexible drag &amp; drop of control panel</a:t>
            </a:r>
          </a:p>
          <a:p>
            <a:pPr>
              <a:buFont typeface="Arial" pitchFamily="34" charset="0"/>
              <a:buChar char="•"/>
            </a:pPr>
            <a:r>
              <a:rPr lang="en-US" altLang="zh-TW" dirty="0" smtClean="0"/>
              <a:t>Timeline of recording status</a:t>
            </a: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err="1" smtClean="0"/>
              <a:t>ImmerVision</a:t>
            </a:r>
            <a:r>
              <a:rPr lang="en-US" altLang="zh-TW" dirty="0" smtClean="0"/>
              <a:t> 360° </a:t>
            </a:r>
            <a:r>
              <a:rPr lang="en-US" altLang="zh-TW" dirty="0" err="1" smtClean="0"/>
              <a:t>Panomorph</a:t>
            </a:r>
            <a:r>
              <a:rPr lang="en-US" altLang="zh-TW" dirty="0" smtClean="0"/>
              <a:t> Ready</a:t>
            </a:r>
            <a:endParaRPr lang="zh-TW" altLang="en-US" dirty="0"/>
          </a:p>
        </p:txBody>
      </p:sp>
      <p:sp>
        <p:nvSpPr>
          <p:cNvPr id="3" name="內容版面配置區 2"/>
          <p:cNvSpPr>
            <a:spLocks noGrp="1"/>
          </p:cNvSpPr>
          <p:nvPr>
            <p:ph idx="4294967295"/>
          </p:nvPr>
        </p:nvSpPr>
        <p:spPr>
          <a:xfrm>
            <a:off x="0" y="1341438"/>
            <a:ext cx="8229600" cy="4784725"/>
          </a:xfrm>
        </p:spPr>
        <p:txBody>
          <a:bodyPr/>
          <a:lstStyle/>
          <a:p>
            <a:endParaRPr lang="en-US" altLang="zh-TW" dirty="0" smtClean="0"/>
          </a:p>
          <a:p>
            <a:endParaRPr lang="en-US" altLang="zh-TW" dirty="0" smtClean="0"/>
          </a:p>
          <a:p>
            <a:endParaRPr lang="en-US" altLang="zh-TW" dirty="0" smtClean="0"/>
          </a:p>
          <a:p>
            <a:endParaRPr lang="zh-TW" altLang="en-US" dirty="0"/>
          </a:p>
        </p:txBody>
      </p:sp>
      <p:pic>
        <p:nvPicPr>
          <p:cNvPr id="168962" name="Picture 2"/>
          <p:cNvPicPr>
            <a:picLocks noChangeAspect="1" noChangeArrowheads="1"/>
          </p:cNvPicPr>
          <p:nvPr/>
        </p:nvPicPr>
        <p:blipFill>
          <a:blip r:embed="rId2" cstate="print"/>
          <a:srcRect/>
          <a:stretch>
            <a:fillRect/>
          </a:stretch>
        </p:blipFill>
        <p:spPr bwMode="auto">
          <a:xfrm>
            <a:off x="3779912" y="3873822"/>
            <a:ext cx="2160240" cy="1644362"/>
          </a:xfrm>
          <a:prstGeom prst="rect">
            <a:avLst/>
          </a:prstGeom>
          <a:noFill/>
          <a:ln w="9525">
            <a:noFill/>
            <a:miter lim="800000"/>
            <a:headEnd/>
            <a:tailEnd/>
          </a:ln>
        </p:spPr>
      </p:pic>
      <p:pic>
        <p:nvPicPr>
          <p:cNvPr id="168963" name="Picture 3"/>
          <p:cNvPicPr>
            <a:picLocks noChangeAspect="1" noChangeArrowheads="1"/>
          </p:cNvPicPr>
          <p:nvPr/>
        </p:nvPicPr>
        <p:blipFill>
          <a:blip r:embed="rId3" cstate="print"/>
          <a:srcRect/>
          <a:stretch>
            <a:fillRect/>
          </a:stretch>
        </p:blipFill>
        <p:spPr bwMode="auto">
          <a:xfrm>
            <a:off x="6444208" y="2708920"/>
            <a:ext cx="2160240" cy="1633614"/>
          </a:xfrm>
          <a:prstGeom prst="rect">
            <a:avLst/>
          </a:prstGeom>
          <a:noFill/>
          <a:ln w="9525">
            <a:noFill/>
            <a:miter lim="800000"/>
            <a:headEnd/>
            <a:tailEnd/>
          </a:ln>
        </p:spPr>
      </p:pic>
      <p:sp>
        <p:nvSpPr>
          <p:cNvPr id="10" name="文字方塊 9"/>
          <p:cNvSpPr txBox="1"/>
          <p:nvPr/>
        </p:nvSpPr>
        <p:spPr>
          <a:xfrm>
            <a:off x="3995936" y="3356992"/>
            <a:ext cx="1933222" cy="369332"/>
          </a:xfrm>
          <a:prstGeom prst="rect">
            <a:avLst/>
          </a:prstGeom>
          <a:noFill/>
        </p:spPr>
        <p:txBody>
          <a:bodyPr wrap="none" rtlCol="0">
            <a:spAutoFit/>
          </a:bodyPr>
          <a:lstStyle/>
          <a:p>
            <a:r>
              <a:rPr lang="en-US" altLang="zh-TW" dirty="0" smtClean="0"/>
              <a:t>Single PTZ window</a:t>
            </a:r>
            <a:endParaRPr lang="zh-TW" altLang="en-US" dirty="0"/>
          </a:p>
        </p:txBody>
      </p:sp>
      <p:sp>
        <p:nvSpPr>
          <p:cNvPr id="11" name="文字方塊 10"/>
          <p:cNvSpPr txBox="1"/>
          <p:nvPr/>
        </p:nvSpPr>
        <p:spPr>
          <a:xfrm>
            <a:off x="3923928" y="5517232"/>
            <a:ext cx="1944216" cy="646331"/>
          </a:xfrm>
          <a:prstGeom prst="rect">
            <a:avLst/>
          </a:prstGeom>
          <a:noFill/>
        </p:spPr>
        <p:txBody>
          <a:bodyPr wrap="square" rtlCol="0">
            <a:spAutoFit/>
          </a:bodyPr>
          <a:lstStyle/>
          <a:p>
            <a:r>
              <a:rPr lang="en-US" altLang="zh-TW" dirty="0" smtClean="0"/>
              <a:t>Four PTZ view in one window</a:t>
            </a:r>
            <a:endParaRPr lang="zh-TW" altLang="en-US" dirty="0"/>
          </a:p>
        </p:txBody>
      </p:sp>
      <p:sp>
        <p:nvSpPr>
          <p:cNvPr id="12" name="文字方塊 11"/>
          <p:cNvSpPr txBox="1"/>
          <p:nvPr/>
        </p:nvSpPr>
        <p:spPr>
          <a:xfrm>
            <a:off x="6444208" y="4365104"/>
            <a:ext cx="2232248" cy="923330"/>
          </a:xfrm>
          <a:prstGeom prst="rect">
            <a:avLst/>
          </a:prstGeom>
          <a:noFill/>
        </p:spPr>
        <p:txBody>
          <a:bodyPr wrap="square" rtlCol="0">
            <a:spAutoFit/>
          </a:bodyPr>
          <a:lstStyle/>
          <a:p>
            <a:r>
              <a:rPr lang="en-US" altLang="zh-TW" dirty="0" smtClean="0"/>
              <a:t>Complete perimeter view in one window (2 x 180°)</a:t>
            </a:r>
            <a:endParaRPr lang="zh-TW" altLang="en-US" dirty="0"/>
          </a:p>
        </p:txBody>
      </p:sp>
      <p:pic>
        <p:nvPicPr>
          <p:cNvPr id="168965" name="Picture 5"/>
          <p:cNvPicPr>
            <a:picLocks noChangeAspect="1" noChangeArrowheads="1"/>
          </p:cNvPicPr>
          <p:nvPr/>
        </p:nvPicPr>
        <p:blipFill>
          <a:blip r:embed="rId4" cstate="print"/>
          <a:srcRect/>
          <a:stretch>
            <a:fillRect/>
          </a:stretch>
        </p:blipFill>
        <p:spPr bwMode="auto">
          <a:xfrm>
            <a:off x="827584" y="1556792"/>
            <a:ext cx="5153025" cy="1866900"/>
          </a:xfrm>
          <a:prstGeom prst="rect">
            <a:avLst/>
          </a:prstGeom>
          <a:noFill/>
          <a:ln w="9525">
            <a:noFill/>
            <a:miter lim="800000"/>
            <a:headEnd/>
            <a:tailEnd/>
          </a:ln>
        </p:spPr>
      </p:pic>
      <p:pic>
        <p:nvPicPr>
          <p:cNvPr id="5" name="Picture 9" descr="http://www.immervision.com/images/security/immervision_enable_2.png"/>
          <p:cNvPicPr>
            <a:picLocks noChangeAspect="1" noChangeArrowheads="1"/>
          </p:cNvPicPr>
          <p:nvPr/>
        </p:nvPicPr>
        <p:blipFill>
          <a:blip r:embed="rId5" cstate="print"/>
          <a:srcRect/>
          <a:stretch>
            <a:fillRect/>
          </a:stretch>
        </p:blipFill>
        <p:spPr bwMode="auto">
          <a:xfrm>
            <a:off x="2699792" y="3429000"/>
            <a:ext cx="781050" cy="952500"/>
          </a:xfrm>
          <a:prstGeom prst="rect">
            <a:avLst/>
          </a:prstGeom>
          <a:noFill/>
        </p:spPr>
      </p:pic>
      <p:sp>
        <p:nvSpPr>
          <p:cNvPr id="13" name="文字方塊 12"/>
          <p:cNvSpPr txBox="1"/>
          <p:nvPr/>
        </p:nvSpPr>
        <p:spPr>
          <a:xfrm>
            <a:off x="1187624" y="6372036"/>
            <a:ext cx="5901552" cy="369332"/>
          </a:xfrm>
          <a:prstGeom prst="rect">
            <a:avLst/>
          </a:prstGeom>
          <a:noFill/>
        </p:spPr>
        <p:txBody>
          <a:bodyPr wrap="none" rtlCol="0">
            <a:spAutoFit/>
          </a:bodyPr>
          <a:lstStyle/>
          <a:p>
            <a:r>
              <a:rPr lang="en-US" altLang="zh-TW" dirty="0" smtClean="0"/>
              <a:t>Note: The feature will be supported at official NVR FW v4.0.0.</a:t>
            </a:r>
            <a:endParaRPr lang="zh-TW" altLang="en-US" dirty="0"/>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Hardware Decode Support</a:t>
            </a:r>
            <a:endParaRPr lang="zh-TW" altLang="en-US" dirty="0"/>
          </a:p>
        </p:txBody>
      </p:sp>
      <p:sp>
        <p:nvSpPr>
          <p:cNvPr id="3" name="內容版面配置區 2"/>
          <p:cNvSpPr>
            <a:spLocks noGrp="1"/>
          </p:cNvSpPr>
          <p:nvPr>
            <p:ph idx="1"/>
          </p:nvPr>
        </p:nvSpPr>
        <p:spPr/>
        <p:txBody>
          <a:bodyPr/>
          <a:lstStyle/>
          <a:p>
            <a:r>
              <a:rPr lang="en-US" altLang="zh-TW" dirty="0" smtClean="0"/>
              <a:t>H.264, Full HD, 150fps on local display interface</a:t>
            </a:r>
            <a:endParaRPr lang="zh-TW" altLang="en-US" dirty="0"/>
          </a:p>
        </p:txBody>
      </p:sp>
      <p:pic>
        <p:nvPicPr>
          <p:cNvPr id="4" name="圖片 3" descr="NVR_Software_16ch.jpg"/>
          <p:cNvPicPr>
            <a:picLocks noChangeAspect="1"/>
          </p:cNvPicPr>
          <p:nvPr/>
        </p:nvPicPr>
        <p:blipFill>
          <a:blip r:embed="rId2" cstate="print"/>
          <a:stretch>
            <a:fillRect/>
          </a:stretch>
        </p:blipFill>
        <p:spPr>
          <a:xfrm>
            <a:off x="827584" y="1862826"/>
            <a:ext cx="7776864" cy="437448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47"/>
          <p:cNvGrpSpPr>
            <a:grpSpLocks/>
          </p:cNvGrpSpPr>
          <p:nvPr/>
        </p:nvGrpSpPr>
        <p:grpSpPr bwMode="auto">
          <a:xfrm>
            <a:off x="36219" y="6165301"/>
            <a:ext cx="4751809" cy="576064"/>
            <a:chOff x="1475656" y="5662637"/>
            <a:chExt cx="4752284" cy="576064"/>
          </a:xfrm>
        </p:grpSpPr>
        <p:sp>
          <p:nvSpPr>
            <p:cNvPr id="47" name="矩形 46"/>
            <p:cNvSpPr/>
            <p:nvPr/>
          </p:nvSpPr>
          <p:spPr>
            <a:xfrm>
              <a:off x="1475656" y="5662637"/>
              <a:ext cx="4752284" cy="574675"/>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rgbClr val="FFFFFF"/>
                </a:solidFill>
                <a:latin typeface="Arial Unicode MS" pitchFamily="34" charset="-120"/>
                <a:ea typeface="Arial Unicode MS" pitchFamily="34" charset="-120"/>
                <a:cs typeface="Arial" charset="0"/>
              </a:endParaRPr>
            </a:p>
          </p:txBody>
        </p:sp>
        <p:sp>
          <p:nvSpPr>
            <p:cNvPr id="49" name="文字方塊 51"/>
            <p:cNvSpPr txBox="1">
              <a:spLocks noChangeArrowheads="1"/>
            </p:cNvSpPr>
            <p:nvPr/>
          </p:nvSpPr>
          <p:spPr bwMode="auto">
            <a:xfrm>
              <a:off x="2627180" y="5869369"/>
              <a:ext cx="1710896" cy="369332"/>
            </a:xfrm>
            <a:prstGeom prst="rect">
              <a:avLst/>
            </a:prstGeom>
            <a:noFill/>
            <a:ln w="9525">
              <a:noFill/>
              <a:miter lim="800000"/>
              <a:headEnd/>
              <a:tailEnd/>
            </a:ln>
          </p:spPr>
          <p:txBody>
            <a:bodyPr wrap="none">
              <a:spAutoFit/>
            </a:bodyPr>
            <a:lstStyle/>
            <a:p>
              <a:r>
                <a:rPr lang="en-US" altLang="zh-TW" dirty="0">
                  <a:latin typeface="Arial Unicode MS" pitchFamily="34" charset="-120"/>
                  <a:ea typeface="Arial Unicode MS" pitchFamily="34" charset="-120"/>
                </a:rPr>
                <a:t>is a member of</a:t>
              </a:r>
            </a:p>
          </p:txBody>
        </p:sp>
        <p:pic>
          <p:nvPicPr>
            <p:cNvPr id="50" name="Picture 2" descr="D:\qnap\office\pic\logo\ONVIF.png"/>
            <p:cNvPicPr>
              <a:picLocks noChangeAspect="1" noChangeArrowheads="1"/>
            </p:cNvPicPr>
            <p:nvPr/>
          </p:nvPicPr>
          <p:blipFill>
            <a:blip r:embed="rId3" cstate="print"/>
            <a:srcRect/>
            <a:stretch>
              <a:fillRect/>
            </a:stretch>
          </p:blipFill>
          <p:spPr bwMode="auto">
            <a:xfrm>
              <a:off x="4330299" y="5813251"/>
              <a:ext cx="1825625" cy="425450"/>
            </a:xfrm>
            <a:prstGeom prst="rect">
              <a:avLst/>
            </a:prstGeom>
            <a:noFill/>
            <a:ln w="9525">
              <a:noFill/>
              <a:miter lim="800000"/>
              <a:headEnd/>
              <a:tailEnd/>
            </a:ln>
          </p:spPr>
        </p:pic>
      </p:grpSp>
      <p:sp>
        <p:nvSpPr>
          <p:cNvPr id="2" name="標題 1"/>
          <p:cNvSpPr>
            <a:spLocks noGrp="1"/>
          </p:cNvSpPr>
          <p:nvPr>
            <p:ph type="title"/>
          </p:nvPr>
        </p:nvSpPr>
        <p:spPr/>
        <p:txBody>
          <a:bodyPr/>
          <a:lstStyle/>
          <a:p>
            <a:r>
              <a:rPr lang="en-US" altLang="zh-TW" dirty="0" smtClean="0"/>
              <a:t>More Network Camera Support</a:t>
            </a:r>
            <a:endParaRPr lang="zh-TW" altLang="en-US" dirty="0"/>
          </a:p>
        </p:txBody>
      </p:sp>
      <p:pic>
        <p:nvPicPr>
          <p:cNvPr id="69" name="圖片 64" descr="Videosec.jpg"/>
          <p:cNvPicPr>
            <a:picLocks noChangeAspect="1"/>
          </p:cNvPicPr>
          <p:nvPr/>
        </p:nvPicPr>
        <p:blipFill>
          <a:blip r:embed="rId4" cstate="print"/>
          <a:srcRect/>
          <a:stretch>
            <a:fillRect/>
          </a:stretch>
        </p:blipFill>
        <p:spPr bwMode="auto">
          <a:xfrm>
            <a:off x="6516216" y="5373214"/>
            <a:ext cx="860425" cy="196851"/>
          </a:xfrm>
          <a:prstGeom prst="rect">
            <a:avLst/>
          </a:prstGeom>
          <a:noFill/>
          <a:ln w="9525">
            <a:noFill/>
            <a:miter lim="800000"/>
            <a:headEnd/>
            <a:tailEnd/>
          </a:ln>
        </p:spPr>
      </p:pic>
      <p:pic>
        <p:nvPicPr>
          <p:cNvPr id="70" name="圖片 45" descr="honeywell logo.jpg"/>
          <p:cNvPicPr>
            <a:picLocks noChangeAspect="1"/>
          </p:cNvPicPr>
          <p:nvPr/>
        </p:nvPicPr>
        <p:blipFill>
          <a:blip r:embed="rId5" cstate="print"/>
          <a:srcRect/>
          <a:stretch>
            <a:fillRect/>
          </a:stretch>
        </p:blipFill>
        <p:spPr bwMode="auto">
          <a:xfrm>
            <a:off x="2916213" y="3438649"/>
            <a:ext cx="1079500" cy="206375"/>
          </a:xfrm>
          <a:prstGeom prst="rect">
            <a:avLst/>
          </a:prstGeom>
          <a:noFill/>
          <a:ln w="9525">
            <a:noFill/>
            <a:miter lim="800000"/>
            <a:headEnd/>
            <a:tailEnd/>
          </a:ln>
        </p:spPr>
      </p:pic>
      <p:pic>
        <p:nvPicPr>
          <p:cNvPr id="71" name="圖片 46" descr="pelco.jpg"/>
          <p:cNvPicPr>
            <a:picLocks noChangeAspect="1"/>
          </p:cNvPicPr>
          <p:nvPr/>
        </p:nvPicPr>
        <p:blipFill>
          <a:blip r:embed="rId6" cstate="print"/>
          <a:srcRect/>
          <a:stretch>
            <a:fillRect/>
          </a:stretch>
        </p:blipFill>
        <p:spPr bwMode="auto">
          <a:xfrm>
            <a:off x="5293544" y="4365103"/>
            <a:ext cx="876300" cy="382588"/>
          </a:xfrm>
          <a:prstGeom prst="rect">
            <a:avLst/>
          </a:prstGeom>
          <a:noFill/>
          <a:ln w="9525">
            <a:noFill/>
            <a:miter lim="800000"/>
            <a:headEnd/>
            <a:tailEnd/>
          </a:ln>
        </p:spPr>
      </p:pic>
      <p:pic>
        <p:nvPicPr>
          <p:cNvPr id="72" name="圖片 86" descr="question.PNG"/>
          <p:cNvPicPr>
            <a:picLocks noChangeAspect="1"/>
          </p:cNvPicPr>
          <p:nvPr/>
        </p:nvPicPr>
        <p:blipFill>
          <a:blip r:embed="rId7" cstate="print"/>
          <a:srcRect/>
          <a:stretch>
            <a:fillRect/>
          </a:stretch>
        </p:blipFill>
        <p:spPr bwMode="auto">
          <a:xfrm>
            <a:off x="1750591" y="5240307"/>
            <a:ext cx="1165225" cy="417512"/>
          </a:xfrm>
          <a:prstGeom prst="rect">
            <a:avLst/>
          </a:prstGeom>
          <a:noFill/>
          <a:ln w="9525">
            <a:noFill/>
            <a:miter lim="800000"/>
            <a:headEnd/>
            <a:tailEnd/>
          </a:ln>
        </p:spPr>
      </p:pic>
      <p:pic>
        <p:nvPicPr>
          <p:cNvPr id="73" name="圖片 87" descr="question.PNG"/>
          <p:cNvPicPr>
            <a:picLocks noChangeAspect="1"/>
          </p:cNvPicPr>
          <p:nvPr/>
        </p:nvPicPr>
        <p:blipFill>
          <a:blip r:embed="rId8" cstate="print"/>
          <a:srcRect/>
          <a:stretch>
            <a:fillRect/>
          </a:stretch>
        </p:blipFill>
        <p:spPr bwMode="auto">
          <a:xfrm>
            <a:off x="2915816" y="5229200"/>
            <a:ext cx="1165225" cy="417513"/>
          </a:xfrm>
          <a:prstGeom prst="rect">
            <a:avLst/>
          </a:prstGeom>
          <a:noFill/>
          <a:ln w="9525">
            <a:noFill/>
            <a:miter lim="800000"/>
            <a:headEnd/>
            <a:tailEnd/>
          </a:ln>
        </p:spPr>
      </p:pic>
      <p:pic>
        <p:nvPicPr>
          <p:cNvPr id="74" name="圖片 88" descr="question.PNG"/>
          <p:cNvPicPr>
            <a:picLocks noChangeAspect="1"/>
          </p:cNvPicPr>
          <p:nvPr/>
        </p:nvPicPr>
        <p:blipFill>
          <a:blip r:embed="rId9" cstate="print"/>
          <a:srcRect t="17247" b="13765"/>
          <a:stretch>
            <a:fillRect/>
          </a:stretch>
        </p:blipFill>
        <p:spPr bwMode="auto">
          <a:xfrm>
            <a:off x="5220072" y="5301208"/>
            <a:ext cx="1165225" cy="288032"/>
          </a:xfrm>
          <a:prstGeom prst="rect">
            <a:avLst/>
          </a:prstGeom>
          <a:noFill/>
          <a:ln w="9525">
            <a:noFill/>
            <a:miter lim="800000"/>
            <a:headEnd/>
            <a:tailEnd/>
          </a:ln>
        </p:spPr>
      </p:pic>
      <p:pic>
        <p:nvPicPr>
          <p:cNvPr id="75" name="圖片 64" descr="question.PNG"/>
          <p:cNvPicPr>
            <a:picLocks noChangeAspect="1"/>
          </p:cNvPicPr>
          <p:nvPr/>
        </p:nvPicPr>
        <p:blipFill>
          <a:blip r:embed="rId10" cstate="print"/>
          <a:srcRect/>
          <a:stretch>
            <a:fillRect/>
          </a:stretch>
        </p:blipFill>
        <p:spPr bwMode="auto">
          <a:xfrm>
            <a:off x="6228184" y="1746596"/>
            <a:ext cx="1125537" cy="382588"/>
          </a:xfrm>
          <a:prstGeom prst="rect">
            <a:avLst/>
          </a:prstGeom>
          <a:noFill/>
          <a:ln w="9525">
            <a:noFill/>
            <a:miter lim="800000"/>
            <a:headEnd/>
            <a:tailEnd/>
          </a:ln>
        </p:spPr>
      </p:pic>
      <p:pic>
        <p:nvPicPr>
          <p:cNvPr id="76" name="圖片 65" descr="question.PNG"/>
          <p:cNvPicPr>
            <a:picLocks noChangeAspect="1"/>
          </p:cNvPicPr>
          <p:nvPr/>
        </p:nvPicPr>
        <p:blipFill>
          <a:blip r:embed="rId11" cstate="print"/>
          <a:srcRect/>
          <a:stretch>
            <a:fillRect/>
          </a:stretch>
        </p:blipFill>
        <p:spPr bwMode="auto">
          <a:xfrm>
            <a:off x="7380312" y="1268760"/>
            <a:ext cx="1139825" cy="395287"/>
          </a:xfrm>
          <a:prstGeom prst="rect">
            <a:avLst/>
          </a:prstGeom>
          <a:noFill/>
          <a:ln w="9525">
            <a:noFill/>
            <a:miter lim="800000"/>
            <a:headEnd/>
            <a:tailEnd/>
          </a:ln>
        </p:spPr>
      </p:pic>
      <p:pic>
        <p:nvPicPr>
          <p:cNvPr id="77" name="圖片 66" descr="question.PNG"/>
          <p:cNvPicPr>
            <a:picLocks noChangeAspect="1"/>
          </p:cNvPicPr>
          <p:nvPr/>
        </p:nvPicPr>
        <p:blipFill>
          <a:blip r:embed="rId12" cstate="print"/>
          <a:srcRect/>
          <a:stretch>
            <a:fillRect/>
          </a:stretch>
        </p:blipFill>
        <p:spPr bwMode="auto">
          <a:xfrm>
            <a:off x="1763692" y="1268760"/>
            <a:ext cx="1139825" cy="395287"/>
          </a:xfrm>
          <a:prstGeom prst="rect">
            <a:avLst/>
          </a:prstGeom>
          <a:noFill/>
          <a:ln w="9525">
            <a:noFill/>
            <a:miter lim="800000"/>
            <a:headEnd/>
            <a:tailEnd/>
          </a:ln>
        </p:spPr>
      </p:pic>
      <p:pic>
        <p:nvPicPr>
          <p:cNvPr id="78" name="圖片 67" descr="question.PNG"/>
          <p:cNvPicPr>
            <a:picLocks noChangeAspect="1"/>
          </p:cNvPicPr>
          <p:nvPr/>
        </p:nvPicPr>
        <p:blipFill>
          <a:blip r:embed="rId13" cstate="print"/>
          <a:srcRect/>
          <a:stretch>
            <a:fillRect/>
          </a:stretch>
        </p:blipFill>
        <p:spPr bwMode="auto">
          <a:xfrm>
            <a:off x="5106470" y="1268760"/>
            <a:ext cx="1139825" cy="395287"/>
          </a:xfrm>
          <a:prstGeom prst="rect">
            <a:avLst/>
          </a:prstGeom>
          <a:noFill/>
          <a:ln w="9525">
            <a:noFill/>
            <a:miter lim="800000"/>
            <a:headEnd/>
            <a:tailEnd/>
          </a:ln>
        </p:spPr>
      </p:pic>
      <p:pic>
        <p:nvPicPr>
          <p:cNvPr id="79" name="圖片 68" descr="question.PNG"/>
          <p:cNvPicPr>
            <a:picLocks noChangeAspect="1"/>
          </p:cNvPicPr>
          <p:nvPr/>
        </p:nvPicPr>
        <p:blipFill>
          <a:blip r:embed="rId14" cstate="print"/>
          <a:srcRect/>
          <a:stretch>
            <a:fillRect/>
          </a:stretch>
        </p:blipFill>
        <p:spPr bwMode="auto">
          <a:xfrm>
            <a:off x="7392615" y="1739155"/>
            <a:ext cx="1139825" cy="393700"/>
          </a:xfrm>
          <a:prstGeom prst="rect">
            <a:avLst/>
          </a:prstGeom>
          <a:noFill/>
          <a:ln w="9525">
            <a:noFill/>
            <a:miter lim="800000"/>
            <a:headEnd/>
            <a:tailEnd/>
          </a:ln>
        </p:spPr>
      </p:pic>
      <p:pic>
        <p:nvPicPr>
          <p:cNvPr id="80" name="圖片 70" descr="question.PNG"/>
          <p:cNvPicPr>
            <a:picLocks noChangeAspect="1"/>
          </p:cNvPicPr>
          <p:nvPr/>
        </p:nvPicPr>
        <p:blipFill>
          <a:blip r:embed="rId15" cstate="print"/>
          <a:srcRect/>
          <a:stretch>
            <a:fillRect/>
          </a:stretch>
        </p:blipFill>
        <p:spPr bwMode="auto">
          <a:xfrm>
            <a:off x="6312495" y="2204861"/>
            <a:ext cx="1139825" cy="395288"/>
          </a:xfrm>
          <a:prstGeom prst="rect">
            <a:avLst/>
          </a:prstGeom>
          <a:noFill/>
          <a:ln w="9525">
            <a:noFill/>
            <a:miter lim="800000"/>
            <a:headEnd/>
            <a:tailEnd/>
          </a:ln>
        </p:spPr>
      </p:pic>
      <p:pic>
        <p:nvPicPr>
          <p:cNvPr id="81" name="圖片 71" descr="question.PNG"/>
          <p:cNvPicPr>
            <a:picLocks noChangeAspect="1"/>
          </p:cNvPicPr>
          <p:nvPr/>
        </p:nvPicPr>
        <p:blipFill>
          <a:blip r:embed="rId16" cstate="print"/>
          <a:srcRect/>
          <a:stretch>
            <a:fillRect/>
          </a:stretch>
        </p:blipFill>
        <p:spPr bwMode="auto">
          <a:xfrm>
            <a:off x="7464623" y="2198114"/>
            <a:ext cx="1139825" cy="395288"/>
          </a:xfrm>
          <a:prstGeom prst="rect">
            <a:avLst/>
          </a:prstGeom>
          <a:noFill/>
          <a:ln w="9525">
            <a:noFill/>
            <a:miter lim="800000"/>
            <a:headEnd/>
            <a:tailEnd/>
          </a:ln>
        </p:spPr>
      </p:pic>
      <p:pic>
        <p:nvPicPr>
          <p:cNvPr id="82" name="圖片 72" descr="question.PNG"/>
          <p:cNvPicPr>
            <a:picLocks noChangeAspect="1"/>
          </p:cNvPicPr>
          <p:nvPr/>
        </p:nvPicPr>
        <p:blipFill>
          <a:blip r:embed="rId17" cstate="print"/>
          <a:srcRect/>
          <a:stretch>
            <a:fillRect/>
          </a:stretch>
        </p:blipFill>
        <p:spPr bwMode="auto">
          <a:xfrm>
            <a:off x="611560" y="2780928"/>
            <a:ext cx="1139825" cy="393700"/>
          </a:xfrm>
          <a:prstGeom prst="rect">
            <a:avLst/>
          </a:prstGeom>
          <a:noFill/>
          <a:ln w="9525">
            <a:noFill/>
            <a:miter lim="800000"/>
            <a:headEnd/>
            <a:tailEnd/>
          </a:ln>
        </p:spPr>
      </p:pic>
      <p:pic>
        <p:nvPicPr>
          <p:cNvPr id="83" name="圖片 74" descr="question.PNG"/>
          <p:cNvPicPr>
            <a:picLocks noChangeAspect="1"/>
          </p:cNvPicPr>
          <p:nvPr/>
        </p:nvPicPr>
        <p:blipFill>
          <a:blip r:embed="rId18" cstate="print"/>
          <a:srcRect/>
          <a:stretch>
            <a:fillRect/>
          </a:stretch>
        </p:blipFill>
        <p:spPr bwMode="auto">
          <a:xfrm>
            <a:off x="5148064" y="3246308"/>
            <a:ext cx="1139825" cy="395288"/>
          </a:xfrm>
          <a:prstGeom prst="rect">
            <a:avLst/>
          </a:prstGeom>
          <a:noFill/>
          <a:ln w="9525">
            <a:noFill/>
            <a:miter lim="800000"/>
            <a:headEnd/>
            <a:tailEnd/>
          </a:ln>
        </p:spPr>
      </p:pic>
      <p:pic>
        <p:nvPicPr>
          <p:cNvPr id="84" name="圖片 75" descr="question.PNG"/>
          <p:cNvPicPr>
            <a:picLocks noChangeAspect="1"/>
          </p:cNvPicPr>
          <p:nvPr/>
        </p:nvPicPr>
        <p:blipFill>
          <a:blip r:embed="rId19" cstate="print"/>
          <a:srcRect/>
          <a:stretch>
            <a:fillRect/>
          </a:stretch>
        </p:blipFill>
        <p:spPr bwMode="auto">
          <a:xfrm>
            <a:off x="5220072" y="2736824"/>
            <a:ext cx="1152525" cy="404813"/>
          </a:xfrm>
          <a:prstGeom prst="rect">
            <a:avLst/>
          </a:prstGeom>
          <a:noFill/>
          <a:ln w="9525">
            <a:noFill/>
            <a:miter lim="800000"/>
            <a:headEnd/>
            <a:tailEnd/>
          </a:ln>
        </p:spPr>
      </p:pic>
      <p:pic>
        <p:nvPicPr>
          <p:cNvPr id="85" name="圖片 77" descr="question.PNG"/>
          <p:cNvPicPr>
            <a:picLocks noChangeAspect="1"/>
          </p:cNvPicPr>
          <p:nvPr/>
        </p:nvPicPr>
        <p:blipFill>
          <a:blip r:embed="rId20" cstate="print"/>
          <a:srcRect/>
          <a:stretch>
            <a:fillRect/>
          </a:stretch>
        </p:blipFill>
        <p:spPr bwMode="auto">
          <a:xfrm>
            <a:off x="3995936" y="2204861"/>
            <a:ext cx="1150937" cy="406400"/>
          </a:xfrm>
          <a:prstGeom prst="rect">
            <a:avLst/>
          </a:prstGeom>
          <a:noFill/>
          <a:ln w="9525">
            <a:noFill/>
            <a:miter lim="800000"/>
            <a:headEnd/>
            <a:tailEnd/>
          </a:ln>
        </p:spPr>
      </p:pic>
      <p:pic>
        <p:nvPicPr>
          <p:cNvPr id="86" name="圖片 78" descr="question.PNG"/>
          <p:cNvPicPr>
            <a:picLocks noChangeAspect="1"/>
          </p:cNvPicPr>
          <p:nvPr/>
        </p:nvPicPr>
        <p:blipFill>
          <a:blip r:embed="rId21" cstate="print"/>
          <a:srcRect l="34041" r="36173" b="3491"/>
          <a:stretch>
            <a:fillRect/>
          </a:stretch>
        </p:blipFill>
        <p:spPr bwMode="auto">
          <a:xfrm>
            <a:off x="1979712" y="3645024"/>
            <a:ext cx="504056" cy="576064"/>
          </a:xfrm>
          <a:prstGeom prst="rect">
            <a:avLst/>
          </a:prstGeom>
          <a:noFill/>
          <a:ln w="9525">
            <a:noFill/>
            <a:miter lim="800000"/>
            <a:headEnd/>
            <a:tailEnd/>
          </a:ln>
        </p:spPr>
      </p:pic>
      <p:pic>
        <p:nvPicPr>
          <p:cNvPr id="87" name="圖片 79" descr="question.PNG"/>
          <p:cNvPicPr>
            <a:picLocks noChangeAspect="1"/>
          </p:cNvPicPr>
          <p:nvPr/>
        </p:nvPicPr>
        <p:blipFill>
          <a:blip r:embed="rId22" cstate="print"/>
          <a:srcRect/>
          <a:stretch>
            <a:fillRect/>
          </a:stretch>
        </p:blipFill>
        <p:spPr bwMode="auto">
          <a:xfrm>
            <a:off x="5148064" y="3827285"/>
            <a:ext cx="1152525" cy="407987"/>
          </a:xfrm>
          <a:prstGeom prst="rect">
            <a:avLst/>
          </a:prstGeom>
          <a:noFill/>
          <a:ln w="9525">
            <a:noFill/>
            <a:miter lim="800000"/>
            <a:headEnd/>
            <a:tailEnd/>
          </a:ln>
        </p:spPr>
      </p:pic>
      <p:pic>
        <p:nvPicPr>
          <p:cNvPr id="88" name="圖片 81" descr="question.PNG"/>
          <p:cNvPicPr>
            <a:picLocks noChangeAspect="1"/>
          </p:cNvPicPr>
          <p:nvPr/>
        </p:nvPicPr>
        <p:blipFill>
          <a:blip r:embed="rId23" cstate="print"/>
          <a:srcRect/>
          <a:stretch>
            <a:fillRect/>
          </a:stretch>
        </p:blipFill>
        <p:spPr bwMode="auto">
          <a:xfrm>
            <a:off x="2843808" y="4293096"/>
            <a:ext cx="1152525" cy="406400"/>
          </a:xfrm>
          <a:prstGeom prst="rect">
            <a:avLst/>
          </a:prstGeom>
          <a:noFill/>
          <a:ln w="9525">
            <a:noFill/>
            <a:miter lim="800000"/>
            <a:headEnd/>
            <a:tailEnd/>
          </a:ln>
        </p:spPr>
      </p:pic>
      <p:pic>
        <p:nvPicPr>
          <p:cNvPr id="89" name="圖片 83" descr="question.PNG"/>
          <p:cNvPicPr>
            <a:picLocks noChangeAspect="1"/>
          </p:cNvPicPr>
          <p:nvPr/>
        </p:nvPicPr>
        <p:blipFill>
          <a:blip r:embed="rId24" cstate="print"/>
          <a:srcRect/>
          <a:stretch>
            <a:fillRect/>
          </a:stretch>
        </p:blipFill>
        <p:spPr bwMode="auto">
          <a:xfrm>
            <a:off x="4009211" y="4293093"/>
            <a:ext cx="1152525" cy="406400"/>
          </a:xfrm>
          <a:prstGeom prst="rect">
            <a:avLst/>
          </a:prstGeom>
          <a:noFill/>
          <a:ln w="9525">
            <a:noFill/>
            <a:miter lim="800000"/>
            <a:headEnd/>
            <a:tailEnd/>
          </a:ln>
        </p:spPr>
      </p:pic>
      <p:pic>
        <p:nvPicPr>
          <p:cNvPr id="90" name="圖片 84" descr="question.PNG"/>
          <p:cNvPicPr>
            <a:picLocks noChangeAspect="1"/>
          </p:cNvPicPr>
          <p:nvPr/>
        </p:nvPicPr>
        <p:blipFill>
          <a:blip r:embed="rId25" cstate="print"/>
          <a:srcRect/>
          <a:stretch>
            <a:fillRect/>
          </a:stretch>
        </p:blipFill>
        <p:spPr bwMode="auto">
          <a:xfrm>
            <a:off x="1704872" y="4778599"/>
            <a:ext cx="1150937" cy="406400"/>
          </a:xfrm>
          <a:prstGeom prst="rect">
            <a:avLst/>
          </a:prstGeom>
          <a:noFill/>
          <a:ln w="9525">
            <a:noFill/>
            <a:miter lim="800000"/>
            <a:headEnd/>
            <a:tailEnd/>
          </a:ln>
        </p:spPr>
      </p:pic>
      <p:pic>
        <p:nvPicPr>
          <p:cNvPr id="91" name="圖片 85" descr="question.PNG"/>
          <p:cNvPicPr>
            <a:picLocks noChangeAspect="1"/>
          </p:cNvPicPr>
          <p:nvPr/>
        </p:nvPicPr>
        <p:blipFill>
          <a:blip r:embed="rId26" cstate="print"/>
          <a:srcRect/>
          <a:stretch>
            <a:fillRect/>
          </a:stretch>
        </p:blipFill>
        <p:spPr bwMode="auto">
          <a:xfrm>
            <a:off x="6359103" y="4808259"/>
            <a:ext cx="1165225" cy="417512"/>
          </a:xfrm>
          <a:prstGeom prst="rect">
            <a:avLst/>
          </a:prstGeom>
          <a:noFill/>
          <a:ln w="9525">
            <a:noFill/>
            <a:miter lim="800000"/>
            <a:headEnd/>
            <a:tailEnd/>
          </a:ln>
        </p:spPr>
      </p:pic>
      <p:pic>
        <p:nvPicPr>
          <p:cNvPr id="92" name="圖片 89" descr="question.PNG"/>
          <p:cNvPicPr>
            <a:picLocks noChangeAspect="1"/>
          </p:cNvPicPr>
          <p:nvPr/>
        </p:nvPicPr>
        <p:blipFill>
          <a:blip r:embed="rId27" cstate="print"/>
          <a:srcRect/>
          <a:stretch>
            <a:fillRect/>
          </a:stretch>
        </p:blipFill>
        <p:spPr bwMode="auto">
          <a:xfrm>
            <a:off x="539552" y="5733256"/>
            <a:ext cx="1165225" cy="419100"/>
          </a:xfrm>
          <a:prstGeom prst="rect">
            <a:avLst/>
          </a:prstGeom>
          <a:noFill/>
          <a:ln w="9525">
            <a:noFill/>
            <a:miter lim="800000"/>
            <a:headEnd/>
            <a:tailEnd/>
          </a:ln>
        </p:spPr>
      </p:pic>
      <p:pic>
        <p:nvPicPr>
          <p:cNvPr id="93" name="圖片 90" descr="question.PNG"/>
          <p:cNvPicPr>
            <a:picLocks noChangeAspect="1"/>
          </p:cNvPicPr>
          <p:nvPr/>
        </p:nvPicPr>
        <p:blipFill>
          <a:blip r:embed="rId28" cstate="print"/>
          <a:srcRect/>
          <a:stretch>
            <a:fillRect/>
          </a:stretch>
        </p:blipFill>
        <p:spPr bwMode="auto">
          <a:xfrm>
            <a:off x="1763688" y="5733256"/>
            <a:ext cx="1165225" cy="419100"/>
          </a:xfrm>
          <a:prstGeom prst="rect">
            <a:avLst/>
          </a:prstGeom>
          <a:noFill/>
          <a:ln w="9525">
            <a:noFill/>
            <a:miter lim="800000"/>
            <a:headEnd/>
            <a:tailEnd/>
          </a:ln>
        </p:spPr>
      </p:pic>
      <p:pic>
        <p:nvPicPr>
          <p:cNvPr id="94" name="圖片 92" descr="question.PNG"/>
          <p:cNvPicPr>
            <a:picLocks noChangeAspect="1"/>
          </p:cNvPicPr>
          <p:nvPr/>
        </p:nvPicPr>
        <p:blipFill>
          <a:blip r:embed="rId29" cstate="print"/>
          <a:srcRect l="20855" r="21794" b="-1443"/>
          <a:stretch>
            <a:fillRect/>
          </a:stretch>
        </p:blipFill>
        <p:spPr bwMode="auto">
          <a:xfrm>
            <a:off x="7596336" y="3717029"/>
            <a:ext cx="792088" cy="504056"/>
          </a:xfrm>
          <a:prstGeom prst="rect">
            <a:avLst/>
          </a:prstGeom>
          <a:noFill/>
          <a:ln w="9525">
            <a:noFill/>
            <a:miter lim="800000"/>
            <a:headEnd/>
            <a:tailEnd/>
          </a:ln>
        </p:spPr>
      </p:pic>
      <p:pic>
        <p:nvPicPr>
          <p:cNvPr id="95" name="圖片 93" descr="question.PNG"/>
          <p:cNvPicPr>
            <a:picLocks noChangeAspect="1"/>
          </p:cNvPicPr>
          <p:nvPr/>
        </p:nvPicPr>
        <p:blipFill>
          <a:blip r:embed="rId30" cstate="print"/>
          <a:srcRect/>
          <a:stretch>
            <a:fillRect/>
          </a:stretch>
        </p:blipFill>
        <p:spPr bwMode="auto">
          <a:xfrm>
            <a:off x="683568" y="4365104"/>
            <a:ext cx="1058862" cy="315913"/>
          </a:xfrm>
          <a:prstGeom prst="rect">
            <a:avLst/>
          </a:prstGeom>
          <a:noFill/>
          <a:ln w="9525">
            <a:noFill/>
            <a:miter lim="800000"/>
            <a:headEnd/>
            <a:tailEnd/>
          </a:ln>
        </p:spPr>
      </p:pic>
      <p:pic>
        <p:nvPicPr>
          <p:cNvPr id="96" name="圖片 33" descr="100274708_logo.jpg"/>
          <p:cNvPicPr>
            <a:picLocks noChangeAspect="1"/>
          </p:cNvPicPr>
          <p:nvPr/>
        </p:nvPicPr>
        <p:blipFill>
          <a:blip r:embed="rId31" cstate="print"/>
          <a:srcRect/>
          <a:stretch>
            <a:fillRect/>
          </a:stretch>
        </p:blipFill>
        <p:spPr bwMode="auto">
          <a:xfrm>
            <a:off x="6316117" y="1386929"/>
            <a:ext cx="992187" cy="169863"/>
          </a:xfrm>
          <a:prstGeom prst="rect">
            <a:avLst/>
          </a:prstGeom>
          <a:noFill/>
          <a:ln w="9525">
            <a:noFill/>
            <a:miter lim="800000"/>
            <a:headEnd/>
            <a:tailEnd/>
          </a:ln>
        </p:spPr>
      </p:pic>
      <p:pic>
        <p:nvPicPr>
          <p:cNvPr id="97" name="圖片 34" descr="hikvision.jpg"/>
          <p:cNvPicPr>
            <a:picLocks noChangeAspect="1"/>
          </p:cNvPicPr>
          <p:nvPr/>
        </p:nvPicPr>
        <p:blipFill>
          <a:blip r:embed="rId32" cstate="print"/>
          <a:srcRect b="-14537"/>
          <a:stretch>
            <a:fillRect/>
          </a:stretch>
        </p:blipFill>
        <p:spPr bwMode="auto">
          <a:xfrm>
            <a:off x="683568" y="3429000"/>
            <a:ext cx="992188" cy="155575"/>
          </a:xfrm>
          <a:prstGeom prst="rect">
            <a:avLst/>
          </a:prstGeom>
          <a:noFill/>
          <a:ln w="9525">
            <a:noFill/>
            <a:miter lim="800000"/>
            <a:headEnd/>
            <a:tailEnd/>
          </a:ln>
        </p:spPr>
      </p:pic>
      <p:pic>
        <p:nvPicPr>
          <p:cNvPr id="98" name="圖片 35" descr="viosecure_logo1.jpg"/>
          <p:cNvPicPr>
            <a:picLocks noChangeAspect="1"/>
          </p:cNvPicPr>
          <p:nvPr/>
        </p:nvPicPr>
        <p:blipFill>
          <a:blip r:embed="rId33" cstate="print"/>
          <a:srcRect/>
          <a:stretch>
            <a:fillRect/>
          </a:stretch>
        </p:blipFill>
        <p:spPr bwMode="auto">
          <a:xfrm>
            <a:off x="7596336" y="5368452"/>
            <a:ext cx="958850" cy="201613"/>
          </a:xfrm>
          <a:prstGeom prst="rect">
            <a:avLst/>
          </a:prstGeom>
          <a:noFill/>
          <a:ln w="9525">
            <a:noFill/>
            <a:miter lim="800000"/>
            <a:headEnd/>
            <a:tailEnd/>
          </a:ln>
        </p:spPr>
      </p:pic>
      <p:pic>
        <p:nvPicPr>
          <p:cNvPr id="99" name="圖片 36" descr="a-mtk.jpg"/>
          <p:cNvPicPr>
            <a:picLocks noChangeAspect="1"/>
          </p:cNvPicPr>
          <p:nvPr/>
        </p:nvPicPr>
        <p:blipFill>
          <a:blip r:embed="rId34" cstate="print"/>
          <a:srcRect/>
          <a:stretch>
            <a:fillRect/>
          </a:stretch>
        </p:blipFill>
        <p:spPr bwMode="auto">
          <a:xfrm>
            <a:off x="2996063" y="1329084"/>
            <a:ext cx="993775" cy="209551"/>
          </a:xfrm>
          <a:prstGeom prst="rect">
            <a:avLst/>
          </a:prstGeom>
          <a:noFill/>
          <a:ln w="9525">
            <a:noFill/>
            <a:miter lim="800000"/>
            <a:headEnd/>
            <a:tailEnd/>
          </a:ln>
        </p:spPr>
      </p:pic>
      <p:pic>
        <p:nvPicPr>
          <p:cNvPr id="100" name="Picture 36" descr="D:\qnap\office\pic\logo\CNB-01.png"/>
          <p:cNvPicPr>
            <a:picLocks noChangeAspect="1" noChangeArrowheads="1"/>
          </p:cNvPicPr>
          <p:nvPr/>
        </p:nvPicPr>
        <p:blipFill>
          <a:blip r:embed="rId35" cstate="print"/>
          <a:srcRect/>
          <a:stretch>
            <a:fillRect/>
          </a:stretch>
        </p:blipFill>
        <p:spPr bwMode="auto">
          <a:xfrm>
            <a:off x="683568" y="2317253"/>
            <a:ext cx="950913" cy="247651"/>
          </a:xfrm>
          <a:prstGeom prst="rect">
            <a:avLst/>
          </a:prstGeom>
          <a:noFill/>
          <a:ln w="9525">
            <a:noFill/>
            <a:miter lim="800000"/>
            <a:headEnd/>
            <a:tailEnd/>
          </a:ln>
        </p:spPr>
      </p:pic>
      <p:pic>
        <p:nvPicPr>
          <p:cNvPr id="101" name="圖片 93" descr="DIGITUS_R__Professional_Web_01.jpg"/>
          <p:cNvPicPr>
            <a:picLocks noChangeAspect="1"/>
          </p:cNvPicPr>
          <p:nvPr/>
        </p:nvPicPr>
        <p:blipFill>
          <a:blip r:embed="rId36" cstate="print"/>
          <a:srcRect/>
          <a:stretch>
            <a:fillRect/>
          </a:stretch>
        </p:blipFill>
        <p:spPr bwMode="auto">
          <a:xfrm>
            <a:off x="2915816" y="2257500"/>
            <a:ext cx="996950" cy="379412"/>
          </a:xfrm>
          <a:prstGeom prst="rect">
            <a:avLst/>
          </a:prstGeom>
          <a:noFill/>
          <a:ln w="9525">
            <a:noFill/>
            <a:miter lim="800000"/>
            <a:headEnd/>
            <a:tailEnd/>
          </a:ln>
        </p:spPr>
      </p:pic>
      <p:pic>
        <p:nvPicPr>
          <p:cNvPr id="102" name="Picture 2" descr="D:\qnap\office\pic\logo\shany.jpg"/>
          <p:cNvPicPr>
            <a:picLocks noChangeAspect="1" noChangeArrowheads="1"/>
          </p:cNvPicPr>
          <p:nvPr/>
        </p:nvPicPr>
        <p:blipFill>
          <a:blip r:embed="rId37" cstate="print"/>
          <a:srcRect/>
          <a:stretch>
            <a:fillRect/>
          </a:stretch>
        </p:blipFill>
        <p:spPr bwMode="auto">
          <a:xfrm>
            <a:off x="2915816" y="4797152"/>
            <a:ext cx="1093788" cy="379413"/>
          </a:xfrm>
          <a:prstGeom prst="rect">
            <a:avLst/>
          </a:prstGeom>
          <a:noFill/>
          <a:ln w="9525">
            <a:noFill/>
            <a:miter lim="800000"/>
            <a:headEnd/>
            <a:tailEnd/>
          </a:ln>
        </p:spPr>
      </p:pic>
      <p:pic>
        <p:nvPicPr>
          <p:cNvPr id="103" name="Picture 3" descr="D:\qnap\office\pic\logo\IPX_Logo.JPG"/>
          <p:cNvPicPr>
            <a:picLocks noChangeAspect="1" noChangeArrowheads="1"/>
          </p:cNvPicPr>
          <p:nvPr/>
        </p:nvPicPr>
        <p:blipFill>
          <a:blip r:embed="rId38" cstate="print"/>
          <a:srcRect/>
          <a:stretch>
            <a:fillRect/>
          </a:stretch>
        </p:blipFill>
        <p:spPr bwMode="auto">
          <a:xfrm>
            <a:off x="6551910" y="3212973"/>
            <a:ext cx="612775" cy="504825"/>
          </a:xfrm>
          <a:prstGeom prst="rect">
            <a:avLst/>
          </a:prstGeom>
          <a:noFill/>
          <a:ln w="9525">
            <a:noFill/>
            <a:miter lim="800000"/>
            <a:headEnd/>
            <a:tailEnd/>
          </a:ln>
        </p:spPr>
      </p:pic>
      <p:pic>
        <p:nvPicPr>
          <p:cNvPr id="104" name="Picture 4" descr="D:\qnap\office\pic\logo\brickcom.jpg"/>
          <p:cNvPicPr>
            <a:picLocks noChangeAspect="1" noChangeArrowheads="1"/>
          </p:cNvPicPr>
          <p:nvPr/>
        </p:nvPicPr>
        <p:blipFill>
          <a:blip r:embed="rId39" cstate="print"/>
          <a:srcRect/>
          <a:stretch>
            <a:fillRect/>
          </a:stretch>
        </p:blipFill>
        <p:spPr bwMode="auto">
          <a:xfrm>
            <a:off x="5220068" y="1772815"/>
            <a:ext cx="936104" cy="258055"/>
          </a:xfrm>
          <a:prstGeom prst="rect">
            <a:avLst/>
          </a:prstGeom>
          <a:noFill/>
          <a:ln w="9525">
            <a:noFill/>
            <a:miter lim="800000"/>
            <a:headEnd/>
            <a:tailEnd/>
          </a:ln>
        </p:spPr>
      </p:pic>
      <p:pic>
        <p:nvPicPr>
          <p:cNvPr id="105" name="圖片 76" descr="question.PNG"/>
          <p:cNvPicPr>
            <a:picLocks noChangeAspect="1"/>
          </p:cNvPicPr>
          <p:nvPr/>
        </p:nvPicPr>
        <p:blipFill>
          <a:blip r:embed="rId40" cstate="print"/>
          <a:srcRect/>
          <a:stretch>
            <a:fillRect/>
          </a:stretch>
        </p:blipFill>
        <p:spPr bwMode="auto">
          <a:xfrm>
            <a:off x="7452320" y="3266946"/>
            <a:ext cx="1152525" cy="406400"/>
          </a:xfrm>
          <a:prstGeom prst="rect">
            <a:avLst/>
          </a:prstGeom>
          <a:noFill/>
          <a:ln w="9525">
            <a:noFill/>
            <a:miter lim="800000"/>
            <a:headEnd/>
            <a:tailEnd/>
          </a:ln>
        </p:spPr>
      </p:pic>
      <p:pic>
        <p:nvPicPr>
          <p:cNvPr id="106" name="圖片 80" descr="question.PNG"/>
          <p:cNvPicPr>
            <a:picLocks noChangeAspect="1"/>
          </p:cNvPicPr>
          <p:nvPr/>
        </p:nvPicPr>
        <p:blipFill>
          <a:blip r:embed="rId41" cstate="print"/>
          <a:srcRect/>
          <a:stretch>
            <a:fillRect/>
          </a:stretch>
        </p:blipFill>
        <p:spPr bwMode="auto">
          <a:xfrm>
            <a:off x="6301383" y="3789037"/>
            <a:ext cx="1150937" cy="407987"/>
          </a:xfrm>
          <a:prstGeom prst="rect">
            <a:avLst/>
          </a:prstGeom>
          <a:noFill/>
          <a:ln w="9525">
            <a:noFill/>
            <a:miter lim="800000"/>
            <a:headEnd/>
            <a:tailEnd/>
          </a:ln>
        </p:spPr>
      </p:pic>
      <p:pic>
        <p:nvPicPr>
          <p:cNvPr id="107" name="圖片 48" descr="bosch-logo.jpg"/>
          <p:cNvPicPr>
            <a:picLocks noChangeAspect="1"/>
          </p:cNvPicPr>
          <p:nvPr/>
        </p:nvPicPr>
        <p:blipFill>
          <a:blip r:embed="rId42" cstate="print"/>
          <a:srcRect/>
          <a:stretch>
            <a:fillRect/>
          </a:stretch>
        </p:blipFill>
        <p:spPr bwMode="auto">
          <a:xfrm>
            <a:off x="4067941" y="1772815"/>
            <a:ext cx="935037" cy="328612"/>
          </a:xfrm>
          <a:prstGeom prst="rect">
            <a:avLst/>
          </a:prstGeom>
          <a:noFill/>
          <a:ln w="9525">
            <a:noFill/>
            <a:miter lim="800000"/>
            <a:headEnd/>
            <a:tailEnd/>
          </a:ln>
        </p:spPr>
      </p:pic>
      <p:pic>
        <p:nvPicPr>
          <p:cNvPr id="108" name="圖片 49" descr="Everfocus.png"/>
          <p:cNvPicPr>
            <a:picLocks noChangeAspect="1"/>
          </p:cNvPicPr>
          <p:nvPr/>
        </p:nvPicPr>
        <p:blipFill>
          <a:blip r:embed="rId43" cstate="print"/>
          <a:srcRect/>
          <a:stretch>
            <a:fillRect/>
          </a:stretch>
        </p:blipFill>
        <p:spPr bwMode="auto">
          <a:xfrm>
            <a:off x="2867223" y="2852936"/>
            <a:ext cx="1128713" cy="225425"/>
          </a:xfrm>
          <a:prstGeom prst="rect">
            <a:avLst/>
          </a:prstGeom>
          <a:noFill/>
          <a:ln w="9525">
            <a:noFill/>
            <a:miter lim="800000"/>
            <a:headEnd/>
            <a:tailEnd/>
          </a:ln>
        </p:spPr>
      </p:pic>
      <p:pic>
        <p:nvPicPr>
          <p:cNvPr id="109" name="圖片 51" descr="Histream.jpg"/>
          <p:cNvPicPr>
            <a:picLocks noChangeAspect="1"/>
          </p:cNvPicPr>
          <p:nvPr/>
        </p:nvPicPr>
        <p:blipFill>
          <a:blip r:embed="rId44" cstate="print"/>
          <a:srcRect/>
          <a:stretch>
            <a:fillRect/>
          </a:stretch>
        </p:blipFill>
        <p:spPr bwMode="auto">
          <a:xfrm>
            <a:off x="1783805" y="3284984"/>
            <a:ext cx="915987" cy="415925"/>
          </a:xfrm>
          <a:prstGeom prst="rect">
            <a:avLst/>
          </a:prstGeom>
          <a:noFill/>
          <a:ln w="9525">
            <a:noFill/>
            <a:miter lim="800000"/>
            <a:headEnd/>
            <a:tailEnd/>
          </a:ln>
        </p:spPr>
      </p:pic>
      <p:pic>
        <p:nvPicPr>
          <p:cNvPr id="110" name="圖片 52" descr="Hunt.png"/>
          <p:cNvPicPr>
            <a:picLocks noChangeAspect="1"/>
          </p:cNvPicPr>
          <p:nvPr/>
        </p:nvPicPr>
        <p:blipFill>
          <a:blip r:embed="rId45" cstate="print"/>
          <a:srcRect/>
          <a:stretch>
            <a:fillRect/>
          </a:stretch>
        </p:blipFill>
        <p:spPr bwMode="auto">
          <a:xfrm>
            <a:off x="4212361" y="3349624"/>
            <a:ext cx="864092" cy="295400"/>
          </a:xfrm>
          <a:prstGeom prst="rect">
            <a:avLst/>
          </a:prstGeom>
          <a:noFill/>
          <a:ln w="9525">
            <a:noFill/>
            <a:miter lim="800000"/>
            <a:headEnd/>
            <a:tailEnd/>
          </a:ln>
        </p:spPr>
      </p:pic>
      <p:pic>
        <p:nvPicPr>
          <p:cNvPr id="111" name="圖片 53" descr="sollo logo.jpg"/>
          <p:cNvPicPr>
            <a:picLocks noChangeAspect="1"/>
          </p:cNvPicPr>
          <p:nvPr/>
        </p:nvPicPr>
        <p:blipFill>
          <a:blip r:embed="rId46" cstate="print"/>
          <a:srcRect/>
          <a:stretch>
            <a:fillRect/>
          </a:stretch>
        </p:blipFill>
        <p:spPr bwMode="auto">
          <a:xfrm>
            <a:off x="5279029" y="4870171"/>
            <a:ext cx="1008062" cy="242888"/>
          </a:xfrm>
          <a:prstGeom prst="rect">
            <a:avLst/>
          </a:prstGeom>
          <a:noFill/>
          <a:ln w="9525">
            <a:noFill/>
            <a:miter lim="800000"/>
            <a:headEnd/>
            <a:tailEnd/>
          </a:ln>
        </p:spPr>
      </p:pic>
      <p:pic>
        <p:nvPicPr>
          <p:cNvPr id="112" name="圖片 54" descr="yokogawa.gif"/>
          <p:cNvPicPr>
            <a:picLocks noChangeAspect="1"/>
          </p:cNvPicPr>
          <p:nvPr/>
        </p:nvPicPr>
        <p:blipFill>
          <a:blip r:embed="rId47" cstate="print"/>
          <a:srcRect/>
          <a:stretch>
            <a:fillRect/>
          </a:stretch>
        </p:blipFill>
        <p:spPr bwMode="auto">
          <a:xfrm>
            <a:off x="3059832" y="5647529"/>
            <a:ext cx="806450" cy="544512"/>
          </a:xfrm>
          <a:prstGeom prst="rect">
            <a:avLst/>
          </a:prstGeom>
          <a:noFill/>
          <a:ln w="9525">
            <a:noFill/>
            <a:miter lim="800000"/>
            <a:headEnd/>
            <a:tailEnd/>
          </a:ln>
        </p:spPr>
      </p:pic>
      <p:pic>
        <p:nvPicPr>
          <p:cNvPr id="113" name="圖片 55" descr="samsung.png"/>
          <p:cNvPicPr>
            <a:picLocks noChangeAspect="1"/>
          </p:cNvPicPr>
          <p:nvPr/>
        </p:nvPicPr>
        <p:blipFill>
          <a:blip r:embed="rId48" cstate="print"/>
          <a:srcRect/>
          <a:stretch>
            <a:fillRect/>
          </a:stretch>
        </p:blipFill>
        <p:spPr bwMode="auto">
          <a:xfrm>
            <a:off x="611560" y="4725144"/>
            <a:ext cx="1092121" cy="504056"/>
          </a:xfrm>
          <a:prstGeom prst="rect">
            <a:avLst/>
          </a:prstGeom>
          <a:noFill/>
          <a:ln w="9525">
            <a:noFill/>
            <a:miter lim="800000"/>
            <a:headEnd/>
            <a:tailEnd/>
          </a:ln>
        </p:spPr>
      </p:pic>
      <p:pic>
        <p:nvPicPr>
          <p:cNvPr id="114" name="圖片 56" descr="Sharp.jpg"/>
          <p:cNvPicPr>
            <a:picLocks noChangeAspect="1"/>
          </p:cNvPicPr>
          <p:nvPr/>
        </p:nvPicPr>
        <p:blipFill>
          <a:blip r:embed="rId49" cstate="print"/>
          <a:srcRect/>
          <a:stretch>
            <a:fillRect/>
          </a:stretch>
        </p:blipFill>
        <p:spPr bwMode="auto">
          <a:xfrm>
            <a:off x="4139952" y="4941168"/>
            <a:ext cx="1057275" cy="215900"/>
          </a:xfrm>
          <a:prstGeom prst="rect">
            <a:avLst/>
          </a:prstGeom>
          <a:noFill/>
          <a:ln w="9525">
            <a:noFill/>
            <a:miter lim="800000"/>
            <a:headEnd/>
            <a:tailEnd/>
          </a:ln>
        </p:spPr>
      </p:pic>
      <p:pic>
        <p:nvPicPr>
          <p:cNvPr id="115" name="圖片 57" descr="LG.jpg"/>
          <p:cNvPicPr>
            <a:picLocks noChangeAspect="1"/>
          </p:cNvPicPr>
          <p:nvPr/>
        </p:nvPicPr>
        <p:blipFill>
          <a:blip r:embed="rId50" cstate="print"/>
          <a:srcRect/>
          <a:stretch>
            <a:fillRect/>
          </a:stretch>
        </p:blipFill>
        <p:spPr bwMode="auto">
          <a:xfrm>
            <a:off x="2843804" y="3933180"/>
            <a:ext cx="1057275" cy="215900"/>
          </a:xfrm>
          <a:prstGeom prst="rect">
            <a:avLst/>
          </a:prstGeom>
          <a:noFill/>
          <a:ln w="9525">
            <a:noFill/>
            <a:miter lim="800000"/>
            <a:headEnd/>
            <a:tailEnd/>
          </a:ln>
        </p:spPr>
      </p:pic>
      <p:pic>
        <p:nvPicPr>
          <p:cNvPr id="116" name="圖片 58" descr="logo-lilin.png"/>
          <p:cNvPicPr>
            <a:picLocks noChangeAspect="1"/>
          </p:cNvPicPr>
          <p:nvPr/>
        </p:nvPicPr>
        <p:blipFill>
          <a:blip r:embed="rId51" cstate="print"/>
          <a:srcRect/>
          <a:stretch>
            <a:fillRect/>
          </a:stretch>
        </p:blipFill>
        <p:spPr bwMode="auto">
          <a:xfrm>
            <a:off x="4041006" y="3907751"/>
            <a:ext cx="1035050" cy="215900"/>
          </a:xfrm>
          <a:prstGeom prst="rect">
            <a:avLst/>
          </a:prstGeom>
          <a:noFill/>
          <a:ln w="9525">
            <a:noFill/>
            <a:miter lim="800000"/>
            <a:headEnd/>
            <a:tailEnd/>
          </a:ln>
        </p:spPr>
      </p:pic>
      <p:pic>
        <p:nvPicPr>
          <p:cNvPr id="117" name="Picture 3" descr="C:\Users\andrew\Downloads\Foscam-logo.tif"/>
          <p:cNvPicPr>
            <a:picLocks noChangeAspect="1" noChangeArrowheads="1"/>
          </p:cNvPicPr>
          <p:nvPr/>
        </p:nvPicPr>
        <p:blipFill>
          <a:blip r:embed="rId52" cstate="print"/>
          <a:srcRect/>
          <a:stretch>
            <a:fillRect/>
          </a:stretch>
        </p:blipFill>
        <p:spPr bwMode="auto">
          <a:xfrm>
            <a:off x="4067944" y="2924941"/>
            <a:ext cx="1081268" cy="132032"/>
          </a:xfrm>
          <a:prstGeom prst="rect">
            <a:avLst/>
          </a:prstGeom>
          <a:noFill/>
        </p:spPr>
      </p:pic>
      <p:pic>
        <p:nvPicPr>
          <p:cNvPr id="118" name="Picture 4" descr="C:\Users\andrew\Downloads\gs_logo.png"/>
          <p:cNvPicPr>
            <a:picLocks noChangeAspect="1" noChangeArrowheads="1"/>
          </p:cNvPicPr>
          <p:nvPr/>
        </p:nvPicPr>
        <p:blipFill>
          <a:blip r:embed="rId53" cstate="print"/>
          <a:srcRect/>
          <a:stretch>
            <a:fillRect/>
          </a:stretch>
        </p:blipFill>
        <p:spPr bwMode="auto">
          <a:xfrm>
            <a:off x="6372200" y="2708917"/>
            <a:ext cx="1080120" cy="432048"/>
          </a:xfrm>
          <a:prstGeom prst="rect">
            <a:avLst/>
          </a:prstGeom>
          <a:noFill/>
        </p:spPr>
      </p:pic>
      <p:pic>
        <p:nvPicPr>
          <p:cNvPr id="119" name="圖片 118" descr="logo bolide png.png"/>
          <p:cNvPicPr>
            <a:picLocks noChangeAspect="1"/>
          </p:cNvPicPr>
          <p:nvPr/>
        </p:nvPicPr>
        <p:blipFill>
          <a:blip r:embed="rId54" cstate="print"/>
          <a:stretch>
            <a:fillRect/>
          </a:stretch>
        </p:blipFill>
        <p:spPr>
          <a:xfrm>
            <a:off x="2915812" y="1772815"/>
            <a:ext cx="1080120" cy="271844"/>
          </a:xfrm>
          <a:prstGeom prst="rect">
            <a:avLst/>
          </a:prstGeom>
        </p:spPr>
      </p:pic>
      <p:pic>
        <p:nvPicPr>
          <p:cNvPr id="120" name="Picture 2" descr="D:\QNAP\media\logo\JVC red logo-01.png"/>
          <p:cNvPicPr>
            <a:picLocks noChangeAspect="1" noChangeArrowheads="1"/>
          </p:cNvPicPr>
          <p:nvPr/>
        </p:nvPicPr>
        <p:blipFill>
          <a:blip r:embed="rId55" cstate="print"/>
          <a:srcRect l="15141" r="14201" b="39445"/>
          <a:stretch>
            <a:fillRect/>
          </a:stretch>
        </p:blipFill>
        <p:spPr bwMode="auto">
          <a:xfrm>
            <a:off x="683568" y="3789040"/>
            <a:ext cx="936104" cy="401187"/>
          </a:xfrm>
          <a:prstGeom prst="rect">
            <a:avLst/>
          </a:prstGeom>
          <a:noFill/>
        </p:spPr>
      </p:pic>
      <p:pic>
        <p:nvPicPr>
          <p:cNvPr id="121" name="圖片 120" descr="Dahua LOGO [转换].jpg"/>
          <p:cNvPicPr>
            <a:picLocks noChangeAspect="1"/>
          </p:cNvPicPr>
          <p:nvPr/>
        </p:nvPicPr>
        <p:blipFill>
          <a:blip r:embed="rId56" cstate="print"/>
          <a:stretch>
            <a:fillRect/>
          </a:stretch>
        </p:blipFill>
        <p:spPr>
          <a:xfrm>
            <a:off x="1835696" y="2276872"/>
            <a:ext cx="936104" cy="279093"/>
          </a:xfrm>
          <a:prstGeom prst="rect">
            <a:avLst/>
          </a:prstGeom>
        </p:spPr>
      </p:pic>
      <p:pic>
        <p:nvPicPr>
          <p:cNvPr id="122" name="Picture 4" descr="D:\QNAP\media\logo\Basler-AG_Company-Logo_4c.jpg"/>
          <p:cNvPicPr>
            <a:picLocks noChangeAspect="1" noChangeArrowheads="1"/>
          </p:cNvPicPr>
          <p:nvPr/>
        </p:nvPicPr>
        <p:blipFill>
          <a:blip r:embed="rId57" cstate="print"/>
          <a:srcRect/>
          <a:stretch>
            <a:fillRect/>
          </a:stretch>
        </p:blipFill>
        <p:spPr bwMode="auto">
          <a:xfrm>
            <a:off x="683568" y="1844824"/>
            <a:ext cx="1008111" cy="230521"/>
          </a:xfrm>
          <a:prstGeom prst="rect">
            <a:avLst/>
          </a:prstGeom>
          <a:noFill/>
        </p:spPr>
      </p:pic>
      <p:pic>
        <p:nvPicPr>
          <p:cNvPr id="123" name="Picture 5" descr="D:\QNAP\media\logo\blanc_logo.jpg"/>
          <p:cNvPicPr>
            <a:picLocks noChangeAspect="1" noChangeArrowheads="1"/>
          </p:cNvPicPr>
          <p:nvPr/>
        </p:nvPicPr>
        <p:blipFill>
          <a:blip r:embed="rId58" cstate="print"/>
          <a:srcRect/>
          <a:stretch>
            <a:fillRect/>
          </a:stretch>
        </p:blipFill>
        <p:spPr bwMode="auto">
          <a:xfrm>
            <a:off x="1763684" y="1772816"/>
            <a:ext cx="1010169" cy="268867"/>
          </a:xfrm>
          <a:prstGeom prst="rect">
            <a:avLst/>
          </a:prstGeom>
          <a:noFill/>
        </p:spPr>
      </p:pic>
      <p:pic>
        <p:nvPicPr>
          <p:cNvPr id="124" name="Picture 7" descr="D:\QNAP\media\logo\Dynacolor_4b398d2f26fc1.png"/>
          <p:cNvPicPr>
            <a:picLocks noChangeAspect="1" noChangeArrowheads="1"/>
          </p:cNvPicPr>
          <p:nvPr/>
        </p:nvPicPr>
        <p:blipFill>
          <a:blip r:embed="rId59" cstate="print"/>
          <a:srcRect/>
          <a:stretch>
            <a:fillRect/>
          </a:stretch>
        </p:blipFill>
        <p:spPr bwMode="auto">
          <a:xfrm>
            <a:off x="5148064" y="2276872"/>
            <a:ext cx="1008112" cy="252028"/>
          </a:xfrm>
          <a:prstGeom prst="rect">
            <a:avLst/>
          </a:prstGeom>
          <a:noFill/>
        </p:spPr>
      </p:pic>
      <p:pic>
        <p:nvPicPr>
          <p:cNvPr id="125" name="Picture 8" descr="D:\QNAP\media\logo\grundig_logo.jpg"/>
          <p:cNvPicPr>
            <a:picLocks noChangeAspect="1" noChangeArrowheads="1"/>
          </p:cNvPicPr>
          <p:nvPr/>
        </p:nvPicPr>
        <p:blipFill>
          <a:blip r:embed="rId60" cstate="print"/>
          <a:srcRect t="32786" b="34428"/>
          <a:stretch>
            <a:fillRect/>
          </a:stretch>
        </p:blipFill>
        <p:spPr bwMode="auto">
          <a:xfrm>
            <a:off x="7524328" y="2780925"/>
            <a:ext cx="1011487" cy="277077"/>
          </a:xfrm>
          <a:prstGeom prst="rect">
            <a:avLst/>
          </a:prstGeom>
          <a:noFill/>
        </p:spPr>
      </p:pic>
      <p:pic>
        <p:nvPicPr>
          <p:cNvPr id="126" name="Picture 9" descr="D:\QNAP\media\logo\ng_logo-office.png"/>
          <p:cNvPicPr>
            <a:picLocks noChangeAspect="1" noChangeArrowheads="1"/>
          </p:cNvPicPr>
          <p:nvPr/>
        </p:nvPicPr>
        <p:blipFill>
          <a:blip r:embed="rId61" cstate="print"/>
          <a:srcRect/>
          <a:stretch>
            <a:fillRect/>
          </a:stretch>
        </p:blipFill>
        <p:spPr bwMode="auto">
          <a:xfrm>
            <a:off x="1907704" y="4221088"/>
            <a:ext cx="576064" cy="504471"/>
          </a:xfrm>
          <a:prstGeom prst="rect">
            <a:avLst/>
          </a:prstGeom>
          <a:noFill/>
        </p:spPr>
      </p:pic>
      <p:pic>
        <p:nvPicPr>
          <p:cNvPr id="127" name="Picture 10" descr="D:\QNAP\media\logo\SQX Logo.gif"/>
          <p:cNvPicPr>
            <a:picLocks noChangeAspect="1" noChangeArrowheads="1"/>
          </p:cNvPicPr>
          <p:nvPr/>
        </p:nvPicPr>
        <p:blipFill>
          <a:blip r:embed="rId62" cstate="print"/>
          <a:srcRect/>
          <a:stretch>
            <a:fillRect/>
          </a:stretch>
        </p:blipFill>
        <p:spPr bwMode="auto">
          <a:xfrm>
            <a:off x="7596336" y="4841507"/>
            <a:ext cx="936104" cy="316696"/>
          </a:xfrm>
          <a:prstGeom prst="rect">
            <a:avLst/>
          </a:prstGeom>
          <a:noFill/>
        </p:spPr>
      </p:pic>
      <p:pic>
        <p:nvPicPr>
          <p:cNvPr id="128" name="Picture 11" descr="D:\QNAP\media\logo\TRUEN_Logo.gif"/>
          <p:cNvPicPr>
            <a:picLocks noChangeAspect="1" noChangeArrowheads="1"/>
          </p:cNvPicPr>
          <p:nvPr/>
        </p:nvPicPr>
        <p:blipFill>
          <a:blip r:embed="rId63" cstate="print"/>
          <a:srcRect t="23261" b="30216"/>
          <a:stretch>
            <a:fillRect/>
          </a:stretch>
        </p:blipFill>
        <p:spPr bwMode="auto">
          <a:xfrm>
            <a:off x="4139952" y="5301208"/>
            <a:ext cx="933450" cy="288032"/>
          </a:xfrm>
          <a:prstGeom prst="rect">
            <a:avLst/>
          </a:prstGeom>
          <a:noFill/>
        </p:spPr>
      </p:pic>
      <p:pic>
        <p:nvPicPr>
          <p:cNvPr id="129" name="圖片 128" descr="logo_qihan.jpg"/>
          <p:cNvPicPr>
            <a:picLocks noChangeAspect="1"/>
          </p:cNvPicPr>
          <p:nvPr/>
        </p:nvPicPr>
        <p:blipFill>
          <a:blip r:embed="rId64" cstate="print"/>
          <a:stretch>
            <a:fillRect/>
          </a:stretch>
        </p:blipFill>
        <p:spPr>
          <a:xfrm>
            <a:off x="7596336" y="4437112"/>
            <a:ext cx="936104" cy="146033"/>
          </a:xfrm>
          <a:prstGeom prst="rect">
            <a:avLst/>
          </a:prstGeom>
        </p:spPr>
      </p:pic>
      <p:pic>
        <p:nvPicPr>
          <p:cNvPr id="130" name="圖片 129" descr="YUDOR LOGO.jpg"/>
          <p:cNvPicPr>
            <a:picLocks noChangeAspect="1"/>
          </p:cNvPicPr>
          <p:nvPr/>
        </p:nvPicPr>
        <p:blipFill>
          <a:blip r:embed="rId65" cstate="print"/>
          <a:stretch>
            <a:fillRect/>
          </a:stretch>
        </p:blipFill>
        <p:spPr>
          <a:xfrm>
            <a:off x="4139952" y="5733256"/>
            <a:ext cx="936104" cy="312034"/>
          </a:xfrm>
          <a:prstGeom prst="rect">
            <a:avLst/>
          </a:prstGeom>
        </p:spPr>
      </p:pic>
      <p:pic>
        <p:nvPicPr>
          <p:cNvPr id="131" name="圖片 130" descr="3Svision_logo.jpg"/>
          <p:cNvPicPr>
            <a:picLocks noChangeAspect="1"/>
          </p:cNvPicPr>
          <p:nvPr/>
        </p:nvPicPr>
        <p:blipFill>
          <a:blip r:embed="rId66" cstate="print"/>
          <a:stretch>
            <a:fillRect/>
          </a:stretch>
        </p:blipFill>
        <p:spPr>
          <a:xfrm>
            <a:off x="971600" y="1196752"/>
            <a:ext cx="492646" cy="492646"/>
          </a:xfrm>
          <a:prstGeom prst="rect">
            <a:avLst/>
          </a:prstGeom>
        </p:spPr>
      </p:pic>
      <p:pic>
        <p:nvPicPr>
          <p:cNvPr id="132" name="圖片 131" descr="apexis.jpg"/>
          <p:cNvPicPr>
            <a:picLocks noChangeAspect="1"/>
          </p:cNvPicPr>
          <p:nvPr/>
        </p:nvPicPr>
        <p:blipFill>
          <a:blip r:embed="rId67" cstate="print"/>
          <a:stretch>
            <a:fillRect/>
          </a:stretch>
        </p:blipFill>
        <p:spPr>
          <a:xfrm>
            <a:off x="4097063" y="1340768"/>
            <a:ext cx="978993" cy="234826"/>
          </a:xfrm>
          <a:prstGeom prst="rect">
            <a:avLst/>
          </a:prstGeom>
        </p:spPr>
      </p:pic>
      <p:pic>
        <p:nvPicPr>
          <p:cNvPr id="133" name="圖片 132" descr="eneo.png"/>
          <p:cNvPicPr>
            <a:picLocks noChangeAspect="1"/>
          </p:cNvPicPr>
          <p:nvPr/>
        </p:nvPicPr>
        <p:blipFill>
          <a:blip r:embed="rId68" cstate="print"/>
          <a:stretch>
            <a:fillRect/>
          </a:stretch>
        </p:blipFill>
        <p:spPr>
          <a:xfrm>
            <a:off x="1763688" y="2780928"/>
            <a:ext cx="933333" cy="400000"/>
          </a:xfrm>
          <a:prstGeom prst="rect">
            <a:avLst/>
          </a:prstGeom>
        </p:spPr>
      </p:pic>
      <p:pic>
        <p:nvPicPr>
          <p:cNvPr id="135" name="圖片 134" descr="StarDot.jpg"/>
          <p:cNvPicPr>
            <a:picLocks noChangeAspect="1"/>
          </p:cNvPicPr>
          <p:nvPr/>
        </p:nvPicPr>
        <p:blipFill>
          <a:blip r:embed="rId69" cstate="print"/>
          <a:stretch>
            <a:fillRect/>
          </a:stretch>
        </p:blipFill>
        <p:spPr>
          <a:xfrm>
            <a:off x="683568" y="5301208"/>
            <a:ext cx="936104" cy="372531"/>
          </a:xfrm>
          <a:prstGeom prst="rect">
            <a:avLst/>
          </a:prstGeom>
        </p:spPr>
      </p:pic>
      <p:pic>
        <p:nvPicPr>
          <p:cNvPr id="136" name="圖片 135" descr="planet.png"/>
          <p:cNvPicPr>
            <a:picLocks noChangeAspect="1"/>
          </p:cNvPicPr>
          <p:nvPr/>
        </p:nvPicPr>
        <p:blipFill>
          <a:blip r:embed="rId70" cstate="print"/>
          <a:stretch>
            <a:fillRect/>
          </a:stretch>
        </p:blipFill>
        <p:spPr>
          <a:xfrm>
            <a:off x="6444208" y="4437112"/>
            <a:ext cx="933333" cy="276190"/>
          </a:xfrm>
          <a:prstGeom prst="rect">
            <a:avLst/>
          </a:prstGeom>
        </p:spPr>
      </p:pic>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2924944"/>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 </a:t>
            </a:r>
          </a:p>
          <a:p>
            <a:r>
              <a:rPr lang="en-US" altLang="zh-TW" dirty="0" smtClean="0"/>
              <a:t>What’s next?</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25</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標題 1"/>
          <p:cNvSpPr>
            <a:spLocks noGrp="1"/>
          </p:cNvSpPr>
          <p:nvPr>
            <p:ph type="title"/>
          </p:nvPr>
        </p:nvSpPr>
        <p:spPr/>
        <p:txBody>
          <a:bodyPr/>
          <a:lstStyle/>
          <a:p>
            <a:r>
              <a:rPr lang="en-US" altLang="zh-TW" smtClean="0"/>
              <a:t>VioStor NVR is…</a:t>
            </a:r>
          </a:p>
        </p:txBody>
      </p:sp>
      <p:sp>
        <p:nvSpPr>
          <p:cNvPr id="68" name="投影片編號版面配置區 3"/>
          <p:cNvSpPr>
            <a:spLocks noGrp="1"/>
          </p:cNvSpPr>
          <p:nvPr>
            <p:ph type="sldNum" sz="quarter" idx="12"/>
          </p:nvPr>
        </p:nvSpPr>
        <p:spPr/>
        <p:txBody>
          <a:bodyPr/>
          <a:lstStyle/>
          <a:p>
            <a:fld id="{584E9FC5-6442-42E3-9B59-42A11DC143AF}" type="slidenum">
              <a:rPr lang="zh-TW" altLang="en-US" smtClean="0"/>
              <a:pPr/>
              <a:t>26</a:t>
            </a:fld>
            <a:endParaRPr lang="zh-TW" altLang="en-US" smtClean="0"/>
          </a:p>
        </p:txBody>
      </p:sp>
      <p:graphicFrame>
        <p:nvGraphicFramePr>
          <p:cNvPr id="8" name="內容版面配置區 7"/>
          <p:cNvGraphicFramePr>
            <a:graphicFrameLocks noGrp="1"/>
          </p:cNvGraphicFramePr>
          <p:nvPr>
            <p:ph idx="4294967295"/>
          </p:nvPr>
        </p:nvGraphicFramePr>
        <p:xfrm>
          <a:off x="251520" y="1341440"/>
          <a:ext cx="8640960" cy="478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群組 43"/>
          <p:cNvGrpSpPr>
            <a:grpSpLocks/>
          </p:cNvGrpSpPr>
          <p:nvPr/>
        </p:nvGrpSpPr>
        <p:grpSpPr bwMode="auto">
          <a:xfrm>
            <a:off x="339801" y="2060848"/>
            <a:ext cx="1279871" cy="791023"/>
            <a:chOff x="-107943" y="1600200"/>
            <a:chExt cx="9179935" cy="4472677"/>
          </a:xfrm>
        </p:grpSpPr>
        <p:pic>
          <p:nvPicPr>
            <p:cNvPr id="26655" name="圖片 64" descr="Videosec.jpg"/>
            <p:cNvPicPr>
              <a:picLocks noChangeAspect="1"/>
            </p:cNvPicPr>
            <p:nvPr/>
          </p:nvPicPr>
          <p:blipFill>
            <a:blip r:embed="rId8" cstate="print"/>
            <a:srcRect/>
            <a:stretch>
              <a:fillRect/>
            </a:stretch>
          </p:blipFill>
          <p:spPr bwMode="auto">
            <a:xfrm>
              <a:off x="6012738" y="5137224"/>
              <a:ext cx="1143000" cy="261937"/>
            </a:xfrm>
            <a:prstGeom prst="rect">
              <a:avLst/>
            </a:prstGeom>
            <a:noFill/>
            <a:ln w="9525">
              <a:noFill/>
              <a:miter lim="800000"/>
              <a:headEnd/>
              <a:tailEnd/>
            </a:ln>
          </p:spPr>
        </p:pic>
        <p:pic>
          <p:nvPicPr>
            <p:cNvPr id="26656" name="圖片 45" descr="honeywell logo.jpg"/>
            <p:cNvPicPr>
              <a:picLocks noChangeAspect="1"/>
            </p:cNvPicPr>
            <p:nvPr/>
          </p:nvPicPr>
          <p:blipFill>
            <a:blip r:embed="rId9" cstate="print"/>
            <a:srcRect/>
            <a:stretch>
              <a:fillRect/>
            </a:stretch>
          </p:blipFill>
          <p:spPr bwMode="auto">
            <a:xfrm>
              <a:off x="5944269" y="2996952"/>
              <a:ext cx="1508051" cy="288032"/>
            </a:xfrm>
            <a:prstGeom prst="rect">
              <a:avLst/>
            </a:prstGeom>
            <a:noFill/>
            <a:ln w="9525">
              <a:noFill/>
              <a:miter lim="800000"/>
              <a:headEnd/>
              <a:tailEnd/>
            </a:ln>
          </p:spPr>
        </p:pic>
        <p:pic>
          <p:nvPicPr>
            <p:cNvPr id="26657" name="圖片 46" descr="pelco.jpg"/>
            <p:cNvPicPr>
              <a:picLocks noChangeAspect="1"/>
            </p:cNvPicPr>
            <p:nvPr/>
          </p:nvPicPr>
          <p:blipFill>
            <a:blip r:embed="rId10" cstate="print"/>
            <a:srcRect/>
            <a:stretch>
              <a:fillRect/>
            </a:stretch>
          </p:blipFill>
          <p:spPr bwMode="auto">
            <a:xfrm>
              <a:off x="4535773" y="4293096"/>
              <a:ext cx="1162500" cy="508272"/>
            </a:xfrm>
            <a:prstGeom prst="rect">
              <a:avLst/>
            </a:prstGeom>
            <a:noFill/>
            <a:ln w="9525">
              <a:noFill/>
              <a:miter lim="800000"/>
              <a:headEnd/>
              <a:tailEnd/>
            </a:ln>
          </p:spPr>
        </p:pic>
        <p:pic>
          <p:nvPicPr>
            <p:cNvPr id="26658" name="圖片 86" descr="question.PNG"/>
            <p:cNvPicPr>
              <a:picLocks noChangeAspect="1"/>
            </p:cNvPicPr>
            <p:nvPr/>
          </p:nvPicPr>
          <p:blipFill>
            <a:blip r:embed="rId11" cstate="print"/>
            <a:srcRect/>
            <a:stretch>
              <a:fillRect/>
            </a:stretch>
          </p:blipFill>
          <p:spPr bwMode="auto">
            <a:xfrm>
              <a:off x="1440335" y="4993208"/>
              <a:ext cx="1548067" cy="555645"/>
            </a:xfrm>
            <a:prstGeom prst="rect">
              <a:avLst/>
            </a:prstGeom>
            <a:noFill/>
            <a:ln w="9525">
              <a:noFill/>
              <a:miter lim="800000"/>
              <a:headEnd/>
              <a:tailEnd/>
            </a:ln>
          </p:spPr>
        </p:pic>
        <p:pic>
          <p:nvPicPr>
            <p:cNvPr id="26659" name="圖片 87" descr="question.PNG"/>
            <p:cNvPicPr>
              <a:picLocks noChangeAspect="1"/>
            </p:cNvPicPr>
            <p:nvPr/>
          </p:nvPicPr>
          <p:blipFill>
            <a:blip r:embed="rId12" cstate="print"/>
            <a:srcRect/>
            <a:stretch>
              <a:fillRect/>
            </a:stretch>
          </p:blipFill>
          <p:spPr bwMode="auto">
            <a:xfrm>
              <a:off x="2772378" y="4993208"/>
              <a:ext cx="1548065" cy="555645"/>
            </a:xfrm>
            <a:prstGeom prst="rect">
              <a:avLst/>
            </a:prstGeom>
            <a:noFill/>
            <a:ln w="9525">
              <a:noFill/>
              <a:miter lim="800000"/>
              <a:headEnd/>
              <a:tailEnd/>
            </a:ln>
          </p:spPr>
        </p:pic>
        <p:pic>
          <p:nvPicPr>
            <p:cNvPr id="26660" name="圖片 88" descr="question.PNG"/>
            <p:cNvPicPr>
              <a:picLocks noChangeAspect="1"/>
            </p:cNvPicPr>
            <p:nvPr/>
          </p:nvPicPr>
          <p:blipFill>
            <a:blip r:embed="rId13" cstate="print"/>
            <a:srcRect/>
            <a:stretch>
              <a:fillRect/>
            </a:stretch>
          </p:blipFill>
          <p:spPr bwMode="auto">
            <a:xfrm>
              <a:off x="4212537" y="4993208"/>
              <a:ext cx="1548067" cy="555645"/>
            </a:xfrm>
            <a:prstGeom prst="rect">
              <a:avLst/>
            </a:prstGeom>
            <a:noFill/>
            <a:ln w="9525">
              <a:noFill/>
              <a:miter lim="800000"/>
              <a:headEnd/>
              <a:tailEnd/>
            </a:ln>
          </p:spPr>
        </p:pic>
        <p:pic>
          <p:nvPicPr>
            <p:cNvPr id="26661" name="圖片 64" descr="question.PNG"/>
            <p:cNvPicPr>
              <a:picLocks noChangeAspect="1"/>
            </p:cNvPicPr>
            <p:nvPr/>
          </p:nvPicPr>
          <p:blipFill>
            <a:blip r:embed="rId14" cstate="print"/>
            <a:srcRect/>
            <a:stretch>
              <a:fillRect/>
            </a:stretch>
          </p:blipFill>
          <p:spPr bwMode="auto">
            <a:xfrm>
              <a:off x="0" y="2235223"/>
              <a:ext cx="1494937" cy="507688"/>
            </a:xfrm>
            <a:prstGeom prst="rect">
              <a:avLst/>
            </a:prstGeom>
            <a:noFill/>
            <a:ln w="9525">
              <a:noFill/>
              <a:miter lim="800000"/>
              <a:headEnd/>
              <a:tailEnd/>
            </a:ln>
          </p:spPr>
        </p:pic>
        <p:pic>
          <p:nvPicPr>
            <p:cNvPr id="26662" name="圖片 65" descr="question.PNG"/>
            <p:cNvPicPr>
              <a:picLocks noChangeAspect="1"/>
            </p:cNvPicPr>
            <p:nvPr/>
          </p:nvPicPr>
          <p:blipFill>
            <a:blip r:embed="rId15" cstate="print"/>
            <a:srcRect/>
            <a:stretch>
              <a:fillRect/>
            </a:stretch>
          </p:blipFill>
          <p:spPr bwMode="auto">
            <a:xfrm>
              <a:off x="0" y="1600200"/>
              <a:ext cx="1513257" cy="524225"/>
            </a:xfrm>
            <a:prstGeom prst="rect">
              <a:avLst/>
            </a:prstGeom>
            <a:noFill/>
            <a:ln w="9525">
              <a:noFill/>
              <a:miter lim="800000"/>
              <a:headEnd/>
              <a:tailEnd/>
            </a:ln>
          </p:spPr>
        </p:pic>
        <p:pic>
          <p:nvPicPr>
            <p:cNvPr id="26663" name="圖片 66" descr="question.PNG"/>
            <p:cNvPicPr>
              <a:picLocks noChangeAspect="1"/>
            </p:cNvPicPr>
            <p:nvPr/>
          </p:nvPicPr>
          <p:blipFill>
            <a:blip r:embed="rId16" cstate="print"/>
            <a:srcRect/>
            <a:stretch>
              <a:fillRect/>
            </a:stretch>
          </p:blipFill>
          <p:spPr bwMode="auto">
            <a:xfrm>
              <a:off x="1475656" y="1600200"/>
              <a:ext cx="1513257" cy="524225"/>
            </a:xfrm>
            <a:prstGeom prst="rect">
              <a:avLst/>
            </a:prstGeom>
            <a:noFill/>
            <a:ln w="9525">
              <a:noFill/>
              <a:miter lim="800000"/>
              <a:headEnd/>
              <a:tailEnd/>
            </a:ln>
          </p:spPr>
        </p:pic>
        <p:pic>
          <p:nvPicPr>
            <p:cNvPr id="26664" name="圖片 67" descr="question.PNG"/>
            <p:cNvPicPr>
              <a:picLocks noChangeAspect="1"/>
            </p:cNvPicPr>
            <p:nvPr/>
          </p:nvPicPr>
          <p:blipFill>
            <a:blip r:embed="rId17" cstate="print"/>
            <a:srcRect/>
            <a:stretch>
              <a:fillRect/>
            </a:stretch>
          </p:blipFill>
          <p:spPr bwMode="auto">
            <a:xfrm>
              <a:off x="4427984" y="1600200"/>
              <a:ext cx="1513257" cy="524225"/>
            </a:xfrm>
            <a:prstGeom prst="rect">
              <a:avLst/>
            </a:prstGeom>
            <a:noFill/>
            <a:ln w="9525">
              <a:noFill/>
              <a:miter lim="800000"/>
              <a:headEnd/>
              <a:tailEnd/>
            </a:ln>
          </p:spPr>
        </p:pic>
        <p:pic>
          <p:nvPicPr>
            <p:cNvPr id="26665" name="圖片 68" descr="question.PNG"/>
            <p:cNvPicPr>
              <a:picLocks noChangeAspect="1"/>
            </p:cNvPicPr>
            <p:nvPr/>
          </p:nvPicPr>
          <p:blipFill>
            <a:blip r:embed="rId18" cstate="print"/>
            <a:srcRect/>
            <a:stretch>
              <a:fillRect/>
            </a:stretch>
          </p:blipFill>
          <p:spPr bwMode="auto">
            <a:xfrm>
              <a:off x="1547664" y="2132856"/>
              <a:ext cx="1513257" cy="524225"/>
            </a:xfrm>
            <a:prstGeom prst="rect">
              <a:avLst/>
            </a:prstGeom>
            <a:noFill/>
            <a:ln w="9525">
              <a:noFill/>
              <a:miter lim="800000"/>
              <a:headEnd/>
              <a:tailEnd/>
            </a:ln>
          </p:spPr>
        </p:pic>
        <p:pic>
          <p:nvPicPr>
            <p:cNvPr id="26666" name="圖片 70" descr="question.PNG"/>
            <p:cNvPicPr>
              <a:picLocks noChangeAspect="1"/>
            </p:cNvPicPr>
            <p:nvPr/>
          </p:nvPicPr>
          <p:blipFill>
            <a:blip r:embed="rId19" cstate="print"/>
            <a:srcRect/>
            <a:stretch>
              <a:fillRect/>
            </a:stretch>
          </p:blipFill>
          <p:spPr bwMode="auto">
            <a:xfrm>
              <a:off x="7452320" y="2276872"/>
              <a:ext cx="1513257" cy="524225"/>
            </a:xfrm>
            <a:prstGeom prst="rect">
              <a:avLst/>
            </a:prstGeom>
            <a:noFill/>
            <a:ln w="9525">
              <a:noFill/>
              <a:miter lim="800000"/>
              <a:headEnd/>
              <a:tailEnd/>
            </a:ln>
          </p:spPr>
        </p:pic>
        <p:pic>
          <p:nvPicPr>
            <p:cNvPr id="26667" name="圖片 71" descr="question.PNG"/>
            <p:cNvPicPr>
              <a:picLocks noChangeAspect="1"/>
            </p:cNvPicPr>
            <p:nvPr/>
          </p:nvPicPr>
          <p:blipFill>
            <a:blip r:embed="rId20" cstate="print"/>
            <a:srcRect/>
            <a:stretch>
              <a:fillRect/>
            </a:stretch>
          </p:blipFill>
          <p:spPr bwMode="auto">
            <a:xfrm>
              <a:off x="0" y="2870246"/>
              <a:ext cx="1513257" cy="524225"/>
            </a:xfrm>
            <a:prstGeom prst="rect">
              <a:avLst/>
            </a:prstGeom>
            <a:noFill/>
            <a:ln w="9525">
              <a:noFill/>
              <a:miter lim="800000"/>
              <a:headEnd/>
              <a:tailEnd/>
            </a:ln>
          </p:spPr>
        </p:pic>
        <p:pic>
          <p:nvPicPr>
            <p:cNvPr id="26668" name="圖片 72" descr="question.PNG"/>
            <p:cNvPicPr>
              <a:picLocks noChangeAspect="1"/>
            </p:cNvPicPr>
            <p:nvPr/>
          </p:nvPicPr>
          <p:blipFill>
            <a:blip r:embed="rId21" cstate="print"/>
            <a:srcRect/>
            <a:stretch>
              <a:fillRect/>
            </a:stretch>
          </p:blipFill>
          <p:spPr bwMode="auto">
            <a:xfrm>
              <a:off x="1475656" y="2870246"/>
              <a:ext cx="1513257" cy="524225"/>
            </a:xfrm>
            <a:prstGeom prst="rect">
              <a:avLst/>
            </a:prstGeom>
            <a:noFill/>
            <a:ln w="9525">
              <a:noFill/>
              <a:miter lim="800000"/>
              <a:headEnd/>
              <a:tailEnd/>
            </a:ln>
          </p:spPr>
        </p:pic>
        <p:pic>
          <p:nvPicPr>
            <p:cNvPr id="26669" name="圖片 74" descr="question.PNG"/>
            <p:cNvPicPr>
              <a:picLocks noChangeAspect="1"/>
            </p:cNvPicPr>
            <p:nvPr/>
          </p:nvPicPr>
          <p:blipFill>
            <a:blip r:embed="rId22" cstate="print"/>
            <a:srcRect/>
            <a:stretch>
              <a:fillRect/>
            </a:stretch>
          </p:blipFill>
          <p:spPr bwMode="auto">
            <a:xfrm>
              <a:off x="7452320" y="2852936"/>
              <a:ext cx="1513257" cy="524225"/>
            </a:xfrm>
            <a:prstGeom prst="rect">
              <a:avLst/>
            </a:prstGeom>
            <a:noFill/>
            <a:ln w="9525">
              <a:noFill/>
              <a:miter lim="800000"/>
              <a:headEnd/>
              <a:tailEnd/>
            </a:ln>
          </p:spPr>
        </p:pic>
        <p:pic>
          <p:nvPicPr>
            <p:cNvPr id="26670" name="圖片 75" descr="question.PNG"/>
            <p:cNvPicPr>
              <a:picLocks noChangeAspect="1"/>
            </p:cNvPicPr>
            <p:nvPr/>
          </p:nvPicPr>
          <p:blipFill>
            <a:blip r:embed="rId23" cstate="print"/>
            <a:srcRect/>
            <a:stretch>
              <a:fillRect/>
            </a:stretch>
          </p:blipFill>
          <p:spPr bwMode="auto">
            <a:xfrm>
              <a:off x="2987824" y="2870246"/>
              <a:ext cx="1529746" cy="539108"/>
            </a:xfrm>
            <a:prstGeom prst="rect">
              <a:avLst/>
            </a:prstGeom>
            <a:noFill/>
            <a:ln w="9525">
              <a:noFill/>
              <a:miter lim="800000"/>
              <a:headEnd/>
              <a:tailEnd/>
            </a:ln>
          </p:spPr>
        </p:pic>
        <p:pic>
          <p:nvPicPr>
            <p:cNvPr id="26671" name="圖片 77" descr="question.PNG"/>
            <p:cNvPicPr>
              <a:picLocks noChangeAspect="1"/>
            </p:cNvPicPr>
            <p:nvPr/>
          </p:nvPicPr>
          <p:blipFill>
            <a:blip r:embed="rId24" cstate="print"/>
            <a:srcRect/>
            <a:stretch>
              <a:fillRect/>
            </a:stretch>
          </p:blipFill>
          <p:spPr bwMode="auto">
            <a:xfrm>
              <a:off x="5940152" y="2276872"/>
              <a:ext cx="1529746" cy="539108"/>
            </a:xfrm>
            <a:prstGeom prst="rect">
              <a:avLst/>
            </a:prstGeom>
            <a:noFill/>
            <a:ln w="9525">
              <a:noFill/>
              <a:miter lim="800000"/>
              <a:headEnd/>
              <a:tailEnd/>
            </a:ln>
          </p:spPr>
        </p:pic>
        <p:pic>
          <p:nvPicPr>
            <p:cNvPr id="26672" name="圖片 78" descr="question.PNG"/>
            <p:cNvPicPr>
              <a:picLocks noChangeAspect="1"/>
            </p:cNvPicPr>
            <p:nvPr/>
          </p:nvPicPr>
          <p:blipFill>
            <a:blip r:embed="rId25" cstate="print"/>
            <a:srcRect/>
            <a:stretch>
              <a:fillRect/>
            </a:stretch>
          </p:blipFill>
          <p:spPr bwMode="auto">
            <a:xfrm>
              <a:off x="2627783" y="3356992"/>
              <a:ext cx="2247979" cy="792088"/>
            </a:xfrm>
            <a:prstGeom prst="rect">
              <a:avLst/>
            </a:prstGeom>
            <a:noFill/>
            <a:ln w="9525">
              <a:noFill/>
              <a:miter lim="800000"/>
              <a:headEnd/>
              <a:tailEnd/>
            </a:ln>
          </p:spPr>
        </p:pic>
        <p:pic>
          <p:nvPicPr>
            <p:cNvPr id="26673" name="圖片 79" descr="question.PNG"/>
            <p:cNvPicPr>
              <a:picLocks noChangeAspect="1"/>
            </p:cNvPicPr>
            <p:nvPr/>
          </p:nvPicPr>
          <p:blipFill>
            <a:blip r:embed="rId26" cstate="print"/>
            <a:srcRect/>
            <a:stretch>
              <a:fillRect/>
            </a:stretch>
          </p:blipFill>
          <p:spPr bwMode="auto">
            <a:xfrm>
              <a:off x="4355976" y="3573016"/>
              <a:ext cx="1529746" cy="540763"/>
            </a:xfrm>
            <a:prstGeom prst="rect">
              <a:avLst/>
            </a:prstGeom>
            <a:noFill/>
            <a:ln w="9525">
              <a:noFill/>
              <a:miter lim="800000"/>
              <a:headEnd/>
              <a:tailEnd/>
            </a:ln>
          </p:spPr>
        </p:pic>
        <p:pic>
          <p:nvPicPr>
            <p:cNvPr id="26674" name="圖片 81" descr="question.PNG"/>
            <p:cNvPicPr>
              <a:picLocks noChangeAspect="1"/>
            </p:cNvPicPr>
            <p:nvPr/>
          </p:nvPicPr>
          <p:blipFill>
            <a:blip r:embed="rId27" cstate="print"/>
            <a:srcRect/>
            <a:stretch>
              <a:fillRect/>
            </a:stretch>
          </p:blipFill>
          <p:spPr bwMode="auto">
            <a:xfrm>
              <a:off x="1511627" y="4293096"/>
              <a:ext cx="1529746" cy="539108"/>
            </a:xfrm>
            <a:prstGeom prst="rect">
              <a:avLst/>
            </a:prstGeom>
            <a:noFill/>
            <a:ln w="9525">
              <a:noFill/>
              <a:miter lim="800000"/>
              <a:headEnd/>
              <a:tailEnd/>
            </a:ln>
          </p:spPr>
        </p:pic>
        <p:pic>
          <p:nvPicPr>
            <p:cNvPr id="26675" name="圖片 83" descr="question.PNG"/>
            <p:cNvPicPr>
              <a:picLocks noChangeAspect="1"/>
            </p:cNvPicPr>
            <p:nvPr/>
          </p:nvPicPr>
          <p:blipFill>
            <a:blip r:embed="rId28" cstate="print"/>
            <a:srcRect/>
            <a:stretch>
              <a:fillRect/>
            </a:stretch>
          </p:blipFill>
          <p:spPr bwMode="auto">
            <a:xfrm>
              <a:off x="2879693" y="4293096"/>
              <a:ext cx="1529746" cy="539108"/>
            </a:xfrm>
            <a:prstGeom prst="rect">
              <a:avLst/>
            </a:prstGeom>
            <a:noFill/>
            <a:ln w="9525">
              <a:noFill/>
              <a:miter lim="800000"/>
              <a:headEnd/>
              <a:tailEnd/>
            </a:ln>
          </p:spPr>
        </p:pic>
        <p:pic>
          <p:nvPicPr>
            <p:cNvPr id="26676" name="圖片 84" descr="question.PNG"/>
            <p:cNvPicPr>
              <a:picLocks noChangeAspect="1"/>
            </p:cNvPicPr>
            <p:nvPr/>
          </p:nvPicPr>
          <p:blipFill>
            <a:blip r:embed="rId29" cstate="print"/>
            <a:srcRect/>
            <a:stretch>
              <a:fillRect/>
            </a:stretch>
          </p:blipFill>
          <p:spPr bwMode="auto">
            <a:xfrm>
              <a:off x="5903838" y="4221088"/>
              <a:ext cx="1529746" cy="539108"/>
            </a:xfrm>
            <a:prstGeom prst="rect">
              <a:avLst/>
            </a:prstGeom>
            <a:noFill/>
            <a:ln w="9525">
              <a:noFill/>
              <a:miter lim="800000"/>
              <a:headEnd/>
              <a:tailEnd/>
            </a:ln>
          </p:spPr>
        </p:pic>
        <p:pic>
          <p:nvPicPr>
            <p:cNvPr id="26677" name="圖片 85" descr="question.PNG"/>
            <p:cNvPicPr>
              <a:picLocks noChangeAspect="1"/>
            </p:cNvPicPr>
            <p:nvPr/>
          </p:nvPicPr>
          <p:blipFill>
            <a:blip r:embed="rId30" cstate="print"/>
            <a:srcRect/>
            <a:stretch>
              <a:fillRect/>
            </a:stretch>
          </p:blipFill>
          <p:spPr bwMode="auto">
            <a:xfrm>
              <a:off x="-107943" y="4993208"/>
              <a:ext cx="1548067" cy="555645"/>
            </a:xfrm>
            <a:prstGeom prst="rect">
              <a:avLst/>
            </a:prstGeom>
            <a:noFill/>
            <a:ln w="9525">
              <a:noFill/>
              <a:miter lim="800000"/>
              <a:headEnd/>
              <a:tailEnd/>
            </a:ln>
          </p:spPr>
        </p:pic>
        <p:pic>
          <p:nvPicPr>
            <p:cNvPr id="26678" name="圖片 89" descr="question.PNG"/>
            <p:cNvPicPr>
              <a:picLocks noChangeAspect="1"/>
            </p:cNvPicPr>
            <p:nvPr/>
          </p:nvPicPr>
          <p:blipFill>
            <a:blip r:embed="rId31" cstate="print"/>
            <a:srcRect/>
            <a:stretch>
              <a:fillRect/>
            </a:stretch>
          </p:blipFill>
          <p:spPr bwMode="auto">
            <a:xfrm>
              <a:off x="-107943" y="5517232"/>
              <a:ext cx="1548065" cy="555645"/>
            </a:xfrm>
            <a:prstGeom prst="rect">
              <a:avLst/>
            </a:prstGeom>
            <a:noFill/>
            <a:ln w="9525">
              <a:noFill/>
              <a:miter lim="800000"/>
              <a:headEnd/>
              <a:tailEnd/>
            </a:ln>
          </p:spPr>
        </p:pic>
        <p:pic>
          <p:nvPicPr>
            <p:cNvPr id="26679" name="圖片 90" descr="question.PNG"/>
            <p:cNvPicPr>
              <a:picLocks noChangeAspect="1"/>
            </p:cNvPicPr>
            <p:nvPr/>
          </p:nvPicPr>
          <p:blipFill>
            <a:blip r:embed="rId32" cstate="print"/>
            <a:srcRect/>
            <a:stretch>
              <a:fillRect/>
            </a:stretch>
          </p:blipFill>
          <p:spPr bwMode="auto">
            <a:xfrm>
              <a:off x="1548242" y="5517232"/>
              <a:ext cx="1548067" cy="555645"/>
            </a:xfrm>
            <a:prstGeom prst="rect">
              <a:avLst/>
            </a:prstGeom>
            <a:noFill/>
            <a:ln w="9525">
              <a:noFill/>
              <a:miter lim="800000"/>
              <a:headEnd/>
              <a:tailEnd/>
            </a:ln>
          </p:spPr>
        </p:pic>
        <p:pic>
          <p:nvPicPr>
            <p:cNvPr id="26680" name="圖片 92" descr="question.PNG"/>
            <p:cNvPicPr>
              <a:picLocks noChangeAspect="1"/>
            </p:cNvPicPr>
            <p:nvPr/>
          </p:nvPicPr>
          <p:blipFill>
            <a:blip r:embed="rId33" cstate="print"/>
            <a:srcRect/>
            <a:stretch>
              <a:fillRect/>
            </a:stretch>
          </p:blipFill>
          <p:spPr bwMode="auto">
            <a:xfrm>
              <a:off x="7236296" y="3429000"/>
              <a:ext cx="1835696" cy="658883"/>
            </a:xfrm>
            <a:prstGeom prst="rect">
              <a:avLst/>
            </a:prstGeom>
            <a:noFill/>
            <a:ln w="9525">
              <a:noFill/>
              <a:miter lim="800000"/>
              <a:headEnd/>
              <a:tailEnd/>
            </a:ln>
          </p:spPr>
        </p:pic>
        <p:pic>
          <p:nvPicPr>
            <p:cNvPr id="26681" name="圖片 93" descr="question.PNG"/>
            <p:cNvPicPr>
              <a:picLocks noChangeAspect="1"/>
            </p:cNvPicPr>
            <p:nvPr/>
          </p:nvPicPr>
          <p:blipFill>
            <a:blip r:embed="rId34" cstate="print"/>
            <a:srcRect/>
            <a:stretch>
              <a:fillRect/>
            </a:stretch>
          </p:blipFill>
          <p:spPr bwMode="auto">
            <a:xfrm>
              <a:off x="68657" y="4437112"/>
              <a:ext cx="1406999" cy="418387"/>
            </a:xfrm>
            <a:prstGeom prst="rect">
              <a:avLst/>
            </a:prstGeom>
            <a:noFill/>
            <a:ln w="9525">
              <a:noFill/>
              <a:miter lim="800000"/>
              <a:headEnd/>
              <a:tailEnd/>
            </a:ln>
          </p:spPr>
        </p:pic>
        <p:pic>
          <p:nvPicPr>
            <p:cNvPr id="26682" name="圖片 33" descr="100274708_logo.jpg"/>
            <p:cNvPicPr>
              <a:picLocks noChangeAspect="1"/>
            </p:cNvPicPr>
            <p:nvPr/>
          </p:nvPicPr>
          <p:blipFill>
            <a:blip r:embed="rId35" cstate="print"/>
            <a:srcRect/>
            <a:stretch>
              <a:fillRect/>
            </a:stretch>
          </p:blipFill>
          <p:spPr bwMode="auto">
            <a:xfrm>
              <a:off x="6012160" y="1758956"/>
              <a:ext cx="1319062" cy="225139"/>
            </a:xfrm>
            <a:prstGeom prst="rect">
              <a:avLst/>
            </a:prstGeom>
            <a:noFill/>
            <a:ln w="9525">
              <a:noFill/>
              <a:miter lim="800000"/>
              <a:headEnd/>
              <a:tailEnd/>
            </a:ln>
          </p:spPr>
        </p:pic>
        <p:pic>
          <p:nvPicPr>
            <p:cNvPr id="26683" name="圖片 34" descr="hikvision.jpg"/>
            <p:cNvPicPr>
              <a:picLocks noChangeAspect="1"/>
            </p:cNvPicPr>
            <p:nvPr/>
          </p:nvPicPr>
          <p:blipFill>
            <a:blip r:embed="rId36" cstate="print"/>
            <a:srcRect b="-14537"/>
            <a:stretch>
              <a:fillRect/>
            </a:stretch>
          </p:blipFill>
          <p:spPr bwMode="auto">
            <a:xfrm>
              <a:off x="4499992" y="3068960"/>
              <a:ext cx="1319062" cy="207073"/>
            </a:xfrm>
            <a:prstGeom prst="rect">
              <a:avLst/>
            </a:prstGeom>
            <a:noFill/>
            <a:ln w="9525">
              <a:noFill/>
              <a:miter lim="800000"/>
              <a:headEnd/>
              <a:tailEnd/>
            </a:ln>
          </p:spPr>
        </p:pic>
        <p:pic>
          <p:nvPicPr>
            <p:cNvPr id="26684" name="圖片 35" descr="viosecure_logo1.jpg"/>
            <p:cNvPicPr>
              <a:picLocks noChangeAspect="1"/>
            </p:cNvPicPr>
            <p:nvPr/>
          </p:nvPicPr>
          <p:blipFill>
            <a:blip r:embed="rId37" cstate="print"/>
            <a:srcRect/>
            <a:stretch>
              <a:fillRect/>
            </a:stretch>
          </p:blipFill>
          <p:spPr bwMode="auto">
            <a:xfrm>
              <a:off x="7559918" y="5137224"/>
              <a:ext cx="1275092" cy="266893"/>
            </a:xfrm>
            <a:prstGeom prst="rect">
              <a:avLst/>
            </a:prstGeom>
            <a:noFill/>
            <a:ln w="9525">
              <a:noFill/>
              <a:miter lim="800000"/>
              <a:headEnd/>
              <a:tailEnd/>
            </a:ln>
          </p:spPr>
        </p:pic>
        <p:pic>
          <p:nvPicPr>
            <p:cNvPr id="26685" name="圖片 36" descr="a-mtk.jpg"/>
            <p:cNvPicPr>
              <a:picLocks noChangeAspect="1"/>
            </p:cNvPicPr>
            <p:nvPr/>
          </p:nvPicPr>
          <p:blipFill>
            <a:blip r:embed="rId38" cstate="print"/>
            <a:srcRect/>
            <a:stretch>
              <a:fillRect/>
            </a:stretch>
          </p:blipFill>
          <p:spPr bwMode="auto">
            <a:xfrm>
              <a:off x="3059832" y="1679578"/>
              <a:ext cx="1319062" cy="278752"/>
            </a:xfrm>
            <a:prstGeom prst="rect">
              <a:avLst/>
            </a:prstGeom>
            <a:noFill/>
            <a:ln w="9525">
              <a:noFill/>
              <a:miter lim="800000"/>
              <a:headEnd/>
              <a:tailEnd/>
            </a:ln>
          </p:spPr>
        </p:pic>
        <p:pic>
          <p:nvPicPr>
            <p:cNvPr id="26686" name="Picture 36" descr="D:\qnap\office\pic\logo\CNB-01.png"/>
            <p:cNvPicPr>
              <a:picLocks noChangeAspect="1" noChangeArrowheads="1"/>
            </p:cNvPicPr>
            <p:nvPr/>
          </p:nvPicPr>
          <p:blipFill>
            <a:blip r:embed="rId39" cstate="print"/>
            <a:srcRect/>
            <a:stretch>
              <a:fillRect/>
            </a:stretch>
          </p:blipFill>
          <p:spPr bwMode="auto">
            <a:xfrm>
              <a:off x="3059832" y="2314601"/>
              <a:ext cx="1261400" cy="328639"/>
            </a:xfrm>
            <a:prstGeom prst="rect">
              <a:avLst/>
            </a:prstGeom>
            <a:noFill/>
            <a:ln w="9525">
              <a:noFill/>
              <a:miter lim="800000"/>
              <a:headEnd/>
              <a:tailEnd/>
            </a:ln>
          </p:spPr>
        </p:pic>
        <p:pic>
          <p:nvPicPr>
            <p:cNvPr id="26687" name="圖片 93" descr="DIGITUS_R__Professional_Web_01.jpg"/>
            <p:cNvPicPr>
              <a:picLocks noChangeAspect="1"/>
            </p:cNvPicPr>
            <p:nvPr/>
          </p:nvPicPr>
          <p:blipFill>
            <a:blip r:embed="rId40" cstate="print"/>
            <a:srcRect/>
            <a:stretch>
              <a:fillRect/>
            </a:stretch>
          </p:blipFill>
          <p:spPr bwMode="auto">
            <a:xfrm>
              <a:off x="4499992" y="2286950"/>
              <a:ext cx="1325254" cy="503918"/>
            </a:xfrm>
            <a:prstGeom prst="rect">
              <a:avLst/>
            </a:prstGeom>
            <a:noFill/>
            <a:ln w="9525">
              <a:noFill/>
              <a:miter lim="800000"/>
              <a:headEnd/>
              <a:tailEnd/>
            </a:ln>
          </p:spPr>
        </p:pic>
        <p:pic>
          <p:nvPicPr>
            <p:cNvPr id="26688" name="Picture 2" descr="D:\qnap\office\pic\logo\shany.jpg"/>
            <p:cNvPicPr>
              <a:picLocks noChangeAspect="1" noChangeArrowheads="1"/>
            </p:cNvPicPr>
            <p:nvPr/>
          </p:nvPicPr>
          <p:blipFill>
            <a:blip r:embed="rId41" cstate="print"/>
            <a:srcRect/>
            <a:stretch>
              <a:fillRect/>
            </a:stretch>
          </p:blipFill>
          <p:spPr bwMode="auto">
            <a:xfrm>
              <a:off x="7487915" y="4272994"/>
              <a:ext cx="1451871" cy="504056"/>
            </a:xfrm>
            <a:prstGeom prst="rect">
              <a:avLst/>
            </a:prstGeom>
            <a:noFill/>
            <a:ln w="9525">
              <a:noFill/>
              <a:miter lim="800000"/>
              <a:headEnd/>
              <a:tailEnd/>
            </a:ln>
          </p:spPr>
        </p:pic>
        <p:pic>
          <p:nvPicPr>
            <p:cNvPr id="26689" name="Picture 3" descr="D:\qnap\office\pic\logo\IPX_Logo.JPG"/>
            <p:cNvPicPr>
              <a:picLocks noChangeAspect="1" noChangeArrowheads="1"/>
            </p:cNvPicPr>
            <p:nvPr/>
          </p:nvPicPr>
          <p:blipFill>
            <a:blip r:embed="rId42" cstate="print"/>
            <a:srcRect/>
            <a:stretch>
              <a:fillRect/>
            </a:stretch>
          </p:blipFill>
          <p:spPr bwMode="auto">
            <a:xfrm>
              <a:off x="323528" y="3501008"/>
              <a:ext cx="813755" cy="671295"/>
            </a:xfrm>
            <a:prstGeom prst="rect">
              <a:avLst/>
            </a:prstGeom>
            <a:noFill/>
            <a:ln w="9525">
              <a:noFill/>
              <a:miter lim="800000"/>
              <a:headEnd/>
              <a:tailEnd/>
            </a:ln>
          </p:spPr>
        </p:pic>
        <p:pic>
          <p:nvPicPr>
            <p:cNvPr id="26690" name="Picture 4" descr="D:\qnap\office\pic\logo\brickcom.jpg"/>
            <p:cNvPicPr>
              <a:picLocks noChangeAspect="1" noChangeArrowheads="1"/>
            </p:cNvPicPr>
            <p:nvPr/>
          </p:nvPicPr>
          <p:blipFill>
            <a:blip r:embed="rId43" cstate="print"/>
            <a:srcRect/>
            <a:stretch>
              <a:fillRect/>
            </a:stretch>
          </p:blipFill>
          <p:spPr bwMode="auto">
            <a:xfrm>
              <a:off x="7452320" y="1628800"/>
              <a:ext cx="1497171" cy="412424"/>
            </a:xfrm>
            <a:prstGeom prst="rect">
              <a:avLst/>
            </a:prstGeom>
            <a:noFill/>
            <a:ln w="9525">
              <a:noFill/>
              <a:miter lim="800000"/>
              <a:headEnd/>
              <a:tailEnd/>
            </a:ln>
          </p:spPr>
        </p:pic>
        <p:pic>
          <p:nvPicPr>
            <p:cNvPr id="26691" name="圖片 76" descr="question.PNG"/>
            <p:cNvPicPr>
              <a:picLocks noChangeAspect="1"/>
            </p:cNvPicPr>
            <p:nvPr/>
          </p:nvPicPr>
          <p:blipFill>
            <a:blip r:embed="rId44" cstate="print"/>
            <a:srcRect/>
            <a:stretch>
              <a:fillRect/>
            </a:stretch>
          </p:blipFill>
          <p:spPr bwMode="auto">
            <a:xfrm>
              <a:off x="1475656" y="3573016"/>
              <a:ext cx="1529746" cy="539108"/>
            </a:xfrm>
            <a:prstGeom prst="rect">
              <a:avLst/>
            </a:prstGeom>
            <a:noFill/>
            <a:ln w="9525">
              <a:noFill/>
              <a:miter lim="800000"/>
              <a:headEnd/>
              <a:tailEnd/>
            </a:ln>
          </p:spPr>
        </p:pic>
        <p:pic>
          <p:nvPicPr>
            <p:cNvPr id="26692" name="圖片 80" descr="question.PNG"/>
            <p:cNvPicPr>
              <a:picLocks noChangeAspect="1"/>
            </p:cNvPicPr>
            <p:nvPr/>
          </p:nvPicPr>
          <p:blipFill>
            <a:blip r:embed="rId45" cstate="print"/>
            <a:srcRect/>
            <a:stretch>
              <a:fillRect/>
            </a:stretch>
          </p:blipFill>
          <p:spPr bwMode="auto">
            <a:xfrm>
              <a:off x="5940152" y="3573016"/>
              <a:ext cx="1529745" cy="540763"/>
            </a:xfrm>
            <a:prstGeom prst="rect">
              <a:avLst/>
            </a:prstGeom>
            <a:noFill/>
            <a:ln w="9525">
              <a:noFill/>
              <a:miter lim="800000"/>
              <a:headEnd/>
              <a:tailEnd/>
            </a:ln>
          </p:spPr>
        </p:pic>
      </p:grpSp>
      <p:grpSp>
        <p:nvGrpSpPr>
          <p:cNvPr id="3" name="群組 72"/>
          <p:cNvGrpSpPr>
            <a:grpSpLocks/>
          </p:cNvGrpSpPr>
          <p:nvPr/>
        </p:nvGrpSpPr>
        <p:grpSpPr bwMode="auto">
          <a:xfrm>
            <a:off x="323528" y="2868905"/>
            <a:ext cx="1566863" cy="200055"/>
            <a:chOff x="467544" y="2067694"/>
            <a:chExt cx="1790501" cy="170193"/>
          </a:xfrm>
        </p:grpSpPr>
        <p:pic>
          <p:nvPicPr>
            <p:cNvPr id="26652" name="圖片 48" descr="logo_QNAPSecurity.jpg"/>
            <p:cNvPicPr>
              <a:picLocks noChangeAspect="1"/>
            </p:cNvPicPr>
            <p:nvPr/>
          </p:nvPicPr>
          <p:blipFill>
            <a:blip r:embed="rId46" cstate="print"/>
            <a:srcRect/>
            <a:stretch>
              <a:fillRect/>
            </a:stretch>
          </p:blipFill>
          <p:spPr bwMode="auto">
            <a:xfrm>
              <a:off x="467544" y="2101032"/>
              <a:ext cx="431801" cy="97631"/>
            </a:xfrm>
            <a:prstGeom prst="rect">
              <a:avLst/>
            </a:prstGeom>
            <a:noFill/>
            <a:ln w="9525">
              <a:noFill/>
              <a:miter lim="800000"/>
              <a:headEnd/>
              <a:tailEnd/>
            </a:ln>
          </p:spPr>
        </p:pic>
        <p:sp>
          <p:nvSpPr>
            <p:cNvPr id="29725" name="文字方塊 49"/>
            <p:cNvSpPr txBox="1">
              <a:spLocks noChangeArrowheads="1"/>
            </p:cNvSpPr>
            <p:nvPr/>
          </p:nvSpPr>
          <p:spPr bwMode="auto">
            <a:xfrm>
              <a:off x="864829" y="2067694"/>
              <a:ext cx="892453" cy="170193"/>
            </a:xfrm>
            <a:prstGeom prst="rect">
              <a:avLst/>
            </a:prstGeom>
            <a:noFill/>
            <a:ln w="9525">
              <a:noFill/>
              <a:miter lim="800000"/>
              <a:headEnd/>
              <a:tailEnd/>
            </a:ln>
          </p:spPr>
          <p:txBody>
            <a:bodyPr wrap="none">
              <a:spAutoFit/>
            </a:bodyPr>
            <a:lstStyle/>
            <a:p>
              <a:pPr>
                <a:defRPr/>
              </a:pPr>
              <a:r>
                <a:rPr lang="en-US" sz="700" dirty="0">
                  <a:latin typeface="Arial Unicode MS" pitchFamily="34" charset="-120"/>
                  <a:ea typeface="Arial Unicode MS" pitchFamily="34" charset="-120"/>
                </a:rPr>
                <a:t>is a member of</a:t>
              </a:r>
            </a:p>
          </p:txBody>
        </p:sp>
        <p:pic>
          <p:nvPicPr>
            <p:cNvPr id="26654" name="圖片 50" descr="ONVIF.png"/>
            <p:cNvPicPr>
              <a:picLocks noChangeAspect="1"/>
            </p:cNvPicPr>
            <p:nvPr/>
          </p:nvPicPr>
          <p:blipFill>
            <a:blip r:embed="rId47" cstate="print"/>
            <a:srcRect/>
            <a:stretch>
              <a:fillRect/>
            </a:stretch>
          </p:blipFill>
          <p:spPr bwMode="auto">
            <a:xfrm>
              <a:off x="1537320" y="2106069"/>
              <a:ext cx="720725" cy="126206"/>
            </a:xfrm>
            <a:prstGeom prst="rect">
              <a:avLst/>
            </a:prstGeom>
            <a:noFill/>
            <a:ln w="9525">
              <a:noFill/>
              <a:miter lim="800000"/>
              <a:headEnd/>
              <a:tailEnd/>
            </a:ln>
          </p:spPr>
        </p:pic>
      </p:grpSp>
      <p:pic>
        <p:nvPicPr>
          <p:cNvPr id="26631" name="圖片 51" descr="6020LD.png"/>
          <p:cNvPicPr>
            <a:picLocks noChangeAspect="1"/>
          </p:cNvPicPr>
          <p:nvPr/>
        </p:nvPicPr>
        <p:blipFill>
          <a:blip r:embed="rId48" cstate="print"/>
          <a:srcRect/>
          <a:stretch>
            <a:fillRect/>
          </a:stretch>
        </p:blipFill>
        <p:spPr bwMode="auto">
          <a:xfrm>
            <a:off x="2051720" y="1969019"/>
            <a:ext cx="1512168" cy="883917"/>
          </a:xfrm>
          <a:prstGeom prst="rect">
            <a:avLst/>
          </a:prstGeom>
          <a:noFill/>
          <a:ln w="9525">
            <a:noFill/>
            <a:miter lim="800000"/>
            <a:headEnd/>
            <a:tailEnd/>
          </a:ln>
        </p:spPr>
      </p:pic>
      <p:sp>
        <p:nvSpPr>
          <p:cNvPr id="29705" name="文字方塊 52"/>
          <p:cNvSpPr txBox="1">
            <a:spLocks noChangeArrowheads="1"/>
          </p:cNvSpPr>
          <p:nvPr/>
        </p:nvSpPr>
        <p:spPr bwMode="auto">
          <a:xfrm>
            <a:off x="2132212" y="2780928"/>
            <a:ext cx="1359668" cy="276999"/>
          </a:xfrm>
          <a:prstGeom prst="rect">
            <a:avLst/>
          </a:prstGeom>
          <a:noFill/>
          <a:ln w="9525">
            <a:noFill/>
            <a:miter lim="800000"/>
            <a:headEnd/>
            <a:tailEnd/>
          </a:ln>
        </p:spPr>
        <p:txBody>
          <a:bodyPr wrap="none">
            <a:spAutoFit/>
          </a:bodyPr>
          <a:lstStyle/>
          <a:p>
            <a:pPr>
              <a:defRPr/>
            </a:pPr>
            <a:r>
              <a:rPr lang="en-US" sz="1200" b="1" dirty="0">
                <a:latin typeface="Arial Unicode MS" pitchFamily="34" charset="-120"/>
                <a:ea typeface="Arial Unicode MS" pitchFamily="34" charset="-120"/>
              </a:rPr>
              <a:t>HD Local Display</a:t>
            </a:r>
          </a:p>
        </p:txBody>
      </p:sp>
      <p:pic>
        <p:nvPicPr>
          <p:cNvPr id="26633" name="圖片 6" descr="multi-server.png"/>
          <p:cNvPicPr>
            <a:picLocks noChangeAspect="1"/>
          </p:cNvPicPr>
          <p:nvPr/>
        </p:nvPicPr>
        <p:blipFill>
          <a:blip r:embed="rId49" cstate="print"/>
          <a:srcRect/>
          <a:stretch>
            <a:fillRect/>
          </a:stretch>
        </p:blipFill>
        <p:spPr bwMode="auto">
          <a:xfrm>
            <a:off x="5580112" y="1972904"/>
            <a:ext cx="1440160" cy="808024"/>
          </a:xfrm>
          <a:prstGeom prst="rect">
            <a:avLst/>
          </a:prstGeom>
          <a:noFill/>
          <a:ln w="9525">
            <a:noFill/>
            <a:miter lim="800000"/>
            <a:headEnd/>
            <a:tailEnd/>
          </a:ln>
        </p:spPr>
      </p:pic>
      <p:sp>
        <p:nvSpPr>
          <p:cNvPr id="29707" name="文字方塊 54"/>
          <p:cNvSpPr txBox="1">
            <a:spLocks noChangeArrowheads="1"/>
          </p:cNvSpPr>
          <p:nvPr/>
        </p:nvSpPr>
        <p:spPr bwMode="auto">
          <a:xfrm>
            <a:off x="5846807" y="2636912"/>
            <a:ext cx="1029449" cy="461665"/>
          </a:xfrm>
          <a:prstGeom prst="rect">
            <a:avLst/>
          </a:prstGeom>
          <a:noFill/>
          <a:ln w="9525">
            <a:noFill/>
            <a:miter lim="800000"/>
            <a:headEnd/>
            <a:tailEnd/>
          </a:ln>
        </p:spPr>
        <p:txBody>
          <a:bodyPr wrap="none">
            <a:spAutoFit/>
          </a:bodyPr>
          <a:lstStyle/>
          <a:p>
            <a:pPr>
              <a:defRPr/>
            </a:pPr>
            <a:r>
              <a:rPr lang="en-US" sz="1200" b="1" dirty="0">
                <a:latin typeface="Arial Unicode MS" pitchFamily="34" charset="-120"/>
                <a:ea typeface="Arial Unicode MS" pitchFamily="34" charset="-120"/>
              </a:rPr>
              <a:t>Multi-server </a:t>
            </a:r>
            <a:r>
              <a:rPr lang="en-US" sz="1200" b="1" dirty="0" smtClean="0">
                <a:latin typeface="Arial Unicode MS" pitchFamily="34" charset="-120"/>
                <a:ea typeface="Arial Unicode MS" pitchFamily="34" charset="-120"/>
              </a:rPr>
              <a:t/>
            </a:r>
            <a:br>
              <a:rPr lang="en-US" sz="1200" b="1" dirty="0" smtClean="0">
                <a:latin typeface="Arial Unicode MS" pitchFamily="34" charset="-120"/>
                <a:ea typeface="Arial Unicode MS" pitchFamily="34" charset="-120"/>
              </a:rPr>
            </a:br>
            <a:r>
              <a:rPr lang="en-US" sz="1200" b="1" dirty="0" smtClean="0">
                <a:latin typeface="Arial Unicode MS" pitchFamily="34" charset="-120"/>
                <a:ea typeface="Arial Unicode MS" pitchFamily="34" charset="-120"/>
              </a:rPr>
              <a:t>Monitoring</a:t>
            </a:r>
            <a:endParaRPr lang="en-US" sz="1200" b="1" dirty="0">
              <a:latin typeface="Arial Unicode MS" pitchFamily="34" charset="-120"/>
              <a:ea typeface="Arial Unicode MS" pitchFamily="34" charset="-120"/>
            </a:endParaRPr>
          </a:p>
        </p:txBody>
      </p:sp>
      <p:sp>
        <p:nvSpPr>
          <p:cNvPr id="29708" name="文字方塊 56"/>
          <p:cNvSpPr txBox="1">
            <a:spLocks noChangeArrowheads="1"/>
          </p:cNvSpPr>
          <p:nvPr/>
        </p:nvSpPr>
        <p:spPr bwMode="auto">
          <a:xfrm>
            <a:off x="213136" y="4664169"/>
            <a:ext cx="1622560" cy="276999"/>
          </a:xfrm>
          <a:prstGeom prst="rect">
            <a:avLst/>
          </a:prstGeom>
          <a:noFill/>
          <a:ln w="9525">
            <a:noFill/>
            <a:miter lim="800000"/>
            <a:headEnd/>
            <a:tailEnd/>
          </a:ln>
        </p:spPr>
        <p:txBody>
          <a:bodyPr wrap="none">
            <a:spAutoFit/>
          </a:bodyPr>
          <a:lstStyle/>
          <a:p>
            <a:pPr>
              <a:defRPr/>
            </a:pPr>
            <a:r>
              <a:rPr lang="en-US" sz="1200" b="1" dirty="0">
                <a:latin typeface="Arial Unicode MS" pitchFamily="34" charset="-120"/>
                <a:ea typeface="Arial Unicode MS" pitchFamily="34" charset="-120"/>
              </a:rPr>
              <a:t>Megapixel Recording</a:t>
            </a:r>
          </a:p>
        </p:txBody>
      </p:sp>
      <p:pic>
        <p:nvPicPr>
          <p:cNvPr id="26636" name="Picture 3"/>
          <p:cNvPicPr>
            <a:picLocks noChangeAspect="1" noChangeArrowheads="1"/>
          </p:cNvPicPr>
          <p:nvPr/>
        </p:nvPicPr>
        <p:blipFill>
          <a:blip r:embed="rId50" cstate="print"/>
          <a:srcRect/>
          <a:stretch>
            <a:fillRect/>
          </a:stretch>
        </p:blipFill>
        <p:spPr bwMode="auto">
          <a:xfrm>
            <a:off x="3851920" y="4075931"/>
            <a:ext cx="454471" cy="327894"/>
          </a:xfrm>
          <a:prstGeom prst="rect">
            <a:avLst/>
          </a:prstGeom>
          <a:noFill/>
          <a:ln w="9525">
            <a:noFill/>
            <a:miter lim="800000"/>
            <a:headEnd/>
            <a:tailEnd/>
          </a:ln>
        </p:spPr>
      </p:pic>
      <p:sp>
        <p:nvSpPr>
          <p:cNvPr id="29710" name="文字方塊 60"/>
          <p:cNvSpPr txBox="1">
            <a:spLocks noChangeArrowheads="1"/>
          </p:cNvSpPr>
          <p:nvPr/>
        </p:nvSpPr>
        <p:spPr bwMode="auto">
          <a:xfrm>
            <a:off x="4211960" y="3863370"/>
            <a:ext cx="1236236" cy="861774"/>
          </a:xfrm>
          <a:prstGeom prst="rect">
            <a:avLst/>
          </a:prstGeom>
          <a:noFill/>
          <a:ln w="9525">
            <a:noFill/>
            <a:miter lim="800000"/>
            <a:headEnd/>
            <a:tailEnd/>
          </a:ln>
        </p:spPr>
        <p:txBody>
          <a:bodyPr wrap="none">
            <a:spAutoFit/>
          </a:bodyPr>
          <a:lstStyle/>
          <a:p>
            <a:pPr>
              <a:defRPr/>
            </a:pPr>
            <a:r>
              <a:rPr lang="en-US" sz="1000" dirty="0">
                <a:latin typeface="Arial Unicode MS" pitchFamily="34" charset="-120"/>
                <a:ea typeface="Arial Unicode MS" pitchFamily="34" charset="-120"/>
              </a:rPr>
              <a:t>Motion Detection</a:t>
            </a:r>
          </a:p>
          <a:p>
            <a:pPr>
              <a:defRPr/>
            </a:pPr>
            <a:r>
              <a:rPr lang="en-US" sz="1000" dirty="0">
                <a:latin typeface="Arial Unicode MS" pitchFamily="34" charset="-120"/>
                <a:ea typeface="Arial Unicode MS" pitchFamily="34" charset="-120"/>
              </a:rPr>
              <a:t>Foreign Object</a:t>
            </a:r>
          </a:p>
          <a:p>
            <a:pPr>
              <a:defRPr/>
            </a:pPr>
            <a:r>
              <a:rPr lang="en-US" sz="1000" dirty="0">
                <a:latin typeface="Arial Unicode MS" pitchFamily="34" charset="-120"/>
                <a:ea typeface="Arial Unicode MS" pitchFamily="34" charset="-120"/>
              </a:rPr>
              <a:t>Missing Object</a:t>
            </a:r>
          </a:p>
          <a:p>
            <a:pPr>
              <a:defRPr/>
            </a:pPr>
            <a:r>
              <a:rPr lang="en-US" sz="1000" dirty="0">
                <a:latin typeface="Arial Unicode MS" pitchFamily="34" charset="-120"/>
                <a:ea typeface="Arial Unicode MS" pitchFamily="34" charset="-120"/>
              </a:rPr>
              <a:t>Out of Focus</a:t>
            </a:r>
          </a:p>
          <a:p>
            <a:pPr>
              <a:defRPr/>
            </a:pPr>
            <a:r>
              <a:rPr lang="en-US" sz="1000" dirty="0">
                <a:latin typeface="Arial Unicode MS" pitchFamily="34" charset="-120"/>
                <a:ea typeface="Arial Unicode MS" pitchFamily="34" charset="-120"/>
              </a:rPr>
              <a:t>Camera Occlusion</a:t>
            </a:r>
          </a:p>
        </p:txBody>
      </p:sp>
      <p:sp>
        <p:nvSpPr>
          <p:cNvPr id="26638" name="文字方塊 61"/>
          <p:cNvSpPr txBox="1">
            <a:spLocks noChangeArrowheads="1"/>
          </p:cNvSpPr>
          <p:nvPr/>
        </p:nvSpPr>
        <p:spPr bwMode="auto">
          <a:xfrm>
            <a:off x="4354892" y="4653136"/>
            <a:ext cx="433132" cy="276999"/>
          </a:xfrm>
          <a:prstGeom prst="rect">
            <a:avLst/>
          </a:prstGeom>
          <a:noFill/>
          <a:ln w="9525">
            <a:noFill/>
            <a:miter lim="800000"/>
            <a:headEnd/>
            <a:tailEnd/>
          </a:ln>
        </p:spPr>
        <p:txBody>
          <a:bodyPr wrap="none">
            <a:spAutoFit/>
          </a:bodyPr>
          <a:lstStyle/>
          <a:p>
            <a:r>
              <a:rPr lang="en-US" altLang="zh-TW" sz="1200" b="1" dirty="0" smtClean="0">
                <a:latin typeface="Arial Unicode MS" pitchFamily="34" charset="-120"/>
                <a:ea typeface="Arial Unicode MS" pitchFamily="34" charset="-120"/>
              </a:rPr>
              <a:t>IVA</a:t>
            </a:r>
            <a:endParaRPr lang="en-US" altLang="zh-TW" sz="1200" b="1" dirty="0">
              <a:latin typeface="Arial Unicode MS" pitchFamily="34" charset="-120"/>
              <a:ea typeface="Arial Unicode MS" pitchFamily="34" charset="-120"/>
            </a:endParaRPr>
          </a:p>
        </p:txBody>
      </p:sp>
      <p:pic>
        <p:nvPicPr>
          <p:cNvPr id="26639" name="Picture 6"/>
          <p:cNvPicPr>
            <a:picLocks noChangeAspect="1" noChangeArrowheads="1"/>
          </p:cNvPicPr>
          <p:nvPr/>
        </p:nvPicPr>
        <p:blipFill>
          <a:blip r:embed="rId51" cstate="print"/>
          <a:srcRect/>
          <a:stretch>
            <a:fillRect/>
          </a:stretch>
        </p:blipFill>
        <p:spPr bwMode="auto">
          <a:xfrm>
            <a:off x="7370638" y="1988840"/>
            <a:ext cx="1449834" cy="814449"/>
          </a:xfrm>
          <a:prstGeom prst="rect">
            <a:avLst/>
          </a:prstGeom>
          <a:noFill/>
          <a:ln w="9525">
            <a:noFill/>
            <a:miter lim="800000"/>
            <a:headEnd/>
            <a:tailEnd/>
          </a:ln>
        </p:spPr>
      </p:pic>
      <p:sp>
        <p:nvSpPr>
          <p:cNvPr id="26640" name="文字方塊 63"/>
          <p:cNvSpPr txBox="1">
            <a:spLocks noChangeArrowheads="1"/>
          </p:cNvSpPr>
          <p:nvPr/>
        </p:nvSpPr>
        <p:spPr bwMode="auto">
          <a:xfrm>
            <a:off x="7305314" y="2780928"/>
            <a:ext cx="1515158" cy="276999"/>
          </a:xfrm>
          <a:prstGeom prst="rect">
            <a:avLst/>
          </a:prstGeom>
          <a:noFill/>
          <a:ln w="9525">
            <a:noFill/>
            <a:miter lim="800000"/>
            <a:headEnd/>
            <a:tailEnd/>
          </a:ln>
        </p:spPr>
        <p:txBody>
          <a:bodyPr wrap="none">
            <a:spAutoFit/>
          </a:bodyPr>
          <a:lstStyle/>
          <a:p>
            <a:r>
              <a:rPr lang="en-US" altLang="zh-TW" sz="1200" b="1" dirty="0">
                <a:latin typeface="Arial Unicode MS" pitchFamily="34" charset="-120"/>
                <a:ea typeface="Arial Unicode MS" pitchFamily="34" charset="-120"/>
              </a:rPr>
              <a:t>Event Management</a:t>
            </a:r>
          </a:p>
        </p:txBody>
      </p:sp>
      <p:pic>
        <p:nvPicPr>
          <p:cNvPr id="26641" name="圖片 6" descr="VMobile for iPhone and Windows PDA phone_900x400.png"/>
          <p:cNvPicPr>
            <a:picLocks noChangeAspect="1"/>
          </p:cNvPicPr>
          <p:nvPr/>
        </p:nvPicPr>
        <p:blipFill>
          <a:blip r:embed="rId52" cstate="print"/>
          <a:srcRect/>
          <a:stretch>
            <a:fillRect/>
          </a:stretch>
        </p:blipFill>
        <p:spPr bwMode="auto">
          <a:xfrm>
            <a:off x="5580112" y="3840460"/>
            <a:ext cx="1539861" cy="956692"/>
          </a:xfrm>
          <a:prstGeom prst="rect">
            <a:avLst/>
          </a:prstGeom>
          <a:noFill/>
          <a:ln w="9525">
            <a:noFill/>
            <a:miter lim="800000"/>
            <a:headEnd/>
            <a:tailEnd/>
          </a:ln>
        </p:spPr>
      </p:pic>
      <p:sp>
        <p:nvSpPr>
          <p:cNvPr id="26642" name="文字方塊 65"/>
          <p:cNvSpPr txBox="1">
            <a:spLocks noChangeArrowheads="1"/>
          </p:cNvSpPr>
          <p:nvPr/>
        </p:nvSpPr>
        <p:spPr bwMode="auto">
          <a:xfrm>
            <a:off x="5535797" y="4653136"/>
            <a:ext cx="1511952" cy="276999"/>
          </a:xfrm>
          <a:prstGeom prst="rect">
            <a:avLst/>
          </a:prstGeom>
          <a:noFill/>
          <a:ln w="9525">
            <a:noFill/>
            <a:miter lim="800000"/>
            <a:headEnd/>
            <a:tailEnd/>
          </a:ln>
        </p:spPr>
        <p:txBody>
          <a:bodyPr wrap="none">
            <a:spAutoFit/>
          </a:bodyPr>
          <a:lstStyle/>
          <a:p>
            <a:r>
              <a:rPr lang="en-US" altLang="zh-TW" sz="1200" b="1" dirty="0">
                <a:latin typeface="Arial Unicode MS" pitchFamily="34" charset="-120"/>
                <a:ea typeface="Arial Unicode MS" pitchFamily="34" charset="-120"/>
              </a:rPr>
              <a:t>Mobile Surveillance</a:t>
            </a:r>
          </a:p>
        </p:txBody>
      </p:sp>
      <p:pic>
        <p:nvPicPr>
          <p:cNvPr id="26643" name="Picture 9" descr="npo000723"/>
          <p:cNvPicPr>
            <a:picLocks noChangeAspect="1" noChangeArrowheads="1"/>
          </p:cNvPicPr>
          <p:nvPr/>
        </p:nvPicPr>
        <p:blipFill>
          <a:blip r:embed="rId53" cstate="print"/>
          <a:srcRect/>
          <a:stretch>
            <a:fillRect/>
          </a:stretch>
        </p:blipFill>
        <p:spPr bwMode="auto">
          <a:xfrm>
            <a:off x="7308304" y="3933056"/>
            <a:ext cx="1512317" cy="680392"/>
          </a:xfrm>
          <a:prstGeom prst="rect">
            <a:avLst/>
          </a:prstGeom>
          <a:noFill/>
          <a:ln w="9525" algn="ctr">
            <a:noFill/>
            <a:miter lim="800000"/>
            <a:headEnd/>
            <a:tailEnd/>
          </a:ln>
        </p:spPr>
      </p:pic>
      <p:sp>
        <p:nvSpPr>
          <p:cNvPr id="29717" name="文字方塊 68"/>
          <p:cNvSpPr txBox="1">
            <a:spLocks noChangeArrowheads="1"/>
          </p:cNvSpPr>
          <p:nvPr/>
        </p:nvSpPr>
        <p:spPr bwMode="auto">
          <a:xfrm>
            <a:off x="7308453" y="4664169"/>
            <a:ext cx="1548822" cy="276999"/>
          </a:xfrm>
          <a:prstGeom prst="rect">
            <a:avLst/>
          </a:prstGeom>
          <a:noFill/>
          <a:ln w="9525">
            <a:noFill/>
            <a:miter lim="800000"/>
            <a:headEnd/>
            <a:tailEnd/>
          </a:ln>
        </p:spPr>
        <p:txBody>
          <a:bodyPr wrap="none">
            <a:spAutoFit/>
          </a:bodyPr>
          <a:lstStyle/>
          <a:p>
            <a:pPr>
              <a:defRPr/>
            </a:pPr>
            <a:r>
              <a:rPr lang="en-US" altLang="zh-TW" sz="1200" b="1" dirty="0">
                <a:latin typeface="Arial Unicode MS" pitchFamily="34" charset="-120"/>
                <a:ea typeface="Arial Unicode MS" pitchFamily="34" charset="-120"/>
              </a:rPr>
              <a:t>Green NVR solution</a:t>
            </a:r>
          </a:p>
        </p:txBody>
      </p:sp>
      <p:grpSp>
        <p:nvGrpSpPr>
          <p:cNvPr id="4" name="群組 71"/>
          <p:cNvGrpSpPr>
            <a:grpSpLocks/>
          </p:cNvGrpSpPr>
          <p:nvPr/>
        </p:nvGrpSpPr>
        <p:grpSpPr bwMode="auto">
          <a:xfrm>
            <a:off x="395536" y="3859509"/>
            <a:ext cx="1297090" cy="865635"/>
            <a:chOff x="6804027" y="1221582"/>
            <a:chExt cx="1855787" cy="929878"/>
          </a:xfrm>
        </p:grpSpPr>
        <p:pic>
          <p:nvPicPr>
            <p:cNvPr id="26647" name="Picture 63"/>
            <p:cNvPicPr>
              <a:picLocks noChangeAspect="1" noChangeArrowheads="1"/>
            </p:cNvPicPr>
            <p:nvPr/>
          </p:nvPicPr>
          <p:blipFill>
            <a:blip r:embed="rId54" cstate="print"/>
            <a:srcRect/>
            <a:stretch>
              <a:fillRect/>
            </a:stretch>
          </p:blipFill>
          <p:spPr bwMode="auto">
            <a:xfrm>
              <a:off x="6875463" y="1221582"/>
              <a:ext cx="825500" cy="619125"/>
            </a:xfrm>
            <a:prstGeom prst="rect">
              <a:avLst/>
            </a:prstGeom>
            <a:noFill/>
            <a:ln w="9525">
              <a:noFill/>
              <a:miter lim="800000"/>
              <a:headEnd/>
              <a:tailEnd/>
            </a:ln>
          </p:spPr>
        </p:pic>
        <p:pic>
          <p:nvPicPr>
            <p:cNvPr id="26648" name="Picture 62"/>
            <p:cNvPicPr>
              <a:picLocks noChangeAspect="1" noChangeArrowheads="1"/>
            </p:cNvPicPr>
            <p:nvPr/>
          </p:nvPicPr>
          <p:blipFill>
            <a:blip r:embed="rId55" cstate="print"/>
            <a:srcRect/>
            <a:stretch>
              <a:fillRect/>
            </a:stretch>
          </p:blipFill>
          <p:spPr bwMode="auto">
            <a:xfrm>
              <a:off x="7762877" y="1238251"/>
              <a:ext cx="841374" cy="631031"/>
            </a:xfrm>
            <a:prstGeom prst="rect">
              <a:avLst/>
            </a:prstGeom>
            <a:noFill/>
            <a:ln w="9525">
              <a:noFill/>
              <a:miter lim="800000"/>
              <a:headEnd/>
              <a:tailEnd/>
            </a:ln>
          </p:spPr>
        </p:pic>
        <p:pic>
          <p:nvPicPr>
            <p:cNvPr id="26649" name="Picture 64"/>
            <p:cNvPicPr>
              <a:picLocks noChangeAspect="1" noChangeArrowheads="1"/>
            </p:cNvPicPr>
            <p:nvPr/>
          </p:nvPicPr>
          <p:blipFill>
            <a:blip r:embed="rId56" cstate="print"/>
            <a:srcRect/>
            <a:stretch>
              <a:fillRect/>
            </a:stretch>
          </p:blipFill>
          <p:spPr bwMode="auto">
            <a:xfrm>
              <a:off x="7956552" y="1707356"/>
              <a:ext cx="703262" cy="406004"/>
            </a:xfrm>
            <a:prstGeom prst="rect">
              <a:avLst/>
            </a:prstGeom>
            <a:noFill/>
            <a:ln w="9525">
              <a:noFill/>
              <a:miter lim="800000"/>
              <a:headEnd/>
              <a:tailEnd/>
            </a:ln>
          </p:spPr>
        </p:pic>
        <p:pic>
          <p:nvPicPr>
            <p:cNvPr id="26650" name="Picture 65"/>
            <p:cNvPicPr>
              <a:picLocks noChangeAspect="1" noChangeArrowheads="1"/>
            </p:cNvPicPr>
            <p:nvPr/>
          </p:nvPicPr>
          <p:blipFill>
            <a:blip r:embed="rId57" cstate="print"/>
            <a:srcRect/>
            <a:stretch>
              <a:fillRect/>
            </a:stretch>
          </p:blipFill>
          <p:spPr bwMode="auto">
            <a:xfrm>
              <a:off x="6804027" y="1707356"/>
              <a:ext cx="576263" cy="444104"/>
            </a:xfrm>
            <a:prstGeom prst="rect">
              <a:avLst/>
            </a:prstGeom>
            <a:noFill/>
            <a:ln w="9525">
              <a:noFill/>
              <a:miter lim="800000"/>
              <a:headEnd/>
              <a:tailEnd/>
            </a:ln>
          </p:spPr>
        </p:pic>
        <p:pic>
          <p:nvPicPr>
            <p:cNvPr id="26651" name="Picture 66"/>
            <p:cNvPicPr>
              <a:picLocks noChangeAspect="1" noChangeArrowheads="1"/>
            </p:cNvPicPr>
            <p:nvPr/>
          </p:nvPicPr>
          <p:blipFill>
            <a:blip r:embed="rId58" cstate="print"/>
            <a:srcRect/>
            <a:stretch>
              <a:fillRect/>
            </a:stretch>
          </p:blipFill>
          <p:spPr bwMode="auto">
            <a:xfrm>
              <a:off x="7364415" y="1695450"/>
              <a:ext cx="592137" cy="444104"/>
            </a:xfrm>
            <a:prstGeom prst="rect">
              <a:avLst/>
            </a:prstGeom>
            <a:noFill/>
            <a:ln w="9525">
              <a:noFill/>
              <a:miter lim="800000"/>
              <a:headEnd/>
              <a:tailEnd/>
            </a:ln>
          </p:spPr>
        </p:pic>
      </p:grpSp>
      <p:sp>
        <p:nvSpPr>
          <p:cNvPr id="69" name="文字方塊 54"/>
          <p:cNvSpPr txBox="1">
            <a:spLocks noChangeArrowheads="1"/>
          </p:cNvSpPr>
          <p:nvPr/>
        </p:nvSpPr>
        <p:spPr bwMode="auto">
          <a:xfrm>
            <a:off x="3691708" y="2607295"/>
            <a:ext cx="1744388" cy="461665"/>
          </a:xfrm>
          <a:prstGeom prst="rect">
            <a:avLst/>
          </a:prstGeom>
          <a:noFill/>
          <a:ln w="9525">
            <a:noFill/>
            <a:miter lim="800000"/>
            <a:headEnd/>
            <a:tailEnd/>
          </a:ln>
        </p:spPr>
        <p:txBody>
          <a:bodyPr wrap="square">
            <a:spAutoFit/>
          </a:bodyPr>
          <a:lstStyle/>
          <a:p>
            <a:pPr lvl="0" algn="ctr"/>
            <a:r>
              <a:rPr lang="en-US" altLang="zh-TW" sz="1200" b="1" dirty="0" smtClean="0">
                <a:latin typeface="Arial Unicode MS" pitchFamily="34" charset="-120"/>
                <a:ea typeface="Arial Unicode MS" pitchFamily="34" charset="-120"/>
              </a:rPr>
              <a:t>Windows and Mac-compatible</a:t>
            </a:r>
          </a:p>
        </p:txBody>
      </p:sp>
      <p:pic>
        <p:nvPicPr>
          <p:cNvPr id="70" name="Picture 4" descr="http://img.jpress.tw/jpress/2010/02/mac-windows-logos.jpg"/>
          <p:cNvPicPr>
            <a:picLocks noChangeAspect="1" noChangeArrowheads="1"/>
          </p:cNvPicPr>
          <p:nvPr/>
        </p:nvPicPr>
        <p:blipFill>
          <a:blip r:embed="rId59" cstate="print"/>
          <a:srcRect/>
          <a:stretch>
            <a:fillRect/>
          </a:stretch>
        </p:blipFill>
        <p:spPr bwMode="auto">
          <a:xfrm>
            <a:off x="4211960" y="1988840"/>
            <a:ext cx="720080" cy="658873"/>
          </a:xfrm>
          <a:prstGeom prst="rect">
            <a:avLst/>
          </a:prstGeom>
          <a:noFill/>
        </p:spPr>
      </p:pic>
      <p:pic>
        <p:nvPicPr>
          <p:cNvPr id="71" name="Picture 4"/>
          <p:cNvPicPr>
            <a:picLocks noChangeAspect="1" noChangeArrowheads="1"/>
          </p:cNvPicPr>
          <p:nvPr/>
        </p:nvPicPr>
        <p:blipFill>
          <a:blip r:embed="rId60" cstate="print"/>
          <a:srcRect l="2060" t="7732" r="20878" b="7642"/>
          <a:stretch>
            <a:fillRect/>
          </a:stretch>
        </p:blipFill>
        <p:spPr bwMode="auto">
          <a:xfrm>
            <a:off x="2051720" y="3933056"/>
            <a:ext cx="639971" cy="486054"/>
          </a:xfrm>
          <a:prstGeom prst="rect">
            <a:avLst/>
          </a:prstGeom>
          <a:noFill/>
          <a:ln w="9525">
            <a:noFill/>
            <a:miter lim="800000"/>
            <a:headEnd/>
            <a:tailEnd/>
          </a:ln>
        </p:spPr>
      </p:pic>
      <p:pic>
        <p:nvPicPr>
          <p:cNvPr id="72" name="Picture 4"/>
          <p:cNvPicPr>
            <a:picLocks noChangeAspect="1" noChangeArrowheads="1"/>
          </p:cNvPicPr>
          <p:nvPr/>
        </p:nvPicPr>
        <p:blipFill>
          <a:blip r:embed="rId61" cstate="print"/>
          <a:srcRect l="1673" t="7119" r="19314" b="6872"/>
          <a:stretch>
            <a:fillRect/>
          </a:stretch>
        </p:blipFill>
        <p:spPr bwMode="auto">
          <a:xfrm>
            <a:off x="2915816" y="4149080"/>
            <a:ext cx="648072" cy="488054"/>
          </a:xfrm>
          <a:prstGeom prst="rect">
            <a:avLst/>
          </a:prstGeom>
          <a:noFill/>
          <a:ln w="9525">
            <a:noFill/>
            <a:miter lim="800000"/>
            <a:headEnd/>
            <a:tailEnd/>
          </a:ln>
        </p:spPr>
      </p:pic>
      <p:sp>
        <p:nvSpPr>
          <p:cNvPr id="73" name="文字方塊 56"/>
          <p:cNvSpPr txBox="1">
            <a:spLocks noChangeArrowheads="1"/>
          </p:cNvSpPr>
          <p:nvPr/>
        </p:nvSpPr>
        <p:spPr bwMode="auto">
          <a:xfrm>
            <a:off x="2195736" y="4653136"/>
            <a:ext cx="1292341" cy="276999"/>
          </a:xfrm>
          <a:prstGeom prst="rect">
            <a:avLst/>
          </a:prstGeom>
          <a:noFill/>
          <a:ln w="9525">
            <a:noFill/>
            <a:miter lim="800000"/>
            <a:headEnd/>
            <a:tailEnd/>
          </a:ln>
        </p:spPr>
        <p:txBody>
          <a:bodyPr wrap="none">
            <a:spAutoFit/>
          </a:bodyPr>
          <a:lstStyle/>
          <a:p>
            <a:pPr>
              <a:defRPr/>
            </a:pPr>
            <a:r>
              <a:rPr lang="en-US" sz="1200" b="1" dirty="0" err="1" smtClean="0">
                <a:latin typeface="Arial Unicode MS" pitchFamily="34" charset="-120"/>
                <a:ea typeface="Arial Unicode MS" pitchFamily="34" charset="-120"/>
              </a:rPr>
              <a:t>Dewarp</a:t>
            </a:r>
            <a:r>
              <a:rPr lang="en-US" sz="1200" b="1" dirty="0" smtClean="0">
                <a:latin typeface="Arial Unicode MS" pitchFamily="34" charset="-120"/>
                <a:ea typeface="Arial Unicode MS" pitchFamily="34" charset="-120"/>
              </a:rPr>
              <a:t> function</a:t>
            </a:r>
            <a:endParaRPr lang="en-US" sz="1200" b="1" dirty="0">
              <a:latin typeface="Arial Unicode MS" pitchFamily="34" charset="-120"/>
              <a:ea typeface="Arial Unicode MS" pitchFamily="34" charset="-120"/>
            </a:endParaRPr>
          </a:p>
        </p:txBody>
      </p:sp>
      <p:cxnSp>
        <p:nvCxnSpPr>
          <p:cNvPr id="75" name="直線單箭頭接點 74"/>
          <p:cNvCxnSpPr>
            <a:stCxn id="71" idx="3"/>
            <a:endCxn id="72" idx="1"/>
          </p:cNvCxnSpPr>
          <p:nvPr/>
        </p:nvCxnSpPr>
        <p:spPr>
          <a:xfrm>
            <a:off x="2691691" y="4176083"/>
            <a:ext cx="224125" cy="217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3000">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p:txBody>
          <a:bodyPr>
            <a:normAutofit fontScale="90000"/>
          </a:bodyPr>
          <a:lstStyle/>
          <a:p>
            <a:r>
              <a:rPr lang="en-US" altLang="zh-TW" smtClean="0"/>
              <a:t>Supports a Broad Range of IP Cameras</a:t>
            </a:r>
          </a:p>
        </p:txBody>
      </p:sp>
      <p:sp>
        <p:nvSpPr>
          <p:cNvPr id="58" name="投影片編號版面配置區 3"/>
          <p:cNvSpPr>
            <a:spLocks noGrp="1"/>
          </p:cNvSpPr>
          <p:nvPr>
            <p:ph type="sldNum" sz="quarter" idx="12"/>
          </p:nvPr>
        </p:nvSpPr>
        <p:spPr/>
        <p:txBody>
          <a:bodyPr/>
          <a:lstStyle/>
          <a:p>
            <a:fld id="{584E9FC5-6442-42E3-9B59-42A11DC143AF}" type="slidenum">
              <a:rPr lang="zh-TW" altLang="en-US" smtClean="0"/>
              <a:pPr/>
              <a:t>27</a:t>
            </a:fld>
            <a:endParaRPr lang="zh-TW" altLang="en-US" smtClean="0"/>
          </a:p>
        </p:txBody>
      </p:sp>
      <p:sp>
        <p:nvSpPr>
          <p:cNvPr id="27651" name="內容版面配置區 49"/>
          <p:cNvSpPr>
            <a:spLocks noGrp="1"/>
          </p:cNvSpPr>
          <p:nvPr>
            <p:ph idx="4294967295"/>
          </p:nvPr>
        </p:nvSpPr>
        <p:spPr>
          <a:xfrm>
            <a:off x="446856" y="1341440"/>
            <a:ext cx="8229600" cy="431379"/>
          </a:xfrm>
        </p:spPr>
        <p:txBody>
          <a:bodyPr>
            <a:normAutofit/>
          </a:bodyPr>
          <a:lstStyle/>
          <a:p>
            <a:r>
              <a:rPr lang="en-US" altLang="zh-TW" sz="2000" dirty="0" smtClean="0"/>
              <a:t>Compatible with 67 camera brands, over </a:t>
            </a:r>
            <a:r>
              <a:rPr lang="en-US" altLang="zh-TW" sz="2000" dirty="0" smtClean="0"/>
              <a:t>1,600 </a:t>
            </a:r>
            <a:r>
              <a:rPr lang="en-US" altLang="zh-TW" sz="2000" dirty="0" smtClean="0"/>
              <a:t>camera models</a:t>
            </a:r>
          </a:p>
        </p:txBody>
      </p:sp>
      <p:grpSp>
        <p:nvGrpSpPr>
          <p:cNvPr id="2" name="群組 47"/>
          <p:cNvGrpSpPr>
            <a:grpSpLocks/>
          </p:cNvGrpSpPr>
          <p:nvPr/>
        </p:nvGrpSpPr>
        <p:grpSpPr bwMode="auto">
          <a:xfrm>
            <a:off x="72008" y="6309320"/>
            <a:ext cx="4067944" cy="502667"/>
            <a:chOff x="208984" y="5688632"/>
            <a:chExt cx="5740654" cy="502667"/>
          </a:xfrm>
        </p:grpSpPr>
        <p:sp>
          <p:nvSpPr>
            <p:cNvPr id="51" name="矩形 50"/>
            <p:cNvSpPr/>
            <p:nvPr/>
          </p:nvSpPr>
          <p:spPr>
            <a:xfrm>
              <a:off x="208984" y="5688632"/>
              <a:ext cx="5740654" cy="502667"/>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rgbClr val="FFFFFF"/>
                </a:solidFill>
                <a:latin typeface="Arial Unicode MS" pitchFamily="34" charset="-120"/>
                <a:ea typeface="Arial Unicode MS" pitchFamily="34" charset="-120"/>
                <a:cs typeface="Arial" charset="0"/>
              </a:endParaRPr>
            </a:p>
          </p:txBody>
        </p:sp>
        <p:sp>
          <p:nvSpPr>
            <p:cNvPr id="27706" name="文字方塊 51"/>
            <p:cNvSpPr txBox="1">
              <a:spLocks noChangeArrowheads="1"/>
            </p:cNvSpPr>
            <p:nvPr/>
          </p:nvSpPr>
          <p:spPr bwMode="auto">
            <a:xfrm>
              <a:off x="1783333" y="5757886"/>
              <a:ext cx="1710896" cy="369332"/>
            </a:xfrm>
            <a:prstGeom prst="rect">
              <a:avLst/>
            </a:prstGeom>
            <a:noFill/>
            <a:ln w="9525">
              <a:noFill/>
              <a:miter lim="800000"/>
              <a:headEnd/>
              <a:tailEnd/>
            </a:ln>
          </p:spPr>
          <p:txBody>
            <a:bodyPr wrap="none">
              <a:spAutoFit/>
            </a:bodyPr>
            <a:lstStyle/>
            <a:p>
              <a:r>
                <a:rPr lang="en-US" altLang="zh-TW" dirty="0">
                  <a:latin typeface="Arial Unicode MS" pitchFamily="34" charset="-120"/>
                  <a:ea typeface="Arial Unicode MS" pitchFamily="34" charset="-120"/>
                </a:rPr>
                <a:t>is a member of</a:t>
              </a:r>
            </a:p>
          </p:txBody>
        </p:sp>
        <p:pic>
          <p:nvPicPr>
            <p:cNvPr id="27707" name="Picture 2" descr="D:\qnap\office\pic\logo\ONVIF.png"/>
            <p:cNvPicPr>
              <a:picLocks noChangeAspect="1" noChangeArrowheads="1"/>
            </p:cNvPicPr>
            <p:nvPr/>
          </p:nvPicPr>
          <p:blipFill>
            <a:blip r:embed="rId3" cstate="print"/>
            <a:srcRect/>
            <a:stretch>
              <a:fillRect/>
            </a:stretch>
          </p:blipFill>
          <p:spPr bwMode="auto">
            <a:xfrm>
              <a:off x="4022396" y="5734074"/>
              <a:ext cx="1825625" cy="425450"/>
            </a:xfrm>
            <a:prstGeom prst="rect">
              <a:avLst/>
            </a:prstGeom>
            <a:noFill/>
            <a:ln w="9525">
              <a:noFill/>
              <a:miter lim="800000"/>
              <a:headEnd/>
              <a:tailEnd/>
            </a:ln>
          </p:spPr>
        </p:pic>
      </p:grpSp>
      <p:grpSp>
        <p:nvGrpSpPr>
          <p:cNvPr id="207" name="群組 206"/>
          <p:cNvGrpSpPr/>
          <p:nvPr/>
        </p:nvGrpSpPr>
        <p:grpSpPr>
          <a:xfrm>
            <a:off x="827584" y="1777206"/>
            <a:ext cx="7201197" cy="4460106"/>
            <a:chOff x="539552" y="1196752"/>
            <a:chExt cx="8065293" cy="4995289"/>
          </a:xfrm>
        </p:grpSpPr>
        <p:pic>
          <p:nvPicPr>
            <p:cNvPr id="75" name="圖片 64" descr="Videosec.jpg"/>
            <p:cNvPicPr>
              <a:picLocks noChangeAspect="1"/>
            </p:cNvPicPr>
            <p:nvPr/>
          </p:nvPicPr>
          <p:blipFill>
            <a:blip r:embed="rId4" cstate="print"/>
            <a:srcRect/>
            <a:stretch>
              <a:fillRect/>
            </a:stretch>
          </p:blipFill>
          <p:spPr bwMode="auto">
            <a:xfrm>
              <a:off x="6516216" y="5373214"/>
              <a:ext cx="860425" cy="196851"/>
            </a:xfrm>
            <a:prstGeom prst="rect">
              <a:avLst/>
            </a:prstGeom>
            <a:noFill/>
            <a:ln w="9525">
              <a:noFill/>
              <a:miter lim="800000"/>
              <a:headEnd/>
              <a:tailEnd/>
            </a:ln>
          </p:spPr>
        </p:pic>
        <p:pic>
          <p:nvPicPr>
            <p:cNvPr id="76" name="圖片 45" descr="honeywell logo.jpg"/>
            <p:cNvPicPr>
              <a:picLocks noChangeAspect="1"/>
            </p:cNvPicPr>
            <p:nvPr/>
          </p:nvPicPr>
          <p:blipFill>
            <a:blip r:embed="rId5" cstate="print"/>
            <a:srcRect/>
            <a:stretch>
              <a:fillRect/>
            </a:stretch>
          </p:blipFill>
          <p:spPr bwMode="auto">
            <a:xfrm>
              <a:off x="2916213" y="3438649"/>
              <a:ext cx="1079500" cy="206375"/>
            </a:xfrm>
            <a:prstGeom prst="rect">
              <a:avLst/>
            </a:prstGeom>
            <a:noFill/>
            <a:ln w="9525">
              <a:noFill/>
              <a:miter lim="800000"/>
              <a:headEnd/>
              <a:tailEnd/>
            </a:ln>
          </p:spPr>
        </p:pic>
        <p:pic>
          <p:nvPicPr>
            <p:cNvPr id="77" name="圖片 46" descr="pelco.jpg"/>
            <p:cNvPicPr>
              <a:picLocks noChangeAspect="1"/>
            </p:cNvPicPr>
            <p:nvPr/>
          </p:nvPicPr>
          <p:blipFill>
            <a:blip r:embed="rId6" cstate="print"/>
            <a:srcRect/>
            <a:stretch>
              <a:fillRect/>
            </a:stretch>
          </p:blipFill>
          <p:spPr bwMode="auto">
            <a:xfrm>
              <a:off x="5293544" y="4365103"/>
              <a:ext cx="876300" cy="382588"/>
            </a:xfrm>
            <a:prstGeom prst="rect">
              <a:avLst/>
            </a:prstGeom>
            <a:noFill/>
            <a:ln w="9525">
              <a:noFill/>
              <a:miter lim="800000"/>
              <a:headEnd/>
              <a:tailEnd/>
            </a:ln>
          </p:spPr>
        </p:pic>
        <p:pic>
          <p:nvPicPr>
            <p:cNvPr id="78" name="圖片 86" descr="question.PNG"/>
            <p:cNvPicPr>
              <a:picLocks noChangeAspect="1"/>
            </p:cNvPicPr>
            <p:nvPr/>
          </p:nvPicPr>
          <p:blipFill>
            <a:blip r:embed="rId7" cstate="print"/>
            <a:srcRect/>
            <a:stretch>
              <a:fillRect/>
            </a:stretch>
          </p:blipFill>
          <p:spPr bwMode="auto">
            <a:xfrm>
              <a:off x="1750591" y="5240307"/>
              <a:ext cx="1165225" cy="417512"/>
            </a:xfrm>
            <a:prstGeom prst="rect">
              <a:avLst/>
            </a:prstGeom>
            <a:noFill/>
            <a:ln w="9525">
              <a:noFill/>
              <a:miter lim="800000"/>
              <a:headEnd/>
              <a:tailEnd/>
            </a:ln>
          </p:spPr>
        </p:pic>
        <p:pic>
          <p:nvPicPr>
            <p:cNvPr id="79" name="圖片 87" descr="question.PNG"/>
            <p:cNvPicPr>
              <a:picLocks noChangeAspect="1"/>
            </p:cNvPicPr>
            <p:nvPr/>
          </p:nvPicPr>
          <p:blipFill>
            <a:blip r:embed="rId8" cstate="print"/>
            <a:srcRect/>
            <a:stretch>
              <a:fillRect/>
            </a:stretch>
          </p:blipFill>
          <p:spPr bwMode="auto">
            <a:xfrm>
              <a:off x="2915816" y="5229200"/>
              <a:ext cx="1165225" cy="417513"/>
            </a:xfrm>
            <a:prstGeom prst="rect">
              <a:avLst/>
            </a:prstGeom>
            <a:noFill/>
            <a:ln w="9525">
              <a:noFill/>
              <a:miter lim="800000"/>
              <a:headEnd/>
              <a:tailEnd/>
            </a:ln>
          </p:spPr>
        </p:pic>
        <p:pic>
          <p:nvPicPr>
            <p:cNvPr id="80" name="圖片 88" descr="question.PNG"/>
            <p:cNvPicPr>
              <a:picLocks noChangeAspect="1"/>
            </p:cNvPicPr>
            <p:nvPr/>
          </p:nvPicPr>
          <p:blipFill>
            <a:blip r:embed="rId9" cstate="print"/>
            <a:srcRect t="17247" b="13765"/>
            <a:stretch>
              <a:fillRect/>
            </a:stretch>
          </p:blipFill>
          <p:spPr bwMode="auto">
            <a:xfrm>
              <a:off x="5220072" y="5301208"/>
              <a:ext cx="1165225" cy="288032"/>
            </a:xfrm>
            <a:prstGeom prst="rect">
              <a:avLst/>
            </a:prstGeom>
            <a:noFill/>
            <a:ln w="9525">
              <a:noFill/>
              <a:miter lim="800000"/>
              <a:headEnd/>
              <a:tailEnd/>
            </a:ln>
          </p:spPr>
        </p:pic>
        <p:pic>
          <p:nvPicPr>
            <p:cNvPr id="81" name="圖片 64" descr="question.PNG"/>
            <p:cNvPicPr>
              <a:picLocks noChangeAspect="1"/>
            </p:cNvPicPr>
            <p:nvPr/>
          </p:nvPicPr>
          <p:blipFill>
            <a:blip r:embed="rId10" cstate="print"/>
            <a:srcRect/>
            <a:stretch>
              <a:fillRect/>
            </a:stretch>
          </p:blipFill>
          <p:spPr bwMode="auto">
            <a:xfrm>
              <a:off x="6228184" y="1746596"/>
              <a:ext cx="1125537" cy="382588"/>
            </a:xfrm>
            <a:prstGeom prst="rect">
              <a:avLst/>
            </a:prstGeom>
            <a:noFill/>
            <a:ln w="9525">
              <a:noFill/>
              <a:miter lim="800000"/>
              <a:headEnd/>
              <a:tailEnd/>
            </a:ln>
          </p:spPr>
        </p:pic>
        <p:pic>
          <p:nvPicPr>
            <p:cNvPr id="82" name="圖片 65" descr="question.PNG"/>
            <p:cNvPicPr>
              <a:picLocks noChangeAspect="1"/>
            </p:cNvPicPr>
            <p:nvPr/>
          </p:nvPicPr>
          <p:blipFill>
            <a:blip r:embed="rId11" cstate="print"/>
            <a:srcRect/>
            <a:stretch>
              <a:fillRect/>
            </a:stretch>
          </p:blipFill>
          <p:spPr bwMode="auto">
            <a:xfrm>
              <a:off x="7380312" y="1268760"/>
              <a:ext cx="1139825" cy="395287"/>
            </a:xfrm>
            <a:prstGeom prst="rect">
              <a:avLst/>
            </a:prstGeom>
            <a:noFill/>
            <a:ln w="9525">
              <a:noFill/>
              <a:miter lim="800000"/>
              <a:headEnd/>
              <a:tailEnd/>
            </a:ln>
          </p:spPr>
        </p:pic>
        <p:pic>
          <p:nvPicPr>
            <p:cNvPr id="83" name="圖片 66" descr="question.PNG"/>
            <p:cNvPicPr>
              <a:picLocks noChangeAspect="1"/>
            </p:cNvPicPr>
            <p:nvPr/>
          </p:nvPicPr>
          <p:blipFill>
            <a:blip r:embed="rId12" cstate="print"/>
            <a:srcRect/>
            <a:stretch>
              <a:fillRect/>
            </a:stretch>
          </p:blipFill>
          <p:spPr bwMode="auto">
            <a:xfrm>
              <a:off x="1763692" y="1268760"/>
              <a:ext cx="1139825" cy="395287"/>
            </a:xfrm>
            <a:prstGeom prst="rect">
              <a:avLst/>
            </a:prstGeom>
            <a:noFill/>
            <a:ln w="9525">
              <a:noFill/>
              <a:miter lim="800000"/>
              <a:headEnd/>
              <a:tailEnd/>
            </a:ln>
          </p:spPr>
        </p:pic>
        <p:pic>
          <p:nvPicPr>
            <p:cNvPr id="84" name="圖片 67" descr="question.PNG"/>
            <p:cNvPicPr>
              <a:picLocks noChangeAspect="1"/>
            </p:cNvPicPr>
            <p:nvPr/>
          </p:nvPicPr>
          <p:blipFill>
            <a:blip r:embed="rId13" cstate="print"/>
            <a:srcRect/>
            <a:stretch>
              <a:fillRect/>
            </a:stretch>
          </p:blipFill>
          <p:spPr bwMode="auto">
            <a:xfrm>
              <a:off x="5106470" y="1268760"/>
              <a:ext cx="1139825" cy="395287"/>
            </a:xfrm>
            <a:prstGeom prst="rect">
              <a:avLst/>
            </a:prstGeom>
            <a:noFill/>
            <a:ln w="9525">
              <a:noFill/>
              <a:miter lim="800000"/>
              <a:headEnd/>
              <a:tailEnd/>
            </a:ln>
          </p:spPr>
        </p:pic>
        <p:pic>
          <p:nvPicPr>
            <p:cNvPr id="85" name="圖片 68" descr="question.PNG"/>
            <p:cNvPicPr>
              <a:picLocks noChangeAspect="1"/>
            </p:cNvPicPr>
            <p:nvPr/>
          </p:nvPicPr>
          <p:blipFill>
            <a:blip r:embed="rId14" cstate="print"/>
            <a:srcRect/>
            <a:stretch>
              <a:fillRect/>
            </a:stretch>
          </p:blipFill>
          <p:spPr bwMode="auto">
            <a:xfrm>
              <a:off x="7392615" y="1739155"/>
              <a:ext cx="1139825" cy="393700"/>
            </a:xfrm>
            <a:prstGeom prst="rect">
              <a:avLst/>
            </a:prstGeom>
            <a:noFill/>
            <a:ln w="9525">
              <a:noFill/>
              <a:miter lim="800000"/>
              <a:headEnd/>
              <a:tailEnd/>
            </a:ln>
          </p:spPr>
        </p:pic>
        <p:pic>
          <p:nvPicPr>
            <p:cNvPr id="86" name="圖片 70" descr="question.PNG"/>
            <p:cNvPicPr>
              <a:picLocks noChangeAspect="1"/>
            </p:cNvPicPr>
            <p:nvPr/>
          </p:nvPicPr>
          <p:blipFill>
            <a:blip r:embed="rId15" cstate="print"/>
            <a:srcRect/>
            <a:stretch>
              <a:fillRect/>
            </a:stretch>
          </p:blipFill>
          <p:spPr bwMode="auto">
            <a:xfrm>
              <a:off x="6312495" y="2204861"/>
              <a:ext cx="1139825" cy="395288"/>
            </a:xfrm>
            <a:prstGeom prst="rect">
              <a:avLst/>
            </a:prstGeom>
            <a:noFill/>
            <a:ln w="9525">
              <a:noFill/>
              <a:miter lim="800000"/>
              <a:headEnd/>
              <a:tailEnd/>
            </a:ln>
          </p:spPr>
        </p:pic>
        <p:pic>
          <p:nvPicPr>
            <p:cNvPr id="87" name="圖片 71" descr="question.PNG"/>
            <p:cNvPicPr>
              <a:picLocks noChangeAspect="1"/>
            </p:cNvPicPr>
            <p:nvPr/>
          </p:nvPicPr>
          <p:blipFill>
            <a:blip r:embed="rId16" cstate="print"/>
            <a:srcRect/>
            <a:stretch>
              <a:fillRect/>
            </a:stretch>
          </p:blipFill>
          <p:spPr bwMode="auto">
            <a:xfrm>
              <a:off x="7464623" y="2198114"/>
              <a:ext cx="1139825" cy="395288"/>
            </a:xfrm>
            <a:prstGeom prst="rect">
              <a:avLst/>
            </a:prstGeom>
            <a:noFill/>
            <a:ln w="9525">
              <a:noFill/>
              <a:miter lim="800000"/>
              <a:headEnd/>
              <a:tailEnd/>
            </a:ln>
          </p:spPr>
        </p:pic>
        <p:pic>
          <p:nvPicPr>
            <p:cNvPr id="88" name="圖片 72" descr="question.PNG"/>
            <p:cNvPicPr>
              <a:picLocks noChangeAspect="1"/>
            </p:cNvPicPr>
            <p:nvPr/>
          </p:nvPicPr>
          <p:blipFill>
            <a:blip r:embed="rId17" cstate="print"/>
            <a:srcRect/>
            <a:stretch>
              <a:fillRect/>
            </a:stretch>
          </p:blipFill>
          <p:spPr bwMode="auto">
            <a:xfrm>
              <a:off x="611560" y="2780928"/>
              <a:ext cx="1139825" cy="393700"/>
            </a:xfrm>
            <a:prstGeom prst="rect">
              <a:avLst/>
            </a:prstGeom>
            <a:noFill/>
            <a:ln w="9525">
              <a:noFill/>
              <a:miter lim="800000"/>
              <a:headEnd/>
              <a:tailEnd/>
            </a:ln>
          </p:spPr>
        </p:pic>
        <p:pic>
          <p:nvPicPr>
            <p:cNvPr id="89" name="圖片 74" descr="question.PNG"/>
            <p:cNvPicPr>
              <a:picLocks noChangeAspect="1"/>
            </p:cNvPicPr>
            <p:nvPr/>
          </p:nvPicPr>
          <p:blipFill>
            <a:blip r:embed="rId18" cstate="print"/>
            <a:srcRect/>
            <a:stretch>
              <a:fillRect/>
            </a:stretch>
          </p:blipFill>
          <p:spPr bwMode="auto">
            <a:xfrm>
              <a:off x="5148064" y="3246308"/>
              <a:ext cx="1139825" cy="395288"/>
            </a:xfrm>
            <a:prstGeom prst="rect">
              <a:avLst/>
            </a:prstGeom>
            <a:noFill/>
            <a:ln w="9525">
              <a:noFill/>
              <a:miter lim="800000"/>
              <a:headEnd/>
              <a:tailEnd/>
            </a:ln>
          </p:spPr>
        </p:pic>
        <p:pic>
          <p:nvPicPr>
            <p:cNvPr id="90" name="圖片 75" descr="question.PNG"/>
            <p:cNvPicPr>
              <a:picLocks noChangeAspect="1"/>
            </p:cNvPicPr>
            <p:nvPr/>
          </p:nvPicPr>
          <p:blipFill>
            <a:blip r:embed="rId19" cstate="print"/>
            <a:srcRect/>
            <a:stretch>
              <a:fillRect/>
            </a:stretch>
          </p:blipFill>
          <p:spPr bwMode="auto">
            <a:xfrm>
              <a:off x="5220072" y="2736824"/>
              <a:ext cx="1152525" cy="404813"/>
            </a:xfrm>
            <a:prstGeom prst="rect">
              <a:avLst/>
            </a:prstGeom>
            <a:noFill/>
            <a:ln w="9525">
              <a:noFill/>
              <a:miter lim="800000"/>
              <a:headEnd/>
              <a:tailEnd/>
            </a:ln>
          </p:spPr>
        </p:pic>
        <p:pic>
          <p:nvPicPr>
            <p:cNvPr id="91" name="圖片 77" descr="question.PNG"/>
            <p:cNvPicPr>
              <a:picLocks noChangeAspect="1"/>
            </p:cNvPicPr>
            <p:nvPr/>
          </p:nvPicPr>
          <p:blipFill>
            <a:blip r:embed="rId20" cstate="print"/>
            <a:srcRect/>
            <a:stretch>
              <a:fillRect/>
            </a:stretch>
          </p:blipFill>
          <p:spPr bwMode="auto">
            <a:xfrm>
              <a:off x="3995936" y="2204861"/>
              <a:ext cx="1150937" cy="406400"/>
            </a:xfrm>
            <a:prstGeom prst="rect">
              <a:avLst/>
            </a:prstGeom>
            <a:noFill/>
            <a:ln w="9525">
              <a:noFill/>
              <a:miter lim="800000"/>
              <a:headEnd/>
              <a:tailEnd/>
            </a:ln>
          </p:spPr>
        </p:pic>
        <p:pic>
          <p:nvPicPr>
            <p:cNvPr id="92" name="圖片 78" descr="question.PNG"/>
            <p:cNvPicPr>
              <a:picLocks noChangeAspect="1"/>
            </p:cNvPicPr>
            <p:nvPr/>
          </p:nvPicPr>
          <p:blipFill>
            <a:blip r:embed="rId21" cstate="print"/>
            <a:srcRect l="34041" r="36173" b="3491"/>
            <a:stretch>
              <a:fillRect/>
            </a:stretch>
          </p:blipFill>
          <p:spPr bwMode="auto">
            <a:xfrm>
              <a:off x="1979712" y="3645024"/>
              <a:ext cx="504056" cy="576064"/>
            </a:xfrm>
            <a:prstGeom prst="rect">
              <a:avLst/>
            </a:prstGeom>
            <a:noFill/>
            <a:ln w="9525">
              <a:noFill/>
              <a:miter lim="800000"/>
              <a:headEnd/>
              <a:tailEnd/>
            </a:ln>
          </p:spPr>
        </p:pic>
        <p:pic>
          <p:nvPicPr>
            <p:cNvPr id="93" name="圖片 79" descr="question.PNG"/>
            <p:cNvPicPr>
              <a:picLocks noChangeAspect="1"/>
            </p:cNvPicPr>
            <p:nvPr/>
          </p:nvPicPr>
          <p:blipFill>
            <a:blip r:embed="rId22" cstate="print"/>
            <a:srcRect/>
            <a:stretch>
              <a:fillRect/>
            </a:stretch>
          </p:blipFill>
          <p:spPr bwMode="auto">
            <a:xfrm>
              <a:off x="5148064" y="3827285"/>
              <a:ext cx="1152525" cy="407987"/>
            </a:xfrm>
            <a:prstGeom prst="rect">
              <a:avLst/>
            </a:prstGeom>
            <a:noFill/>
            <a:ln w="9525">
              <a:noFill/>
              <a:miter lim="800000"/>
              <a:headEnd/>
              <a:tailEnd/>
            </a:ln>
          </p:spPr>
        </p:pic>
        <p:pic>
          <p:nvPicPr>
            <p:cNvPr id="94" name="圖片 81" descr="question.PNG"/>
            <p:cNvPicPr>
              <a:picLocks noChangeAspect="1"/>
            </p:cNvPicPr>
            <p:nvPr/>
          </p:nvPicPr>
          <p:blipFill>
            <a:blip r:embed="rId23" cstate="print"/>
            <a:srcRect/>
            <a:stretch>
              <a:fillRect/>
            </a:stretch>
          </p:blipFill>
          <p:spPr bwMode="auto">
            <a:xfrm>
              <a:off x="2843808" y="4293096"/>
              <a:ext cx="1152525" cy="406400"/>
            </a:xfrm>
            <a:prstGeom prst="rect">
              <a:avLst/>
            </a:prstGeom>
            <a:noFill/>
            <a:ln w="9525">
              <a:noFill/>
              <a:miter lim="800000"/>
              <a:headEnd/>
              <a:tailEnd/>
            </a:ln>
          </p:spPr>
        </p:pic>
        <p:pic>
          <p:nvPicPr>
            <p:cNvPr id="95" name="圖片 83" descr="question.PNG"/>
            <p:cNvPicPr>
              <a:picLocks noChangeAspect="1"/>
            </p:cNvPicPr>
            <p:nvPr/>
          </p:nvPicPr>
          <p:blipFill>
            <a:blip r:embed="rId24" cstate="print"/>
            <a:srcRect/>
            <a:stretch>
              <a:fillRect/>
            </a:stretch>
          </p:blipFill>
          <p:spPr bwMode="auto">
            <a:xfrm>
              <a:off x="4009211" y="4293093"/>
              <a:ext cx="1152525" cy="406400"/>
            </a:xfrm>
            <a:prstGeom prst="rect">
              <a:avLst/>
            </a:prstGeom>
            <a:noFill/>
            <a:ln w="9525">
              <a:noFill/>
              <a:miter lim="800000"/>
              <a:headEnd/>
              <a:tailEnd/>
            </a:ln>
          </p:spPr>
        </p:pic>
        <p:pic>
          <p:nvPicPr>
            <p:cNvPr id="96" name="圖片 84" descr="question.PNG"/>
            <p:cNvPicPr>
              <a:picLocks noChangeAspect="1"/>
            </p:cNvPicPr>
            <p:nvPr/>
          </p:nvPicPr>
          <p:blipFill>
            <a:blip r:embed="rId25" cstate="print"/>
            <a:srcRect/>
            <a:stretch>
              <a:fillRect/>
            </a:stretch>
          </p:blipFill>
          <p:spPr bwMode="auto">
            <a:xfrm>
              <a:off x="1704872" y="4778599"/>
              <a:ext cx="1150937" cy="406400"/>
            </a:xfrm>
            <a:prstGeom prst="rect">
              <a:avLst/>
            </a:prstGeom>
            <a:noFill/>
            <a:ln w="9525">
              <a:noFill/>
              <a:miter lim="800000"/>
              <a:headEnd/>
              <a:tailEnd/>
            </a:ln>
          </p:spPr>
        </p:pic>
        <p:pic>
          <p:nvPicPr>
            <p:cNvPr id="97" name="圖片 85" descr="question.PNG"/>
            <p:cNvPicPr>
              <a:picLocks noChangeAspect="1"/>
            </p:cNvPicPr>
            <p:nvPr/>
          </p:nvPicPr>
          <p:blipFill>
            <a:blip r:embed="rId26" cstate="print"/>
            <a:srcRect/>
            <a:stretch>
              <a:fillRect/>
            </a:stretch>
          </p:blipFill>
          <p:spPr bwMode="auto">
            <a:xfrm>
              <a:off x="6359103" y="4808259"/>
              <a:ext cx="1165225" cy="417512"/>
            </a:xfrm>
            <a:prstGeom prst="rect">
              <a:avLst/>
            </a:prstGeom>
            <a:noFill/>
            <a:ln w="9525">
              <a:noFill/>
              <a:miter lim="800000"/>
              <a:headEnd/>
              <a:tailEnd/>
            </a:ln>
          </p:spPr>
        </p:pic>
        <p:pic>
          <p:nvPicPr>
            <p:cNvPr id="98" name="圖片 89" descr="question.PNG"/>
            <p:cNvPicPr>
              <a:picLocks noChangeAspect="1"/>
            </p:cNvPicPr>
            <p:nvPr/>
          </p:nvPicPr>
          <p:blipFill>
            <a:blip r:embed="rId27" cstate="print"/>
            <a:srcRect/>
            <a:stretch>
              <a:fillRect/>
            </a:stretch>
          </p:blipFill>
          <p:spPr bwMode="auto">
            <a:xfrm>
              <a:off x="539552" y="5733256"/>
              <a:ext cx="1165225" cy="419100"/>
            </a:xfrm>
            <a:prstGeom prst="rect">
              <a:avLst/>
            </a:prstGeom>
            <a:noFill/>
            <a:ln w="9525">
              <a:noFill/>
              <a:miter lim="800000"/>
              <a:headEnd/>
              <a:tailEnd/>
            </a:ln>
          </p:spPr>
        </p:pic>
        <p:pic>
          <p:nvPicPr>
            <p:cNvPr id="99" name="圖片 90" descr="question.PNG"/>
            <p:cNvPicPr>
              <a:picLocks noChangeAspect="1"/>
            </p:cNvPicPr>
            <p:nvPr/>
          </p:nvPicPr>
          <p:blipFill>
            <a:blip r:embed="rId28" cstate="print"/>
            <a:srcRect/>
            <a:stretch>
              <a:fillRect/>
            </a:stretch>
          </p:blipFill>
          <p:spPr bwMode="auto">
            <a:xfrm>
              <a:off x="1763688" y="5733256"/>
              <a:ext cx="1165225" cy="419100"/>
            </a:xfrm>
            <a:prstGeom prst="rect">
              <a:avLst/>
            </a:prstGeom>
            <a:noFill/>
            <a:ln w="9525">
              <a:noFill/>
              <a:miter lim="800000"/>
              <a:headEnd/>
              <a:tailEnd/>
            </a:ln>
          </p:spPr>
        </p:pic>
        <p:pic>
          <p:nvPicPr>
            <p:cNvPr id="100" name="圖片 92" descr="question.PNG"/>
            <p:cNvPicPr>
              <a:picLocks noChangeAspect="1"/>
            </p:cNvPicPr>
            <p:nvPr/>
          </p:nvPicPr>
          <p:blipFill>
            <a:blip r:embed="rId29" cstate="print"/>
            <a:srcRect l="20855" r="21794" b="-1443"/>
            <a:stretch>
              <a:fillRect/>
            </a:stretch>
          </p:blipFill>
          <p:spPr bwMode="auto">
            <a:xfrm>
              <a:off x="7596336" y="3717029"/>
              <a:ext cx="792088" cy="504056"/>
            </a:xfrm>
            <a:prstGeom prst="rect">
              <a:avLst/>
            </a:prstGeom>
            <a:noFill/>
            <a:ln w="9525">
              <a:noFill/>
              <a:miter lim="800000"/>
              <a:headEnd/>
              <a:tailEnd/>
            </a:ln>
          </p:spPr>
        </p:pic>
        <p:pic>
          <p:nvPicPr>
            <p:cNvPr id="101" name="圖片 93" descr="question.PNG"/>
            <p:cNvPicPr>
              <a:picLocks noChangeAspect="1"/>
            </p:cNvPicPr>
            <p:nvPr/>
          </p:nvPicPr>
          <p:blipFill>
            <a:blip r:embed="rId30" cstate="print"/>
            <a:srcRect/>
            <a:stretch>
              <a:fillRect/>
            </a:stretch>
          </p:blipFill>
          <p:spPr bwMode="auto">
            <a:xfrm>
              <a:off x="683568" y="4365104"/>
              <a:ext cx="1058862" cy="315913"/>
            </a:xfrm>
            <a:prstGeom prst="rect">
              <a:avLst/>
            </a:prstGeom>
            <a:noFill/>
            <a:ln w="9525">
              <a:noFill/>
              <a:miter lim="800000"/>
              <a:headEnd/>
              <a:tailEnd/>
            </a:ln>
          </p:spPr>
        </p:pic>
        <p:pic>
          <p:nvPicPr>
            <p:cNvPr id="102" name="圖片 33" descr="100274708_logo.jpg"/>
            <p:cNvPicPr>
              <a:picLocks noChangeAspect="1"/>
            </p:cNvPicPr>
            <p:nvPr/>
          </p:nvPicPr>
          <p:blipFill>
            <a:blip r:embed="rId31" cstate="print"/>
            <a:srcRect/>
            <a:stretch>
              <a:fillRect/>
            </a:stretch>
          </p:blipFill>
          <p:spPr bwMode="auto">
            <a:xfrm>
              <a:off x="6316117" y="1386929"/>
              <a:ext cx="992187" cy="169863"/>
            </a:xfrm>
            <a:prstGeom prst="rect">
              <a:avLst/>
            </a:prstGeom>
            <a:noFill/>
            <a:ln w="9525">
              <a:noFill/>
              <a:miter lim="800000"/>
              <a:headEnd/>
              <a:tailEnd/>
            </a:ln>
          </p:spPr>
        </p:pic>
        <p:pic>
          <p:nvPicPr>
            <p:cNvPr id="103" name="圖片 34" descr="hikvision.jpg"/>
            <p:cNvPicPr>
              <a:picLocks noChangeAspect="1"/>
            </p:cNvPicPr>
            <p:nvPr/>
          </p:nvPicPr>
          <p:blipFill>
            <a:blip r:embed="rId32" cstate="print"/>
            <a:srcRect b="-14537"/>
            <a:stretch>
              <a:fillRect/>
            </a:stretch>
          </p:blipFill>
          <p:spPr bwMode="auto">
            <a:xfrm>
              <a:off x="683568" y="3429000"/>
              <a:ext cx="992188" cy="155575"/>
            </a:xfrm>
            <a:prstGeom prst="rect">
              <a:avLst/>
            </a:prstGeom>
            <a:noFill/>
            <a:ln w="9525">
              <a:noFill/>
              <a:miter lim="800000"/>
              <a:headEnd/>
              <a:tailEnd/>
            </a:ln>
          </p:spPr>
        </p:pic>
        <p:pic>
          <p:nvPicPr>
            <p:cNvPr id="104" name="圖片 35" descr="viosecure_logo1.jpg"/>
            <p:cNvPicPr>
              <a:picLocks noChangeAspect="1"/>
            </p:cNvPicPr>
            <p:nvPr/>
          </p:nvPicPr>
          <p:blipFill>
            <a:blip r:embed="rId33" cstate="print"/>
            <a:srcRect/>
            <a:stretch>
              <a:fillRect/>
            </a:stretch>
          </p:blipFill>
          <p:spPr bwMode="auto">
            <a:xfrm>
              <a:off x="7596336" y="5368452"/>
              <a:ext cx="958850" cy="201613"/>
            </a:xfrm>
            <a:prstGeom prst="rect">
              <a:avLst/>
            </a:prstGeom>
            <a:noFill/>
            <a:ln w="9525">
              <a:noFill/>
              <a:miter lim="800000"/>
              <a:headEnd/>
              <a:tailEnd/>
            </a:ln>
          </p:spPr>
        </p:pic>
        <p:pic>
          <p:nvPicPr>
            <p:cNvPr id="105" name="圖片 36" descr="a-mtk.jpg"/>
            <p:cNvPicPr>
              <a:picLocks noChangeAspect="1"/>
            </p:cNvPicPr>
            <p:nvPr/>
          </p:nvPicPr>
          <p:blipFill>
            <a:blip r:embed="rId34" cstate="print"/>
            <a:srcRect/>
            <a:stretch>
              <a:fillRect/>
            </a:stretch>
          </p:blipFill>
          <p:spPr bwMode="auto">
            <a:xfrm>
              <a:off x="2996063" y="1329084"/>
              <a:ext cx="993775" cy="209551"/>
            </a:xfrm>
            <a:prstGeom prst="rect">
              <a:avLst/>
            </a:prstGeom>
            <a:noFill/>
            <a:ln w="9525">
              <a:noFill/>
              <a:miter lim="800000"/>
              <a:headEnd/>
              <a:tailEnd/>
            </a:ln>
          </p:spPr>
        </p:pic>
        <p:pic>
          <p:nvPicPr>
            <p:cNvPr id="106" name="Picture 36" descr="D:\qnap\office\pic\logo\CNB-01.png"/>
            <p:cNvPicPr>
              <a:picLocks noChangeAspect="1" noChangeArrowheads="1"/>
            </p:cNvPicPr>
            <p:nvPr/>
          </p:nvPicPr>
          <p:blipFill>
            <a:blip r:embed="rId35" cstate="print"/>
            <a:srcRect/>
            <a:stretch>
              <a:fillRect/>
            </a:stretch>
          </p:blipFill>
          <p:spPr bwMode="auto">
            <a:xfrm>
              <a:off x="683568" y="2317253"/>
              <a:ext cx="950913" cy="247651"/>
            </a:xfrm>
            <a:prstGeom prst="rect">
              <a:avLst/>
            </a:prstGeom>
            <a:noFill/>
            <a:ln w="9525">
              <a:noFill/>
              <a:miter lim="800000"/>
              <a:headEnd/>
              <a:tailEnd/>
            </a:ln>
          </p:spPr>
        </p:pic>
        <p:pic>
          <p:nvPicPr>
            <p:cNvPr id="107" name="圖片 93" descr="DIGITUS_R__Professional_Web_01.jpg"/>
            <p:cNvPicPr>
              <a:picLocks noChangeAspect="1"/>
            </p:cNvPicPr>
            <p:nvPr/>
          </p:nvPicPr>
          <p:blipFill>
            <a:blip r:embed="rId36" cstate="print"/>
            <a:srcRect/>
            <a:stretch>
              <a:fillRect/>
            </a:stretch>
          </p:blipFill>
          <p:spPr bwMode="auto">
            <a:xfrm>
              <a:off x="2915816" y="2257500"/>
              <a:ext cx="996950" cy="379412"/>
            </a:xfrm>
            <a:prstGeom prst="rect">
              <a:avLst/>
            </a:prstGeom>
            <a:noFill/>
            <a:ln w="9525">
              <a:noFill/>
              <a:miter lim="800000"/>
              <a:headEnd/>
              <a:tailEnd/>
            </a:ln>
          </p:spPr>
        </p:pic>
        <p:pic>
          <p:nvPicPr>
            <p:cNvPr id="108" name="Picture 2" descr="D:\qnap\office\pic\logo\shany.jpg"/>
            <p:cNvPicPr>
              <a:picLocks noChangeAspect="1" noChangeArrowheads="1"/>
            </p:cNvPicPr>
            <p:nvPr/>
          </p:nvPicPr>
          <p:blipFill>
            <a:blip r:embed="rId37" cstate="print"/>
            <a:srcRect/>
            <a:stretch>
              <a:fillRect/>
            </a:stretch>
          </p:blipFill>
          <p:spPr bwMode="auto">
            <a:xfrm>
              <a:off x="2915816" y="4797152"/>
              <a:ext cx="1093788" cy="379413"/>
            </a:xfrm>
            <a:prstGeom prst="rect">
              <a:avLst/>
            </a:prstGeom>
            <a:noFill/>
            <a:ln w="9525">
              <a:noFill/>
              <a:miter lim="800000"/>
              <a:headEnd/>
              <a:tailEnd/>
            </a:ln>
          </p:spPr>
        </p:pic>
        <p:pic>
          <p:nvPicPr>
            <p:cNvPr id="109" name="Picture 3" descr="D:\qnap\office\pic\logo\IPX_Logo.JPG"/>
            <p:cNvPicPr>
              <a:picLocks noChangeAspect="1" noChangeArrowheads="1"/>
            </p:cNvPicPr>
            <p:nvPr/>
          </p:nvPicPr>
          <p:blipFill>
            <a:blip r:embed="rId38" cstate="print"/>
            <a:srcRect/>
            <a:stretch>
              <a:fillRect/>
            </a:stretch>
          </p:blipFill>
          <p:spPr bwMode="auto">
            <a:xfrm>
              <a:off x="6551910" y="3212973"/>
              <a:ext cx="612775" cy="504825"/>
            </a:xfrm>
            <a:prstGeom prst="rect">
              <a:avLst/>
            </a:prstGeom>
            <a:noFill/>
            <a:ln w="9525">
              <a:noFill/>
              <a:miter lim="800000"/>
              <a:headEnd/>
              <a:tailEnd/>
            </a:ln>
          </p:spPr>
        </p:pic>
        <p:pic>
          <p:nvPicPr>
            <p:cNvPr id="110" name="Picture 4" descr="D:\qnap\office\pic\logo\brickcom.jpg"/>
            <p:cNvPicPr>
              <a:picLocks noChangeAspect="1" noChangeArrowheads="1"/>
            </p:cNvPicPr>
            <p:nvPr/>
          </p:nvPicPr>
          <p:blipFill>
            <a:blip r:embed="rId39" cstate="print"/>
            <a:srcRect/>
            <a:stretch>
              <a:fillRect/>
            </a:stretch>
          </p:blipFill>
          <p:spPr bwMode="auto">
            <a:xfrm>
              <a:off x="5220068" y="1772815"/>
              <a:ext cx="936104" cy="258055"/>
            </a:xfrm>
            <a:prstGeom prst="rect">
              <a:avLst/>
            </a:prstGeom>
            <a:noFill/>
            <a:ln w="9525">
              <a:noFill/>
              <a:miter lim="800000"/>
              <a:headEnd/>
              <a:tailEnd/>
            </a:ln>
          </p:spPr>
        </p:pic>
        <p:pic>
          <p:nvPicPr>
            <p:cNvPr id="111" name="圖片 76" descr="question.PNG"/>
            <p:cNvPicPr>
              <a:picLocks noChangeAspect="1"/>
            </p:cNvPicPr>
            <p:nvPr/>
          </p:nvPicPr>
          <p:blipFill>
            <a:blip r:embed="rId40" cstate="print"/>
            <a:srcRect/>
            <a:stretch>
              <a:fillRect/>
            </a:stretch>
          </p:blipFill>
          <p:spPr bwMode="auto">
            <a:xfrm>
              <a:off x="7452320" y="3266946"/>
              <a:ext cx="1152525" cy="406400"/>
            </a:xfrm>
            <a:prstGeom prst="rect">
              <a:avLst/>
            </a:prstGeom>
            <a:noFill/>
            <a:ln w="9525">
              <a:noFill/>
              <a:miter lim="800000"/>
              <a:headEnd/>
              <a:tailEnd/>
            </a:ln>
          </p:spPr>
        </p:pic>
        <p:pic>
          <p:nvPicPr>
            <p:cNvPr id="112" name="圖片 80" descr="question.PNG"/>
            <p:cNvPicPr>
              <a:picLocks noChangeAspect="1"/>
            </p:cNvPicPr>
            <p:nvPr/>
          </p:nvPicPr>
          <p:blipFill>
            <a:blip r:embed="rId41" cstate="print"/>
            <a:srcRect/>
            <a:stretch>
              <a:fillRect/>
            </a:stretch>
          </p:blipFill>
          <p:spPr bwMode="auto">
            <a:xfrm>
              <a:off x="6301383" y="3789037"/>
              <a:ext cx="1150937" cy="407987"/>
            </a:xfrm>
            <a:prstGeom prst="rect">
              <a:avLst/>
            </a:prstGeom>
            <a:noFill/>
            <a:ln w="9525">
              <a:noFill/>
              <a:miter lim="800000"/>
              <a:headEnd/>
              <a:tailEnd/>
            </a:ln>
          </p:spPr>
        </p:pic>
        <p:pic>
          <p:nvPicPr>
            <p:cNvPr id="113" name="圖片 48" descr="bosch-logo.jpg"/>
            <p:cNvPicPr>
              <a:picLocks noChangeAspect="1"/>
            </p:cNvPicPr>
            <p:nvPr/>
          </p:nvPicPr>
          <p:blipFill>
            <a:blip r:embed="rId42" cstate="print"/>
            <a:srcRect/>
            <a:stretch>
              <a:fillRect/>
            </a:stretch>
          </p:blipFill>
          <p:spPr bwMode="auto">
            <a:xfrm>
              <a:off x="4067941" y="1772815"/>
              <a:ext cx="935037" cy="328612"/>
            </a:xfrm>
            <a:prstGeom prst="rect">
              <a:avLst/>
            </a:prstGeom>
            <a:noFill/>
            <a:ln w="9525">
              <a:noFill/>
              <a:miter lim="800000"/>
              <a:headEnd/>
              <a:tailEnd/>
            </a:ln>
          </p:spPr>
        </p:pic>
        <p:pic>
          <p:nvPicPr>
            <p:cNvPr id="114" name="圖片 49" descr="Everfocus.png"/>
            <p:cNvPicPr>
              <a:picLocks noChangeAspect="1"/>
            </p:cNvPicPr>
            <p:nvPr/>
          </p:nvPicPr>
          <p:blipFill>
            <a:blip r:embed="rId43" cstate="print"/>
            <a:srcRect/>
            <a:stretch>
              <a:fillRect/>
            </a:stretch>
          </p:blipFill>
          <p:spPr bwMode="auto">
            <a:xfrm>
              <a:off x="2867223" y="2852936"/>
              <a:ext cx="1128713" cy="225425"/>
            </a:xfrm>
            <a:prstGeom prst="rect">
              <a:avLst/>
            </a:prstGeom>
            <a:noFill/>
            <a:ln w="9525">
              <a:noFill/>
              <a:miter lim="800000"/>
              <a:headEnd/>
              <a:tailEnd/>
            </a:ln>
          </p:spPr>
        </p:pic>
        <p:pic>
          <p:nvPicPr>
            <p:cNvPr id="115" name="圖片 51" descr="Histream.jpg"/>
            <p:cNvPicPr>
              <a:picLocks noChangeAspect="1"/>
            </p:cNvPicPr>
            <p:nvPr/>
          </p:nvPicPr>
          <p:blipFill>
            <a:blip r:embed="rId44" cstate="print"/>
            <a:srcRect/>
            <a:stretch>
              <a:fillRect/>
            </a:stretch>
          </p:blipFill>
          <p:spPr bwMode="auto">
            <a:xfrm>
              <a:off x="1783805" y="3284984"/>
              <a:ext cx="915987" cy="415925"/>
            </a:xfrm>
            <a:prstGeom prst="rect">
              <a:avLst/>
            </a:prstGeom>
            <a:noFill/>
            <a:ln w="9525">
              <a:noFill/>
              <a:miter lim="800000"/>
              <a:headEnd/>
              <a:tailEnd/>
            </a:ln>
          </p:spPr>
        </p:pic>
        <p:pic>
          <p:nvPicPr>
            <p:cNvPr id="116" name="圖片 52" descr="Hunt.png"/>
            <p:cNvPicPr>
              <a:picLocks noChangeAspect="1"/>
            </p:cNvPicPr>
            <p:nvPr/>
          </p:nvPicPr>
          <p:blipFill>
            <a:blip r:embed="rId45" cstate="print"/>
            <a:srcRect/>
            <a:stretch>
              <a:fillRect/>
            </a:stretch>
          </p:blipFill>
          <p:spPr bwMode="auto">
            <a:xfrm>
              <a:off x="4212361" y="3349624"/>
              <a:ext cx="864092" cy="295400"/>
            </a:xfrm>
            <a:prstGeom prst="rect">
              <a:avLst/>
            </a:prstGeom>
            <a:noFill/>
            <a:ln w="9525">
              <a:noFill/>
              <a:miter lim="800000"/>
              <a:headEnd/>
              <a:tailEnd/>
            </a:ln>
          </p:spPr>
        </p:pic>
        <p:pic>
          <p:nvPicPr>
            <p:cNvPr id="117" name="圖片 53" descr="sollo logo.jpg"/>
            <p:cNvPicPr>
              <a:picLocks noChangeAspect="1"/>
            </p:cNvPicPr>
            <p:nvPr/>
          </p:nvPicPr>
          <p:blipFill>
            <a:blip r:embed="rId46" cstate="print"/>
            <a:srcRect/>
            <a:stretch>
              <a:fillRect/>
            </a:stretch>
          </p:blipFill>
          <p:spPr bwMode="auto">
            <a:xfrm>
              <a:off x="5279029" y="4870171"/>
              <a:ext cx="1008062" cy="242888"/>
            </a:xfrm>
            <a:prstGeom prst="rect">
              <a:avLst/>
            </a:prstGeom>
            <a:noFill/>
            <a:ln w="9525">
              <a:noFill/>
              <a:miter lim="800000"/>
              <a:headEnd/>
              <a:tailEnd/>
            </a:ln>
          </p:spPr>
        </p:pic>
        <p:pic>
          <p:nvPicPr>
            <p:cNvPr id="118" name="圖片 54" descr="yokogawa.gif"/>
            <p:cNvPicPr>
              <a:picLocks noChangeAspect="1"/>
            </p:cNvPicPr>
            <p:nvPr/>
          </p:nvPicPr>
          <p:blipFill>
            <a:blip r:embed="rId47" cstate="print"/>
            <a:srcRect/>
            <a:stretch>
              <a:fillRect/>
            </a:stretch>
          </p:blipFill>
          <p:spPr bwMode="auto">
            <a:xfrm>
              <a:off x="3059832" y="5647529"/>
              <a:ext cx="806450" cy="544512"/>
            </a:xfrm>
            <a:prstGeom prst="rect">
              <a:avLst/>
            </a:prstGeom>
            <a:noFill/>
            <a:ln w="9525">
              <a:noFill/>
              <a:miter lim="800000"/>
              <a:headEnd/>
              <a:tailEnd/>
            </a:ln>
          </p:spPr>
        </p:pic>
        <p:pic>
          <p:nvPicPr>
            <p:cNvPr id="119" name="圖片 55" descr="samsung.png"/>
            <p:cNvPicPr>
              <a:picLocks noChangeAspect="1"/>
            </p:cNvPicPr>
            <p:nvPr/>
          </p:nvPicPr>
          <p:blipFill>
            <a:blip r:embed="rId48" cstate="print"/>
            <a:srcRect/>
            <a:stretch>
              <a:fillRect/>
            </a:stretch>
          </p:blipFill>
          <p:spPr bwMode="auto">
            <a:xfrm>
              <a:off x="611560" y="4725144"/>
              <a:ext cx="1092121" cy="504056"/>
            </a:xfrm>
            <a:prstGeom prst="rect">
              <a:avLst/>
            </a:prstGeom>
            <a:noFill/>
            <a:ln w="9525">
              <a:noFill/>
              <a:miter lim="800000"/>
              <a:headEnd/>
              <a:tailEnd/>
            </a:ln>
          </p:spPr>
        </p:pic>
        <p:pic>
          <p:nvPicPr>
            <p:cNvPr id="120" name="圖片 56" descr="Sharp.jpg"/>
            <p:cNvPicPr>
              <a:picLocks noChangeAspect="1"/>
            </p:cNvPicPr>
            <p:nvPr/>
          </p:nvPicPr>
          <p:blipFill>
            <a:blip r:embed="rId49" cstate="print"/>
            <a:srcRect/>
            <a:stretch>
              <a:fillRect/>
            </a:stretch>
          </p:blipFill>
          <p:spPr bwMode="auto">
            <a:xfrm>
              <a:off x="4139952" y="4941168"/>
              <a:ext cx="1057275" cy="215900"/>
            </a:xfrm>
            <a:prstGeom prst="rect">
              <a:avLst/>
            </a:prstGeom>
            <a:noFill/>
            <a:ln w="9525">
              <a:noFill/>
              <a:miter lim="800000"/>
              <a:headEnd/>
              <a:tailEnd/>
            </a:ln>
          </p:spPr>
        </p:pic>
        <p:pic>
          <p:nvPicPr>
            <p:cNvPr id="186" name="圖片 57" descr="LG.jpg"/>
            <p:cNvPicPr>
              <a:picLocks noChangeAspect="1"/>
            </p:cNvPicPr>
            <p:nvPr/>
          </p:nvPicPr>
          <p:blipFill>
            <a:blip r:embed="rId50" cstate="print"/>
            <a:srcRect/>
            <a:stretch>
              <a:fillRect/>
            </a:stretch>
          </p:blipFill>
          <p:spPr bwMode="auto">
            <a:xfrm>
              <a:off x="2843804" y="3933180"/>
              <a:ext cx="1057275" cy="215900"/>
            </a:xfrm>
            <a:prstGeom prst="rect">
              <a:avLst/>
            </a:prstGeom>
            <a:noFill/>
            <a:ln w="9525">
              <a:noFill/>
              <a:miter lim="800000"/>
              <a:headEnd/>
              <a:tailEnd/>
            </a:ln>
          </p:spPr>
        </p:pic>
        <p:pic>
          <p:nvPicPr>
            <p:cNvPr id="187" name="圖片 58" descr="logo-lilin.png"/>
            <p:cNvPicPr>
              <a:picLocks noChangeAspect="1"/>
            </p:cNvPicPr>
            <p:nvPr/>
          </p:nvPicPr>
          <p:blipFill>
            <a:blip r:embed="rId51" cstate="print"/>
            <a:srcRect/>
            <a:stretch>
              <a:fillRect/>
            </a:stretch>
          </p:blipFill>
          <p:spPr bwMode="auto">
            <a:xfrm>
              <a:off x="4041006" y="3907751"/>
              <a:ext cx="1035050" cy="215900"/>
            </a:xfrm>
            <a:prstGeom prst="rect">
              <a:avLst/>
            </a:prstGeom>
            <a:noFill/>
            <a:ln w="9525">
              <a:noFill/>
              <a:miter lim="800000"/>
              <a:headEnd/>
              <a:tailEnd/>
            </a:ln>
          </p:spPr>
        </p:pic>
        <p:pic>
          <p:nvPicPr>
            <p:cNvPr id="188" name="Picture 3" descr="C:\Users\andrew\Downloads\Foscam-logo.tif"/>
            <p:cNvPicPr>
              <a:picLocks noChangeAspect="1" noChangeArrowheads="1"/>
            </p:cNvPicPr>
            <p:nvPr/>
          </p:nvPicPr>
          <p:blipFill>
            <a:blip r:embed="rId52" cstate="print"/>
            <a:srcRect/>
            <a:stretch>
              <a:fillRect/>
            </a:stretch>
          </p:blipFill>
          <p:spPr bwMode="auto">
            <a:xfrm>
              <a:off x="4067944" y="2924941"/>
              <a:ext cx="1081268" cy="132032"/>
            </a:xfrm>
            <a:prstGeom prst="rect">
              <a:avLst/>
            </a:prstGeom>
            <a:noFill/>
          </p:spPr>
        </p:pic>
        <p:pic>
          <p:nvPicPr>
            <p:cNvPr id="189" name="Picture 4" descr="C:\Users\andrew\Downloads\gs_logo.png"/>
            <p:cNvPicPr>
              <a:picLocks noChangeAspect="1" noChangeArrowheads="1"/>
            </p:cNvPicPr>
            <p:nvPr/>
          </p:nvPicPr>
          <p:blipFill>
            <a:blip r:embed="rId53" cstate="print"/>
            <a:srcRect/>
            <a:stretch>
              <a:fillRect/>
            </a:stretch>
          </p:blipFill>
          <p:spPr bwMode="auto">
            <a:xfrm>
              <a:off x="6372200" y="2708917"/>
              <a:ext cx="1080120" cy="432048"/>
            </a:xfrm>
            <a:prstGeom prst="rect">
              <a:avLst/>
            </a:prstGeom>
            <a:noFill/>
          </p:spPr>
        </p:pic>
        <p:pic>
          <p:nvPicPr>
            <p:cNvPr id="190" name="圖片 189" descr="logo bolide png.png"/>
            <p:cNvPicPr>
              <a:picLocks noChangeAspect="1"/>
            </p:cNvPicPr>
            <p:nvPr/>
          </p:nvPicPr>
          <p:blipFill>
            <a:blip r:embed="rId54" cstate="print"/>
            <a:stretch>
              <a:fillRect/>
            </a:stretch>
          </p:blipFill>
          <p:spPr>
            <a:xfrm>
              <a:off x="2915812" y="1772815"/>
              <a:ext cx="1080120" cy="271844"/>
            </a:xfrm>
            <a:prstGeom prst="rect">
              <a:avLst/>
            </a:prstGeom>
          </p:spPr>
        </p:pic>
        <p:pic>
          <p:nvPicPr>
            <p:cNvPr id="191" name="Picture 2" descr="D:\QNAP\media\logo\JVC red logo-01.png"/>
            <p:cNvPicPr>
              <a:picLocks noChangeAspect="1" noChangeArrowheads="1"/>
            </p:cNvPicPr>
            <p:nvPr/>
          </p:nvPicPr>
          <p:blipFill>
            <a:blip r:embed="rId55" cstate="print"/>
            <a:srcRect l="15141" r="14201" b="39445"/>
            <a:stretch>
              <a:fillRect/>
            </a:stretch>
          </p:blipFill>
          <p:spPr bwMode="auto">
            <a:xfrm>
              <a:off x="683568" y="3789040"/>
              <a:ext cx="936104" cy="401187"/>
            </a:xfrm>
            <a:prstGeom prst="rect">
              <a:avLst/>
            </a:prstGeom>
            <a:noFill/>
          </p:spPr>
        </p:pic>
        <p:pic>
          <p:nvPicPr>
            <p:cNvPr id="192" name="圖片 191" descr="Dahua LOGO [转换].jpg"/>
            <p:cNvPicPr>
              <a:picLocks noChangeAspect="1"/>
            </p:cNvPicPr>
            <p:nvPr/>
          </p:nvPicPr>
          <p:blipFill>
            <a:blip r:embed="rId56" cstate="print"/>
            <a:stretch>
              <a:fillRect/>
            </a:stretch>
          </p:blipFill>
          <p:spPr>
            <a:xfrm>
              <a:off x="1835696" y="2276872"/>
              <a:ext cx="936104" cy="279093"/>
            </a:xfrm>
            <a:prstGeom prst="rect">
              <a:avLst/>
            </a:prstGeom>
          </p:spPr>
        </p:pic>
        <p:pic>
          <p:nvPicPr>
            <p:cNvPr id="193" name="Picture 4" descr="D:\QNAP\media\logo\Basler-AG_Company-Logo_4c.jpg"/>
            <p:cNvPicPr>
              <a:picLocks noChangeAspect="1" noChangeArrowheads="1"/>
            </p:cNvPicPr>
            <p:nvPr/>
          </p:nvPicPr>
          <p:blipFill>
            <a:blip r:embed="rId57" cstate="print"/>
            <a:srcRect/>
            <a:stretch>
              <a:fillRect/>
            </a:stretch>
          </p:blipFill>
          <p:spPr bwMode="auto">
            <a:xfrm>
              <a:off x="683568" y="1844824"/>
              <a:ext cx="1008111" cy="230521"/>
            </a:xfrm>
            <a:prstGeom prst="rect">
              <a:avLst/>
            </a:prstGeom>
            <a:noFill/>
          </p:spPr>
        </p:pic>
        <p:pic>
          <p:nvPicPr>
            <p:cNvPr id="194" name="Picture 5" descr="D:\QNAP\media\logo\blanc_logo.jpg"/>
            <p:cNvPicPr>
              <a:picLocks noChangeAspect="1" noChangeArrowheads="1"/>
            </p:cNvPicPr>
            <p:nvPr/>
          </p:nvPicPr>
          <p:blipFill>
            <a:blip r:embed="rId58" cstate="print"/>
            <a:srcRect/>
            <a:stretch>
              <a:fillRect/>
            </a:stretch>
          </p:blipFill>
          <p:spPr bwMode="auto">
            <a:xfrm>
              <a:off x="1763684" y="1772816"/>
              <a:ext cx="1010169" cy="268867"/>
            </a:xfrm>
            <a:prstGeom prst="rect">
              <a:avLst/>
            </a:prstGeom>
            <a:noFill/>
          </p:spPr>
        </p:pic>
        <p:pic>
          <p:nvPicPr>
            <p:cNvPr id="195" name="Picture 7" descr="D:\QNAP\media\logo\Dynacolor_4b398d2f26fc1.png"/>
            <p:cNvPicPr>
              <a:picLocks noChangeAspect="1" noChangeArrowheads="1"/>
            </p:cNvPicPr>
            <p:nvPr/>
          </p:nvPicPr>
          <p:blipFill>
            <a:blip r:embed="rId59" cstate="print"/>
            <a:srcRect/>
            <a:stretch>
              <a:fillRect/>
            </a:stretch>
          </p:blipFill>
          <p:spPr bwMode="auto">
            <a:xfrm>
              <a:off x="5148064" y="2276872"/>
              <a:ext cx="1008112" cy="252028"/>
            </a:xfrm>
            <a:prstGeom prst="rect">
              <a:avLst/>
            </a:prstGeom>
            <a:noFill/>
          </p:spPr>
        </p:pic>
        <p:pic>
          <p:nvPicPr>
            <p:cNvPr id="196" name="Picture 8" descr="D:\QNAP\media\logo\grundig_logo.jpg"/>
            <p:cNvPicPr>
              <a:picLocks noChangeAspect="1" noChangeArrowheads="1"/>
            </p:cNvPicPr>
            <p:nvPr/>
          </p:nvPicPr>
          <p:blipFill>
            <a:blip r:embed="rId60" cstate="print"/>
            <a:srcRect t="32786" b="34428"/>
            <a:stretch>
              <a:fillRect/>
            </a:stretch>
          </p:blipFill>
          <p:spPr bwMode="auto">
            <a:xfrm>
              <a:off x="7524328" y="2780925"/>
              <a:ext cx="1011487" cy="277077"/>
            </a:xfrm>
            <a:prstGeom prst="rect">
              <a:avLst/>
            </a:prstGeom>
            <a:noFill/>
          </p:spPr>
        </p:pic>
        <p:pic>
          <p:nvPicPr>
            <p:cNvPr id="197" name="Picture 9" descr="D:\QNAP\media\logo\ng_logo-office.png"/>
            <p:cNvPicPr>
              <a:picLocks noChangeAspect="1" noChangeArrowheads="1"/>
            </p:cNvPicPr>
            <p:nvPr/>
          </p:nvPicPr>
          <p:blipFill>
            <a:blip r:embed="rId61" cstate="print"/>
            <a:srcRect/>
            <a:stretch>
              <a:fillRect/>
            </a:stretch>
          </p:blipFill>
          <p:spPr bwMode="auto">
            <a:xfrm>
              <a:off x="1907704" y="4221088"/>
              <a:ext cx="576064" cy="504471"/>
            </a:xfrm>
            <a:prstGeom prst="rect">
              <a:avLst/>
            </a:prstGeom>
            <a:noFill/>
          </p:spPr>
        </p:pic>
        <p:pic>
          <p:nvPicPr>
            <p:cNvPr id="198" name="Picture 10" descr="D:\QNAP\media\logo\SQX Logo.gif"/>
            <p:cNvPicPr>
              <a:picLocks noChangeAspect="1" noChangeArrowheads="1"/>
            </p:cNvPicPr>
            <p:nvPr/>
          </p:nvPicPr>
          <p:blipFill>
            <a:blip r:embed="rId62" cstate="print"/>
            <a:srcRect/>
            <a:stretch>
              <a:fillRect/>
            </a:stretch>
          </p:blipFill>
          <p:spPr bwMode="auto">
            <a:xfrm>
              <a:off x="7596336" y="4841507"/>
              <a:ext cx="936104" cy="316696"/>
            </a:xfrm>
            <a:prstGeom prst="rect">
              <a:avLst/>
            </a:prstGeom>
            <a:noFill/>
          </p:spPr>
        </p:pic>
        <p:pic>
          <p:nvPicPr>
            <p:cNvPr id="199" name="Picture 11" descr="D:\QNAP\media\logo\TRUEN_Logo.gif"/>
            <p:cNvPicPr>
              <a:picLocks noChangeAspect="1" noChangeArrowheads="1"/>
            </p:cNvPicPr>
            <p:nvPr/>
          </p:nvPicPr>
          <p:blipFill>
            <a:blip r:embed="rId63" cstate="print"/>
            <a:srcRect t="23261" b="30216"/>
            <a:stretch>
              <a:fillRect/>
            </a:stretch>
          </p:blipFill>
          <p:spPr bwMode="auto">
            <a:xfrm>
              <a:off x="4139952" y="5301208"/>
              <a:ext cx="933450" cy="288032"/>
            </a:xfrm>
            <a:prstGeom prst="rect">
              <a:avLst/>
            </a:prstGeom>
            <a:noFill/>
          </p:spPr>
        </p:pic>
        <p:pic>
          <p:nvPicPr>
            <p:cNvPr id="200" name="圖片 199" descr="logo_qihan.jpg"/>
            <p:cNvPicPr>
              <a:picLocks noChangeAspect="1"/>
            </p:cNvPicPr>
            <p:nvPr/>
          </p:nvPicPr>
          <p:blipFill>
            <a:blip r:embed="rId64" cstate="print"/>
            <a:stretch>
              <a:fillRect/>
            </a:stretch>
          </p:blipFill>
          <p:spPr>
            <a:xfrm>
              <a:off x="7596336" y="4437112"/>
              <a:ext cx="936104" cy="146033"/>
            </a:xfrm>
            <a:prstGeom prst="rect">
              <a:avLst/>
            </a:prstGeom>
          </p:spPr>
        </p:pic>
        <p:pic>
          <p:nvPicPr>
            <p:cNvPr id="201" name="圖片 200" descr="YUDOR LOGO.jpg"/>
            <p:cNvPicPr>
              <a:picLocks noChangeAspect="1"/>
            </p:cNvPicPr>
            <p:nvPr/>
          </p:nvPicPr>
          <p:blipFill>
            <a:blip r:embed="rId65" cstate="print"/>
            <a:stretch>
              <a:fillRect/>
            </a:stretch>
          </p:blipFill>
          <p:spPr>
            <a:xfrm>
              <a:off x="4139952" y="5733256"/>
              <a:ext cx="936104" cy="312034"/>
            </a:xfrm>
            <a:prstGeom prst="rect">
              <a:avLst/>
            </a:prstGeom>
          </p:spPr>
        </p:pic>
        <p:pic>
          <p:nvPicPr>
            <p:cNvPr id="202" name="圖片 201" descr="3Svision_logo.jpg"/>
            <p:cNvPicPr>
              <a:picLocks noChangeAspect="1"/>
            </p:cNvPicPr>
            <p:nvPr/>
          </p:nvPicPr>
          <p:blipFill>
            <a:blip r:embed="rId66" cstate="print"/>
            <a:stretch>
              <a:fillRect/>
            </a:stretch>
          </p:blipFill>
          <p:spPr>
            <a:xfrm>
              <a:off x="971600" y="1196752"/>
              <a:ext cx="492646" cy="492646"/>
            </a:xfrm>
            <a:prstGeom prst="rect">
              <a:avLst/>
            </a:prstGeom>
          </p:spPr>
        </p:pic>
        <p:pic>
          <p:nvPicPr>
            <p:cNvPr id="203" name="圖片 202" descr="apexis.jpg"/>
            <p:cNvPicPr>
              <a:picLocks noChangeAspect="1"/>
            </p:cNvPicPr>
            <p:nvPr/>
          </p:nvPicPr>
          <p:blipFill>
            <a:blip r:embed="rId67" cstate="print"/>
            <a:stretch>
              <a:fillRect/>
            </a:stretch>
          </p:blipFill>
          <p:spPr>
            <a:xfrm>
              <a:off x="4097063" y="1340768"/>
              <a:ext cx="978993" cy="234826"/>
            </a:xfrm>
            <a:prstGeom prst="rect">
              <a:avLst/>
            </a:prstGeom>
          </p:spPr>
        </p:pic>
        <p:pic>
          <p:nvPicPr>
            <p:cNvPr id="204" name="圖片 203" descr="eneo.png"/>
            <p:cNvPicPr>
              <a:picLocks noChangeAspect="1"/>
            </p:cNvPicPr>
            <p:nvPr/>
          </p:nvPicPr>
          <p:blipFill>
            <a:blip r:embed="rId68" cstate="print"/>
            <a:stretch>
              <a:fillRect/>
            </a:stretch>
          </p:blipFill>
          <p:spPr>
            <a:xfrm>
              <a:off x="1763688" y="2780928"/>
              <a:ext cx="933333" cy="400000"/>
            </a:xfrm>
            <a:prstGeom prst="rect">
              <a:avLst/>
            </a:prstGeom>
          </p:spPr>
        </p:pic>
        <p:pic>
          <p:nvPicPr>
            <p:cNvPr id="205" name="圖片 204" descr="StarDot.jpg"/>
            <p:cNvPicPr>
              <a:picLocks noChangeAspect="1"/>
            </p:cNvPicPr>
            <p:nvPr/>
          </p:nvPicPr>
          <p:blipFill>
            <a:blip r:embed="rId69" cstate="print"/>
            <a:stretch>
              <a:fillRect/>
            </a:stretch>
          </p:blipFill>
          <p:spPr>
            <a:xfrm>
              <a:off x="683568" y="5301208"/>
              <a:ext cx="936104" cy="372531"/>
            </a:xfrm>
            <a:prstGeom prst="rect">
              <a:avLst/>
            </a:prstGeom>
          </p:spPr>
        </p:pic>
        <p:pic>
          <p:nvPicPr>
            <p:cNvPr id="206" name="圖片 205" descr="planet.png"/>
            <p:cNvPicPr>
              <a:picLocks noChangeAspect="1"/>
            </p:cNvPicPr>
            <p:nvPr/>
          </p:nvPicPr>
          <p:blipFill>
            <a:blip r:embed="rId70" cstate="print"/>
            <a:stretch>
              <a:fillRect/>
            </a:stretch>
          </p:blipFill>
          <p:spPr>
            <a:xfrm>
              <a:off x="6444208" y="4437112"/>
              <a:ext cx="933333" cy="276190"/>
            </a:xfrm>
            <a:prstGeom prst="rect">
              <a:avLst/>
            </a:prstGeom>
          </p:spPr>
        </p:pic>
      </p:grpSp>
    </p:spTree>
  </p:cSld>
  <p:clrMapOvr>
    <a:masterClrMapping/>
  </p:clrMapOvr>
  <p:transition advClick="0" advTm="3000">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圖片 12" descr="6020LD.png"/>
          <p:cNvPicPr>
            <a:picLocks noChangeAspect="1"/>
          </p:cNvPicPr>
          <p:nvPr/>
        </p:nvPicPr>
        <p:blipFill>
          <a:blip r:embed="rId3" cstate="print"/>
          <a:srcRect/>
          <a:stretch>
            <a:fillRect/>
          </a:stretch>
        </p:blipFill>
        <p:spPr bwMode="auto">
          <a:xfrm>
            <a:off x="2339979" y="2852740"/>
            <a:ext cx="5616575" cy="3455987"/>
          </a:xfrm>
          <a:prstGeom prst="rect">
            <a:avLst/>
          </a:prstGeom>
          <a:noFill/>
          <a:ln w="9525">
            <a:noFill/>
            <a:miter lim="800000"/>
            <a:headEnd/>
            <a:tailEnd/>
          </a:ln>
        </p:spPr>
      </p:pic>
      <p:sp>
        <p:nvSpPr>
          <p:cNvPr id="36867" name="標題 1"/>
          <p:cNvSpPr>
            <a:spLocks noGrp="1"/>
          </p:cNvSpPr>
          <p:nvPr>
            <p:ph type="title"/>
          </p:nvPr>
        </p:nvSpPr>
        <p:spPr/>
        <p:txBody>
          <a:bodyPr>
            <a:normAutofit fontScale="90000"/>
          </a:bodyPr>
          <a:lstStyle/>
          <a:p>
            <a:r>
              <a:rPr lang="en-US" altLang="zh-TW" dirty="0" smtClean="0"/>
              <a:t>First Linux-based Standalone NVR </a:t>
            </a:r>
            <a:br>
              <a:rPr lang="en-US" altLang="zh-TW" dirty="0" smtClean="0"/>
            </a:br>
            <a:r>
              <a:rPr lang="en-US" altLang="zh-TW" dirty="0" smtClean="0"/>
              <a:t>with HD Local Display</a:t>
            </a:r>
          </a:p>
        </p:txBody>
      </p:sp>
      <p:sp>
        <p:nvSpPr>
          <p:cNvPr id="30725" name="投影片編號版面配置區 3"/>
          <p:cNvSpPr>
            <a:spLocks noGrp="1"/>
          </p:cNvSpPr>
          <p:nvPr>
            <p:ph type="sldNum" sz="quarter" idx="12"/>
          </p:nvPr>
        </p:nvSpPr>
        <p:spPr/>
        <p:txBody>
          <a:bodyPr/>
          <a:lstStyle/>
          <a:p>
            <a:fld id="{53AD745E-5792-41E3-86C6-8902259ABB60}" type="slidenum">
              <a:rPr lang="zh-TW" altLang="en-US" smtClean="0"/>
              <a:pPr/>
              <a:t>28</a:t>
            </a:fld>
            <a:endParaRPr lang="en-US" altLang="zh-TW" dirty="0" smtClean="0"/>
          </a:p>
        </p:txBody>
      </p:sp>
      <p:sp>
        <p:nvSpPr>
          <p:cNvPr id="30724" name="內容版面配置區 5"/>
          <p:cNvSpPr>
            <a:spLocks noGrp="1"/>
          </p:cNvSpPr>
          <p:nvPr>
            <p:ph idx="4294967295"/>
          </p:nvPr>
        </p:nvSpPr>
        <p:spPr>
          <a:xfrm>
            <a:off x="446856" y="1341440"/>
            <a:ext cx="8229600" cy="4784725"/>
          </a:xfrm>
        </p:spPr>
        <p:txBody>
          <a:bodyPr>
            <a:normAutofit/>
          </a:bodyPr>
          <a:lstStyle/>
          <a:p>
            <a:r>
              <a:rPr lang="en-US" altLang="zh-TW" sz="2000" dirty="0" smtClean="0"/>
              <a:t>The Linux-based standalone NVR</a:t>
            </a:r>
            <a:r>
              <a:rPr lang="en-US" altLang="zh-TW" sz="2000" dirty="0" smtClean="0">
                <a:solidFill>
                  <a:srgbClr val="FF0000"/>
                </a:solidFill>
              </a:rPr>
              <a:t>*</a:t>
            </a:r>
            <a:r>
              <a:rPr lang="en-US" altLang="zh-TW" sz="2000" dirty="0" smtClean="0"/>
              <a:t> supports PC-less quick configuration, monitoring of IP cameras on the network, video playback and system administration by local display via a VGA monitor, a USB mouse and a USB joystick (optional). The administrator can manage the surveillance system with the least hardware required.</a:t>
            </a:r>
          </a:p>
        </p:txBody>
      </p:sp>
      <p:sp>
        <p:nvSpPr>
          <p:cNvPr id="8" name="文字方塊 7"/>
          <p:cNvSpPr txBox="1"/>
          <p:nvPr/>
        </p:nvSpPr>
        <p:spPr>
          <a:xfrm>
            <a:off x="2339975" y="3284541"/>
            <a:ext cx="1399742" cy="307777"/>
          </a:xfrm>
          <a:prstGeom prst="rect">
            <a:avLst/>
          </a:prstGeom>
          <a:noFill/>
        </p:spPr>
        <p:txBody>
          <a:bodyPr wrap="none">
            <a:spAutoFit/>
          </a:bodyPr>
          <a:lstStyle/>
          <a:p>
            <a:pPr>
              <a:defRPr/>
            </a:pPr>
            <a:r>
              <a:rPr lang="en-US" sz="1400" b="1" dirty="0">
                <a:latin typeface="Arial Unicode MS" pitchFamily="34" charset="-120"/>
                <a:ea typeface="Arial Unicode MS" pitchFamily="34" charset="-120"/>
              </a:rPr>
              <a:t>VGA connector</a:t>
            </a:r>
          </a:p>
        </p:txBody>
      </p:sp>
      <p:sp>
        <p:nvSpPr>
          <p:cNvPr id="12" name="文字方塊 6"/>
          <p:cNvSpPr txBox="1">
            <a:spLocks noChangeArrowheads="1"/>
          </p:cNvSpPr>
          <p:nvPr/>
        </p:nvSpPr>
        <p:spPr bwMode="auto">
          <a:xfrm>
            <a:off x="1306637" y="6291088"/>
            <a:ext cx="3764172" cy="52322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wrap="none">
            <a:spAutoFit/>
          </a:bodyPr>
          <a:lstStyle/>
          <a:p>
            <a:pPr>
              <a:defRPr/>
            </a:pPr>
            <a:r>
              <a:rPr lang="zh-TW" altLang="en-US" sz="1400" dirty="0">
                <a:solidFill>
                  <a:srgbClr val="FF0000"/>
                </a:solidFill>
                <a:latin typeface="Arial Unicode MS" pitchFamily="34" charset="-120"/>
                <a:ea typeface="Arial Unicode MS" pitchFamily="34" charset="-120"/>
              </a:rPr>
              <a:t>*</a:t>
            </a:r>
            <a:r>
              <a:rPr lang="en-US" altLang="zh-TW" sz="1400" dirty="0">
                <a:solidFill>
                  <a:srgbClr val="FF0000"/>
                </a:solidFill>
                <a:latin typeface="Arial Unicode MS" pitchFamily="34" charset="-120"/>
                <a:ea typeface="Arial Unicode MS" pitchFamily="34" charset="-120"/>
              </a:rPr>
              <a:t>1</a:t>
            </a:r>
            <a:r>
              <a:rPr lang="zh-TW" altLang="en-US" sz="1400" dirty="0">
                <a:latin typeface="Arial Unicode MS" pitchFamily="34" charset="-120"/>
                <a:ea typeface="Arial Unicode MS" pitchFamily="34" charset="-120"/>
              </a:rPr>
              <a:t> </a:t>
            </a:r>
            <a:r>
              <a:rPr lang="en-US" altLang="zh-TW" sz="1400" dirty="0">
                <a:latin typeface="Arial Unicode MS" pitchFamily="34" charset="-120"/>
                <a:ea typeface="Arial Unicode MS" pitchFamily="34" charset="-120"/>
              </a:rPr>
              <a:t>For </a:t>
            </a:r>
            <a:r>
              <a:rPr lang="en-US" altLang="zh-TW" sz="1400" dirty="0" err="1">
                <a:latin typeface="Arial Unicode MS" pitchFamily="34" charset="-120"/>
                <a:ea typeface="Arial Unicode MS" pitchFamily="34" charset="-120"/>
              </a:rPr>
              <a:t>VioStor</a:t>
            </a:r>
            <a:r>
              <a:rPr lang="en-US" altLang="zh-TW" sz="1400" dirty="0">
                <a:latin typeface="Arial Unicode MS" pitchFamily="34" charset="-120"/>
                <a:ea typeface="Arial Unicode MS" pitchFamily="34" charset="-120"/>
              </a:rPr>
              <a:t> Pro series only</a:t>
            </a:r>
          </a:p>
          <a:p>
            <a:pPr>
              <a:defRPr/>
            </a:pPr>
            <a:r>
              <a:rPr lang="en-US" altLang="zh-TW" sz="1400" dirty="0">
                <a:solidFill>
                  <a:srgbClr val="FF0000"/>
                </a:solidFill>
                <a:latin typeface="Arial Unicode MS" pitchFamily="34" charset="-120"/>
                <a:ea typeface="Arial Unicode MS" pitchFamily="34" charset="-120"/>
              </a:rPr>
              <a:t>*2 </a:t>
            </a:r>
            <a:r>
              <a:rPr lang="en-US" altLang="zh-TW" sz="1400" dirty="0">
                <a:latin typeface="Arial Unicode MS" pitchFamily="34" charset="-120"/>
                <a:ea typeface="Arial Unicode MS" pitchFamily="34" charset="-120"/>
              </a:rPr>
              <a:t>VS-8100 Pro+ support HDMI local display.</a:t>
            </a:r>
          </a:p>
        </p:txBody>
      </p:sp>
      <p:pic>
        <p:nvPicPr>
          <p:cNvPr id="30728" name="圖片 8" descr="HDMI.jpg"/>
          <p:cNvPicPr>
            <a:picLocks noChangeAspect="1"/>
          </p:cNvPicPr>
          <p:nvPr/>
        </p:nvPicPr>
        <p:blipFill>
          <a:blip r:embed="rId4" cstate="print"/>
          <a:srcRect/>
          <a:stretch>
            <a:fillRect/>
          </a:stretch>
        </p:blipFill>
        <p:spPr bwMode="auto">
          <a:xfrm>
            <a:off x="900115" y="3429002"/>
            <a:ext cx="1150937" cy="1079500"/>
          </a:xfrm>
          <a:prstGeom prst="rect">
            <a:avLst/>
          </a:prstGeom>
          <a:noFill/>
          <a:ln w="9525">
            <a:noFill/>
            <a:miter lim="800000"/>
            <a:headEnd/>
            <a:tailEnd/>
          </a:ln>
        </p:spPr>
      </p:pic>
      <p:pic>
        <p:nvPicPr>
          <p:cNvPr id="30729" name="圖片 9" descr="Top left w_shadow.png"/>
          <p:cNvPicPr>
            <a:picLocks noChangeAspect="1"/>
          </p:cNvPicPr>
          <p:nvPr/>
        </p:nvPicPr>
        <p:blipFill>
          <a:blip r:embed="rId5" cstate="print"/>
          <a:srcRect/>
          <a:stretch>
            <a:fillRect/>
          </a:stretch>
        </p:blipFill>
        <p:spPr bwMode="auto">
          <a:xfrm>
            <a:off x="611188" y="4149727"/>
            <a:ext cx="1814512" cy="2132013"/>
          </a:xfrm>
          <a:prstGeom prst="rect">
            <a:avLst/>
          </a:prstGeom>
          <a:noFill/>
          <a:ln w="9525">
            <a:noFill/>
            <a:miter lim="800000"/>
            <a:headEnd/>
            <a:tailEnd/>
          </a:ln>
        </p:spPr>
      </p:pic>
    </p:spTree>
  </p:cSld>
  <p:clrMapOvr>
    <a:masterClrMapping/>
  </p:clrMapOvr>
  <p:transition advClick="0" advTm="3000">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normAutofit/>
          </a:bodyPr>
          <a:lstStyle/>
          <a:p>
            <a:r>
              <a:rPr lang="fr-FR" altLang="zh-TW" dirty="0" smtClean="0"/>
              <a:t>QNAP Surveillance Client for Mac</a:t>
            </a:r>
            <a:endParaRPr lang="zh-TW" altLang="en-US" dirty="0"/>
          </a:p>
        </p:txBody>
      </p:sp>
      <p:pic>
        <p:nvPicPr>
          <p:cNvPr id="5" name="圖片 4" descr="螢幕快照 2012-03-27 下午12.28.05.jpg"/>
          <p:cNvPicPr>
            <a:picLocks noChangeAspect="1"/>
          </p:cNvPicPr>
          <p:nvPr/>
        </p:nvPicPr>
        <p:blipFill>
          <a:blip r:embed="rId3" cstate="print"/>
          <a:stretch>
            <a:fillRect/>
          </a:stretch>
        </p:blipFill>
        <p:spPr>
          <a:xfrm>
            <a:off x="4788024" y="1593179"/>
            <a:ext cx="3903756" cy="2195863"/>
          </a:xfrm>
          <a:prstGeom prst="rect">
            <a:avLst/>
          </a:prstGeom>
        </p:spPr>
      </p:pic>
      <p:pic>
        <p:nvPicPr>
          <p:cNvPr id="8" name="內容版面配置區 3" descr="螢幕快照 2012-03-27 下午12.21.42.jpg"/>
          <p:cNvPicPr>
            <a:picLocks noChangeAspect="1"/>
          </p:cNvPicPr>
          <p:nvPr/>
        </p:nvPicPr>
        <p:blipFill>
          <a:blip r:embed="rId4" cstate="print"/>
          <a:stretch>
            <a:fillRect/>
          </a:stretch>
        </p:blipFill>
        <p:spPr>
          <a:xfrm>
            <a:off x="755576" y="1556792"/>
            <a:ext cx="3968440" cy="2232248"/>
          </a:xfrm>
          <a:prstGeom prst="rect">
            <a:avLst/>
          </a:prstGeom>
        </p:spPr>
      </p:pic>
      <p:sp>
        <p:nvSpPr>
          <p:cNvPr id="11" name="文字方塊 10"/>
          <p:cNvSpPr txBox="1"/>
          <p:nvPr/>
        </p:nvSpPr>
        <p:spPr>
          <a:xfrm>
            <a:off x="2177296" y="3717032"/>
            <a:ext cx="1746632" cy="369332"/>
          </a:xfrm>
          <a:prstGeom prst="rect">
            <a:avLst/>
          </a:prstGeom>
          <a:noFill/>
        </p:spPr>
        <p:txBody>
          <a:bodyPr wrap="none" rtlCol="0">
            <a:spAutoFit/>
          </a:bodyPr>
          <a:lstStyle/>
          <a:p>
            <a:r>
              <a:rPr lang="en-US" altLang="zh-TW" dirty="0" smtClean="0"/>
              <a:t>Monitoring page</a:t>
            </a:r>
            <a:endParaRPr lang="zh-TW" altLang="en-US" dirty="0"/>
          </a:p>
        </p:txBody>
      </p:sp>
      <p:sp>
        <p:nvSpPr>
          <p:cNvPr id="13" name="文字方塊 12"/>
          <p:cNvSpPr txBox="1"/>
          <p:nvPr/>
        </p:nvSpPr>
        <p:spPr>
          <a:xfrm>
            <a:off x="6156177" y="3717032"/>
            <a:ext cx="1508939" cy="369332"/>
          </a:xfrm>
          <a:prstGeom prst="rect">
            <a:avLst/>
          </a:prstGeom>
          <a:noFill/>
        </p:spPr>
        <p:txBody>
          <a:bodyPr wrap="none" rtlCol="0">
            <a:spAutoFit/>
          </a:bodyPr>
          <a:lstStyle/>
          <a:p>
            <a:r>
              <a:rPr lang="en-US" altLang="zh-TW" dirty="0" smtClean="0"/>
              <a:t>Playback page</a:t>
            </a:r>
            <a:endParaRPr lang="zh-TW" altLang="en-US" dirty="0"/>
          </a:p>
        </p:txBody>
      </p:sp>
      <p:sp>
        <p:nvSpPr>
          <p:cNvPr id="15" name="文字方塊 14"/>
          <p:cNvSpPr txBox="1"/>
          <p:nvPr/>
        </p:nvSpPr>
        <p:spPr>
          <a:xfrm>
            <a:off x="827584" y="4067780"/>
            <a:ext cx="6880986" cy="369332"/>
          </a:xfrm>
          <a:prstGeom prst="rect">
            <a:avLst/>
          </a:prstGeom>
          <a:noFill/>
        </p:spPr>
        <p:txBody>
          <a:bodyPr wrap="none" rtlCol="0">
            <a:spAutoFit/>
          </a:bodyPr>
          <a:lstStyle/>
          <a:p>
            <a:r>
              <a:rPr lang="en-US" altLang="zh-TW" dirty="0" smtClean="0"/>
              <a:t>Only live view and playback are supported on QNAP Surveillance Client.</a:t>
            </a:r>
            <a:endParaRPr lang="zh-TW" altLang="en-US" dirty="0"/>
          </a:p>
        </p:txBody>
      </p:sp>
      <p:sp>
        <p:nvSpPr>
          <p:cNvPr id="16" name="文字方塊 15"/>
          <p:cNvSpPr txBox="1"/>
          <p:nvPr/>
        </p:nvSpPr>
        <p:spPr>
          <a:xfrm>
            <a:off x="755576" y="4726887"/>
            <a:ext cx="7848872" cy="646331"/>
          </a:xfrm>
          <a:prstGeom prst="rect">
            <a:avLst/>
          </a:prstGeom>
          <a:noFill/>
        </p:spPr>
        <p:txBody>
          <a:bodyPr wrap="square" rtlCol="0">
            <a:spAutoFit/>
          </a:bodyPr>
          <a:lstStyle/>
          <a:p>
            <a:r>
              <a:rPr lang="en-US" altLang="zh-TW" dirty="0" smtClean="0"/>
              <a:t>Note: To use QNAP Surveillance Client for Mac, your Mac should be running OS X Lion 10.7.x.</a:t>
            </a:r>
          </a:p>
        </p:txBody>
      </p:sp>
      <p:sp>
        <p:nvSpPr>
          <p:cNvPr id="17" name="文字方塊 16"/>
          <p:cNvSpPr txBox="1"/>
          <p:nvPr/>
        </p:nvSpPr>
        <p:spPr>
          <a:xfrm>
            <a:off x="1259632" y="6165307"/>
            <a:ext cx="7416824" cy="646331"/>
          </a:xfrm>
          <a:prstGeom prst="rect">
            <a:avLst/>
          </a:prstGeom>
          <a:noFill/>
        </p:spPr>
        <p:txBody>
          <a:bodyPr wrap="square" rtlCol="0">
            <a:spAutoFit/>
          </a:bodyPr>
          <a:lstStyle/>
          <a:p>
            <a:r>
              <a:rPr lang="en-US" altLang="zh-TW" dirty="0" smtClean="0"/>
              <a:t>Mac and Mac OS are trademarks of Apple Inc., registered in the U.S. and other countries.</a:t>
            </a:r>
            <a:endParaRPr lang="zh-TW" altLang="en-US" dirty="0"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dirty="0" smtClean="0"/>
              <a:t>Core Technology</a:t>
            </a:r>
            <a:endParaRPr lang="zh-TW" altLang="en-US" dirty="0"/>
          </a:p>
        </p:txBody>
      </p:sp>
      <p:grpSp>
        <p:nvGrpSpPr>
          <p:cNvPr id="5" name="Group 3"/>
          <p:cNvGrpSpPr>
            <a:grpSpLocks/>
          </p:cNvGrpSpPr>
          <p:nvPr/>
        </p:nvGrpSpPr>
        <p:grpSpPr bwMode="auto">
          <a:xfrm>
            <a:off x="2585921" y="1556794"/>
            <a:ext cx="1850639" cy="1845220"/>
            <a:chOff x="2880" y="890"/>
            <a:chExt cx="1510" cy="1510"/>
          </a:xfrm>
        </p:grpSpPr>
        <p:pic>
          <p:nvPicPr>
            <p:cNvPr id="6" name="Picture 4" descr="圓底YM"/>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2880" y="890"/>
              <a:ext cx="1510" cy="1510"/>
            </a:xfrm>
            <a:prstGeom prst="rect">
              <a:avLst/>
            </a:prstGeom>
            <a:noFill/>
            <a:ln w="9525">
              <a:noFill/>
              <a:miter lim="800000"/>
              <a:headEnd/>
              <a:tailEnd/>
            </a:ln>
          </p:spPr>
        </p:pic>
        <p:sp>
          <p:nvSpPr>
            <p:cNvPr id="7" name="文字方塊 41"/>
            <p:cNvSpPr txBox="1">
              <a:spLocks noChangeArrowheads="1"/>
            </p:cNvSpPr>
            <p:nvPr/>
          </p:nvSpPr>
          <p:spPr bwMode="auto">
            <a:xfrm>
              <a:off x="3187" y="1192"/>
              <a:ext cx="952" cy="831"/>
            </a:xfrm>
            <a:prstGeom prst="rect">
              <a:avLst/>
            </a:prstGeom>
            <a:noFill/>
            <a:ln w="9525">
              <a:noFill/>
              <a:miter lim="800000"/>
              <a:headEnd/>
              <a:tailEnd/>
            </a:ln>
          </p:spPr>
          <p:txBody>
            <a:bodyPr>
              <a:spAutoFit/>
            </a:bodyPr>
            <a:lstStyle/>
            <a:p>
              <a:pPr algn="ctr"/>
              <a:r>
                <a:rPr lang="en-US" altLang="zh-TW" sz="1200" b="1" i="0" u="sng" dirty="0">
                  <a:solidFill>
                    <a:schemeClr val="tx1">
                      <a:lumMod val="65000"/>
                      <a:lumOff val="35000"/>
                    </a:schemeClr>
                  </a:solidFill>
                  <a:latin typeface="Arial" pitchFamily="34" charset="0"/>
                </a:rPr>
                <a:t>NAS</a:t>
              </a:r>
            </a:p>
            <a:p>
              <a:pPr algn="ctr"/>
              <a:endParaRPr lang="en-US" altLang="zh-TW" sz="1200" i="0" dirty="0">
                <a:solidFill>
                  <a:schemeClr val="tx1">
                    <a:lumMod val="65000"/>
                    <a:lumOff val="35000"/>
                  </a:schemeClr>
                </a:solidFill>
                <a:latin typeface="Arial" pitchFamily="34" charset="0"/>
              </a:endParaRPr>
            </a:p>
            <a:p>
              <a:pPr algn="ctr"/>
              <a:r>
                <a:rPr lang="en-US" altLang="zh-TW" sz="1200" i="0" dirty="0">
                  <a:solidFill>
                    <a:schemeClr val="tx1">
                      <a:lumMod val="65000"/>
                      <a:lumOff val="35000"/>
                    </a:schemeClr>
                  </a:solidFill>
                  <a:latin typeface="Arial" pitchFamily="34" charset="0"/>
                </a:rPr>
                <a:t>Network</a:t>
              </a:r>
            </a:p>
            <a:p>
              <a:pPr algn="ctr"/>
              <a:r>
                <a:rPr lang="en-US" altLang="zh-TW" sz="1200" i="0" dirty="0">
                  <a:solidFill>
                    <a:schemeClr val="tx1">
                      <a:lumMod val="65000"/>
                      <a:lumOff val="35000"/>
                    </a:schemeClr>
                  </a:solidFill>
                  <a:latin typeface="Arial" pitchFamily="34" charset="0"/>
                </a:rPr>
                <a:t>Attached </a:t>
              </a:r>
            </a:p>
            <a:p>
              <a:pPr algn="ctr"/>
              <a:r>
                <a:rPr lang="en-US" altLang="zh-TW" sz="1200" i="0" dirty="0">
                  <a:solidFill>
                    <a:schemeClr val="tx1">
                      <a:lumMod val="65000"/>
                      <a:lumOff val="35000"/>
                    </a:schemeClr>
                  </a:solidFill>
                  <a:latin typeface="Arial" pitchFamily="34" charset="0"/>
                </a:rPr>
                <a:t>Storage</a:t>
              </a:r>
            </a:p>
          </p:txBody>
        </p:sp>
      </p:grpSp>
      <p:grpSp>
        <p:nvGrpSpPr>
          <p:cNvPr id="8" name="Group 3"/>
          <p:cNvGrpSpPr>
            <a:grpSpLocks/>
          </p:cNvGrpSpPr>
          <p:nvPr/>
        </p:nvGrpSpPr>
        <p:grpSpPr bwMode="auto">
          <a:xfrm>
            <a:off x="2657931" y="4437114"/>
            <a:ext cx="1850639" cy="1845220"/>
            <a:chOff x="2880" y="890"/>
            <a:chExt cx="1510" cy="1510"/>
          </a:xfrm>
          <a:noFill/>
        </p:grpSpPr>
        <p:pic>
          <p:nvPicPr>
            <p:cNvPr id="9" name="Picture 4" descr="圓底YM"/>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2880" y="890"/>
              <a:ext cx="1510" cy="1510"/>
            </a:xfrm>
            <a:prstGeom prst="rect">
              <a:avLst/>
            </a:prstGeom>
            <a:noFill/>
            <a:ln>
              <a:noFill/>
            </a:ln>
          </p:spPr>
        </p:pic>
        <p:sp>
          <p:nvSpPr>
            <p:cNvPr id="10" name="文字方塊 41"/>
            <p:cNvSpPr txBox="1">
              <a:spLocks noChangeArrowheads="1"/>
            </p:cNvSpPr>
            <p:nvPr/>
          </p:nvSpPr>
          <p:spPr bwMode="auto">
            <a:xfrm>
              <a:off x="3184" y="1242"/>
              <a:ext cx="952" cy="680"/>
            </a:xfrm>
            <a:prstGeom prst="rect">
              <a:avLst/>
            </a:prstGeom>
            <a:grpFill/>
            <a:ln w="9525">
              <a:noFill/>
              <a:miter lim="800000"/>
              <a:headEnd/>
              <a:tailEnd/>
            </a:ln>
          </p:spPr>
          <p:txBody>
            <a:bodyPr>
              <a:spAutoFit/>
            </a:bodyPr>
            <a:lstStyle/>
            <a:p>
              <a:pPr algn="ctr">
                <a:defRPr/>
              </a:pPr>
              <a:r>
                <a:rPr lang="en-US" altLang="zh-TW" sz="1200" b="1" i="0" u="sng" dirty="0" err="1">
                  <a:solidFill>
                    <a:schemeClr val="tx1">
                      <a:lumMod val="65000"/>
                      <a:lumOff val="35000"/>
                    </a:schemeClr>
                  </a:solidFill>
                  <a:latin typeface="Arial" pitchFamily="34" charset="0"/>
                </a:rPr>
                <a:t>iNDS</a:t>
              </a:r>
              <a:endParaRPr lang="en-US" altLang="zh-TW" sz="1200" b="1" i="0" u="sng" dirty="0">
                <a:solidFill>
                  <a:schemeClr val="tx1">
                    <a:lumMod val="65000"/>
                    <a:lumOff val="35000"/>
                  </a:schemeClr>
                </a:solidFill>
                <a:latin typeface="Arial" pitchFamily="34" charset="0"/>
              </a:endParaRPr>
            </a:p>
            <a:p>
              <a:pPr algn="ctr">
                <a:defRPr/>
              </a:pPr>
              <a:r>
                <a:rPr lang="en-US" altLang="zh-TW" sz="1200" i="0" dirty="0">
                  <a:solidFill>
                    <a:schemeClr val="tx1">
                      <a:lumMod val="65000"/>
                      <a:lumOff val="35000"/>
                    </a:schemeClr>
                  </a:solidFill>
                  <a:latin typeface="Arial" charset="0"/>
                </a:rPr>
                <a:t>Digital Signage</a:t>
              </a:r>
            </a:p>
            <a:p>
              <a:pPr algn="ctr">
                <a:defRPr/>
              </a:pPr>
              <a:r>
                <a:rPr lang="en-US" altLang="zh-TW" sz="1200" i="0" dirty="0">
                  <a:solidFill>
                    <a:schemeClr val="tx1">
                      <a:lumMod val="65000"/>
                      <a:lumOff val="35000"/>
                    </a:schemeClr>
                  </a:solidFill>
                  <a:latin typeface="Arial" charset="0"/>
                </a:rPr>
                <a:t>System</a:t>
              </a:r>
            </a:p>
          </p:txBody>
        </p:sp>
      </p:grpSp>
      <p:pic>
        <p:nvPicPr>
          <p:cNvPr id="11" name="Picture 16" descr="箭頭"/>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4796242">
            <a:off x="1278173" y="4314903"/>
            <a:ext cx="2128837" cy="1614488"/>
          </a:xfrm>
          <a:prstGeom prst="rect">
            <a:avLst/>
          </a:prstGeom>
          <a:noFill/>
          <a:ln w="9525">
            <a:noFill/>
            <a:miter lim="800000"/>
            <a:headEnd/>
            <a:tailEnd/>
          </a:ln>
        </p:spPr>
      </p:pic>
      <p:pic>
        <p:nvPicPr>
          <p:cNvPr id="12" name="Picture 14"/>
          <p:cNvPicPr>
            <a:picLocks noChangeAspect="1" noChangeArrowheads="1"/>
          </p:cNvPicPr>
          <p:nvPr/>
        </p:nvPicPr>
        <p:blipFill>
          <a:blip r:embed="rId4" cstate="print">
            <a:clrChange>
              <a:clrFrom>
                <a:srgbClr val="FFFFFF"/>
              </a:clrFrom>
              <a:clrTo>
                <a:srgbClr val="FFFFFF">
                  <a:alpha val="0"/>
                </a:srgbClr>
              </a:clrTo>
            </a:clrChange>
          </a:blip>
          <a:srcRect l="51784" t="60126" r="12500" b="15979"/>
          <a:stretch>
            <a:fillRect/>
          </a:stretch>
        </p:blipFill>
        <p:spPr bwMode="auto">
          <a:xfrm>
            <a:off x="323530" y="2492898"/>
            <a:ext cx="1808163" cy="758825"/>
          </a:xfrm>
          <a:prstGeom prst="rect">
            <a:avLst/>
          </a:prstGeom>
          <a:noFill/>
          <a:ln w="28575" algn="ctr">
            <a:noFill/>
            <a:miter lim="800000"/>
            <a:headEnd/>
            <a:tailEnd/>
          </a:ln>
        </p:spPr>
      </p:pic>
      <p:pic>
        <p:nvPicPr>
          <p:cNvPr id="13" name="Picture 25" descr="TS-x79 Series"/>
          <p:cNvPicPr>
            <a:picLocks noChangeAspect="1" noChangeArrowheads="1"/>
          </p:cNvPicPr>
          <p:nvPr/>
        </p:nvPicPr>
        <p:blipFill>
          <a:blip r:embed="rId5" cstate="print"/>
          <a:srcRect/>
          <a:stretch>
            <a:fillRect/>
          </a:stretch>
        </p:blipFill>
        <p:spPr bwMode="auto">
          <a:xfrm>
            <a:off x="5004444" y="1340768"/>
            <a:ext cx="3455988" cy="1346200"/>
          </a:xfrm>
          <a:prstGeom prst="rect">
            <a:avLst/>
          </a:prstGeom>
          <a:noFill/>
          <a:ln w="9525">
            <a:noFill/>
            <a:miter lim="800000"/>
            <a:headEnd/>
            <a:tailEnd/>
          </a:ln>
        </p:spPr>
      </p:pic>
      <p:sp>
        <p:nvSpPr>
          <p:cNvPr id="16" name="矩形 15"/>
          <p:cNvSpPr/>
          <p:nvPr/>
        </p:nvSpPr>
        <p:spPr>
          <a:xfrm>
            <a:off x="5868144" y="4941168"/>
            <a:ext cx="3168352" cy="923330"/>
          </a:xfrm>
          <a:prstGeom prst="rect">
            <a:avLst/>
          </a:prstGeom>
        </p:spPr>
        <p:txBody>
          <a:bodyPr wrap="square">
            <a:spAutoFit/>
          </a:bodyPr>
          <a:lstStyle/>
          <a:p>
            <a:r>
              <a:rPr lang="en-US" altLang="zh-TW" dirty="0" smtClean="0"/>
              <a:t>Based on solid QNAP NAS, QNAP Security provides full spectrum </a:t>
            </a:r>
            <a:r>
              <a:rPr lang="en-US" altLang="zh-TW" dirty="0" err="1" smtClean="0"/>
              <a:t>VioStor</a:t>
            </a:r>
            <a:r>
              <a:rPr lang="en-US" altLang="zh-TW" dirty="0" smtClean="0"/>
              <a:t> NVR series</a:t>
            </a:r>
            <a:endParaRPr lang="zh-TW" altLang="en-US" dirty="0"/>
          </a:p>
        </p:txBody>
      </p:sp>
      <p:grpSp>
        <p:nvGrpSpPr>
          <p:cNvPr id="17" name="Group 3"/>
          <p:cNvGrpSpPr>
            <a:grpSpLocks/>
          </p:cNvGrpSpPr>
          <p:nvPr/>
        </p:nvGrpSpPr>
        <p:grpSpPr bwMode="auto">
          <a:xfrm>
            <a:off x="611562" y="3140970"/>
            <a:ext cx="1850639" cy="1845220"/>
            <a:chOff x="2880" y="890"/>
            <a:chExt cx="1510" cy="1510"/>
          </a:xfrm>
        </p:grpSpPr>
        <p:pic>
          <p:nvPicPr>
            <p:cNvPr id="18" name="Picture 4" descr="圓底YM"/>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2880" y="890"/>
              <a:ext cx="1510" cy="1510"/>
            </a:xfrm>
            <a:prstGeom prst="rect">
              <a:avLst/>
            </a:prstGeom>
            <a:noFill/>
            <a:ln w="9525">
              <a:noFill/>
              <a:miter lim="800000"/>
              <a:headEnd/>
              <a:tailEnd/>
            </a:ln>
          </p:spPr>
        </p:pic>
        <p:sp>
          <p:nvSpPr>
            <p:cNvPr id="19" name="文字方塊 41"/>
            <p:cNvSpPr txBox="1">
              <a:spLocks noChangeArrowheads="1"/>
            </p:cNvSpPr>
            <p:nvPr/>
          </p:nvSpPr>
          <p:spPr bwMode="auto">
            <a:xfrm>
              <a:off x="3187" y="1192"/>
              <a:ext cx="952" cy="831"/>
            </a:xfrm>
            <a:prstGeom prst="rect">
              <a:avLst/>
            </a:prstGeom>
            <a:noFill/>
            <a:ln w="9525">
              <a:noFill/>
              <a:miter lim="800000"/>
              <a:headEnd/>
              <a:tailEnd/>
            </a:ln>
          </p:spPr>
          <p:txBody>
            <a:bodyPr>
              <a:spAutoFit/>
            </a:bodyPr>
            <a:lstStyle/>
            <a:p>
              <a:pPr algn="ctr"/>
              <a:r>
                <a:rPr lang="en-US" altLang="zh-TW" sz="1200" b="1" i="0" u="sng" dirty="0" smtClean="0">
                  <a:solidFill>
                    <a:schemeClr val="tx1">
                      <a:lumMod val="65000"/>
                      <a:lumOff val="35000"/>
                    </a:schemeClr>
                  </a:solidFill>
                  <a:latin typeface="Arial" pitchFamily="34" charset="0"/>
                </a:rPr>
                <a:t>NMP</a:t>
              </a:r>
              <a:endParaRPr lang="en-US" altLang="zh-TW" sz="1200" b="1" i="0" u="sng" dirty="0">
                <a:solidFill>
                  <a:schemeClr val="tx1">
                    <a:lumMod val="65000"/>
                    <a:lumOff val="35000"/>
                  </a:schemeClr>
                </a:solidFill>
                <a:latin typeface="Arial" pitchFamily="34" charset="0"/>
              </a:endParaRPr>
            </a:p>
            <a:p>
              <a:pPr algn="ctr"/>
              <a:endParaRPr lang="en-US" altLang="zh-TW" sz="1200" i="0" dirty="0">
                <a:solidFill>
                  <a:schemeClr val="tx1">
                    <a:lumMod val="65000"/>
                    <a:lumOff val="35000"/>
                  </a:schemeClr>
                </a:solidFill>
                <a:latin typeface="Arial" pitchFamily="34" charset="0"/>
              </a:endParaRPr>
            </a:p>
            <a:p>
              <a:pPr algn="ctr"/>
              <a:r>
                <a:rPr lang="en-US" altLang="zh-TW" sz="1200" i="0" dirty="0">
                  <a:solidFill>
                    <a:schemeClr val="tx1">
                      <a:lumMod val="65000"/>
                      <a:lumOff val="35000"/>
                    </a:schemeClr>
                  </a:solidFill>
                  <a:latin typeface="Arial" pitchFamily="34" charset="0"/>
                </a:rPr>
                <a:t>Network</a:t>
              </a:r>
            </a:p>
            <a:p>
              <a:pPr algn="ctr"/>
              <a:r>
                <a:rPr lang="en-US" altLang="zh-TW" sz="1200" i="0" dirty="0" smtClean="0">
                  <a:solidFill>
                    <a:schemeClr val="tx1">
                      <a:lumMod val="65000"/>
                      <a:lumOff val="35000"/>
                    </a:schemeClr>
                  </a:solidFill>
                  <a:latin typeface="Arial" pitchFamily="34" charset="0"/>
                </a:rPr>
                <a:t>Multimedia Player</a:t>
              </a:r>
              <a:endParaRPr lang="en-US" altLang="zh-TW" sz="1200" i="0" dirty="0">
                <a:solidFill>
                  <a:schemeClr val="tx1">
                    <a:lumMod val="65000"/>
                    <a:lumOff val="35000"/>
                  </a:schemeClr>
                </a:solidFill>
                <a:latin typeface="Arial" pitchFamily="34" charset="0"/>
              </a:endParaRPr>
            </a:p>
          </p:txBody>
        </p:sp>
      </p:grpSp>
      <p:grpSp>
        <p:nvGrpSpPr>
          <p:cNvPr id="20" name="Group 3"/>
          <p:cNvGrpSpPr>
            <a:grpSpLocks/>
          </p:cNvGrpSpPr>
          <p:nvPr/>
        </p:nvGrpSpPr>
        <p:grpSpPr bwMode="auto">
          <a:xfrm>
            <a:off x="4067946" y="3140970"/>
            <a:ext cx="1850639" cy="1845220"/>
            <a:chOff x="2880" y="890"/>
            <a:chExt cx="1510" cy="1510"/>
          </a:xfrm>
        </p:grpSpPr>
        <p:pic>
          <p:nvPicPr>
            <p:cNvPr id="21" name="Picture 4" descr="圓底YM"/>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2880" y="890"/>
              <a:ext cx="1510" cy="1510"/>
            </a:xfrm>
            <a:prstGeom prst="rect">
              <a:avLst/>
            </a:prstGeom>
            <a:noFill/>
            <a:ln w="9525">
              <a:noFill/>
              <a:miter lim="800000"/>
              <a:headEnd/>
              <a:tailEnd/>
            </a:ln>
          </p:spPr>
        </p:pic>
        <p:sp>
          <p:nvSpPr>
            <p:cNvPr id="22" name="文字方塊 41"/>
            <p:cNvSpPr txBox="1">
              <a:spLocks noChangeArrowheads="1"/>
            </p:cNvSpPr>
            <p:nvPr/>
          </p:nvSpPr>
          <p:spPr bwMode="auto">
            <a:xfrm>
              <a:off x="3187" y="1192"/>
              <a:ext cx="952" cy="831"/>
            </a:xfrm>
            <a:prstGeom prst="rect">
              <a:avLst/>
            </a:prstGeom>
            <a:noFill/>
            <a:ln w="9525">
              <a:noFill/>
              <a:miter lim="800000"/>
              <a:headEnd/>
              <a:tailEnd/>
            </a:ln>
          </p:spPr>
          <p:txBody>
            <a:bodyPr>
              <a:spAutoFit/>
            </a:bodyPr>
            <a:lstStyle/>
            <a:p>
              <a:pPr algn="ctr"/>
              <a:r>
                <a:rPr lang="en-US" altLang="zh-TW" sz="1200" b="1" i="0" u="sng" dirty="0" smtClean="0">
                  <a:solidFill>
                    <a:schemeClr val="tx1">
                      <a:lumMod val="65000"/>
                      <a:lumOff val="35000"/>
                    </a:schemeClr>
                  </a:solidFill>
                  <a:latin typeface="Arial" pitchFamily="34" charset="0"/>
                </a:rPr>
                <a:t>NVR</a:t>
              </a:r>
              <a:endParaRPr lang="en-US" altLang="zh-TW" sz="1200" b="1" i="0" u="sng" dirty="0">
                <a:solidFill>
                  <a:schemeClr val="tx1">
                    <a:lumMod val="65000"/>
                    <a:lumOff val="35000"/>
                  </a:schemeClr>
                </a:solidFill>
                <a:latin typeface="Arial" pitchFamily="34" charset="0"/>
              </a:endParaRPr>
            </a:p>
            <a:p>
              <a:pPr algn="ctr"/>
              <a:endParaRPr lang="en-US" altLang="zh-TW" sz="1200" i="0" dirty="0">
                <a:solidFill>
                  <a:schemeClr val="tx1">
                    <a:lumMod val="65000"/>
                    <a:lumOff val="35000"/>
                  </a:schemeClr>
                </a:solidFill>
                <a:latin typeface="Arial" pitchFamily="34" charset="0"/>
              </a:endParaRPr>
            </a:p>
            <a:p>
              <a:pPr algn="ctr"/>
              <a:r>
                <a:rPr lang="en-US" altLang="zh-TW" sz="1200" i="0" dirty="0">
                  <a:solidFill>
                    <a:schemeClr val="tx1">
                      <a:lumMod val="65000"/>
                      <a:lumOff val="35000"/>
                    </a:schemeClr>
                  </a:solidFill>
                  <a:latin typeface="Arial" pitchFamily="34" charset="0"/>
                </a:rPr>
                <a:t>Network</a:t>
              </a:r>
            </a:p>
            <a:p>
              <a:pPr algn="ctr"/>
              <a:r>
                <a:rPr lang="en-US" altLang="zh-TW" sz="1200" dirty="0" smtClean="0">
                  <a:solidFill>
                    <a:schemeClr val="tx1">
                      <a:lumMod val="65000"/>
                      <a:lumOff val="35000"/>
                    </a:schemeClr>
                  </a:solidFill>
                  <a:latin typeface="Arial" pitchFamily="34" charset="0"/>
                </a:rPr>
                <a:t>Surveillance</a:t>
              </a:r>
            </a:p>
            <a:p>
              <a:pPr algn="ctr"/>
              <a:r>
                <a:rPr lang="en-US" altLang="zh-TW" sz="1200" i="0" dirty="0" smtClean="0">
                  <a:solidFill>
                    <a:schemeClr val="tx1">
                      <a:lumMod val="65000"/>
                      <a:lumOff val="35000"/>
                    </a:schemeClr>
                  </a:solidFill>
                  <a:latin typeface="Arial" pitchFamily="34" charset="0"/>
                </a:rPr>
                <a:t>System</a:t>
              </a:r>
              <a:endParaRPr lang="en-US" altLang="zh-TW" sz="1200" i="0" dirty="0">
                <a:solidFill>
                  <a:schemeClr val="tx1">
                    <a:lumMod val="65000"/>
                    <a:lumOff val="35000"/>
                  </a:schemeClr>
                </a:solidFill>
                <a:latin typeface="Arial" pitchFamily="34" charset="0"/>
              </a:endParaRPr>
            </a:p>
          </p:txBody>
        </p:sp>
      </p:grpSp>
      <p:pic>
        <p:nvPicPr>
          <p:cNvPr id="23" name="Picture 9" descr="箭頭"/>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10731244" flipH="1">
            <a:off x="3753975" y="2151540"/>
            <a:ext cx="1884363" cy="1611313"/>
          </a:xfrm>
          <a:prstGeom prst="rect">
            <a:avLst/>
          </a:prstGeom>
          <a:noFill/>
          <a:ln w="9525">
            <a:noFill/>
            <a:miter lim="800000"/>
            <a:headEnd/>
            <a:tailEnd/>
          </a:ln>
        </p:spPr>
      </p:pic>
      <p:pic>
        <p:nvPicPr>
          <p:cNvPr id="24" name="Picture 17" descr="箭頭"/>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6135947" flipH="1">
            <a:off x="1479039" y="2058994"/>
            <a:ext cx="1884363" cy="1611313"/>
          </a:xfrm>
          <a:prstGeom prst="rect">
            <a:avLst/>
          </a:prstGeom>
          <a:noFill/>
          <a:ln w="9525">
            <a:noFill/>
            <a:miter lim="800000"/>
            <a:headEnd/>
            <a:tailEnd/>
          </a:ln>
        </p:spPr>
      </p:pic>
      <p:pic>
        <p:nvPicPr>
          <p:cNvPr id="25" name="Picture 9" descr="箭頭"/>
          <p:cNvPicPr>
            <a:picLocks noChangeAspect="1" noChangeArrowheads="1"/>
          </p:cNvPicPr>
          <p:nvPr/>
        </p:nvPicPr>
        <p:blipFill>
          <a:blip r:embed="rId6" cstate="print">
            <a:duotone>
              <a:schemeClr val="accent1">
                <a:shade val="45000"/>
                <a:satMod val="135000"/>
              </a:schemeClr>
              <a:prstClr val="white"/>
            </a:duotone>
          </a:blip>
          <a:srcRect/>
          <a:stretch>
            <a:fillRect/>
          </a:stretch>
        </p:blipFill>
        <p:spPr bwMode="auto">
          <a:xfrm rot="11057193">
            <a:off x="4030724" y="3990323"/>
            <a:ext cx="1611312" cy="2111375"/>
          </a:xfrm>
          <a:prstGeom prst="rect">
            <a:avLst/>
          </a:prstGeom>
          <a:noFill/>
          <a:ln w="9525">
            <a:noFill/>
            <a:miter lim="800000"/>
            <a:headEnd/>
            <a:tailEnd/>
          </a:ln>
        </p:spPr>
      </p:pic>
      <p:pic>
        <p:nvPicPr>
          <p:cNvPr id="26" name="Picture 16" descr="箭頭"/>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2100047">
            <a:off x="2250092" y="3101913"/>
            <a:ext cx="2130425" cy="1614487"/>
          </a:xfrm>
          <a:prstGeom prst="rect">
            <a:avLst/>
          </a:prstGeom>
          <a:noFill/>
          <a:ln w="9525">
            <a:noFill/>
            <a:miter lim="800000"/>
            <a:headEnd/>
            <a:tailEnd/>
          </a:ln>
        </p:spPr>
      </p:pic>
      <p:grpSp>
        <p:nvGrpSpPr>
          <p:cNvPr id="32" name="群組 31"/>
          <p:cNvGrpSpPr/>
          <p:nvPr/>
        </p:nvGrpSpPr>
        <p:grpSpPr>
          <a:xfrm>
            <a:off x="5904000" y="4293096"/>
            <a:ext cx="3096000" cy="648240"/>
            <a:chOff x="5832000" y="5445224"/>
            <a:chExt cx="3096000" cy="648240"/>
          </a:xfrm>
        </p:grpSpPr>
        <p:grpSp>
          <p:nvGrpSpPr>
            <p:cNvPr id="31" name="群組 30"/>
            <p:cNvGrpSpPr/>
            <p:nvPr/>
          </p:nvGrpSpPr>
          <p:grpSpPr>
            <a:xfrm>
              <a:off x="5832000" y="5517232"/>
              <a:ext cx="3096000" cy="432000"/>
              <a:chOff x="5832000" y="5517232"/>
              <a:chExt cx="3096000" cy="432000"/>
            </a:xfrm>
          </p:grpSpPr>
          <p:sp>
            <p:nvSpPr>
              <p:cNvPr id="30" name="矩形 29"/>
              <p:cNvSpPr/>
              <p:nvPr/>
            </p:nvSpPr>
            <p:spPr>
              <a:xfrm>
                <a:off x="5832000" y="5517232"/>
                <a:ext cx="3096000" cy="43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圖片 27" descr="Front.png"/>
              <p:cNvPicPr>
                <a:picLocks noChangeAspect="1"/>
              </p:cNvPicPr>
              <p:nvPr/>
            </p:nvPicPr>
            <p:blipFill>
              <a:blip r:embed="rId7" cstate="print"/>
              <a:stretch>
                <a:fillRect/>
              </a:stretch>
            </p:blipFill>
            <p:spPr>
              <a:xfrm>
                <a:off x="6228184" y="5589240"/>
                <a:ext cx="1055491" cy="288032"/>
              </a:xfrm>
              <a:prstGeom prst="rect">
                <a:avLst/>
              </a:prstGeom>
            </p:spPr>
          </p:pic>
        </p:grpSp>
        <p:pic>
          <p:nvPicPr>
            <p:cNvPr id="29" name="圖片 28" descr="Front .png"/>
            <p:cNvPicPr>
              <a:picLocks noChangeAspect="1"/>
            </p:cNvPicPr>
            <p:nvPr/>
          </p:nvPicPr>
          <p:blipFill>
            <a:blip r:embed="rId8" cstate="print"/>
            <a:stretch>
              <a:fillRect/>
            </a:stretch>
          </p:blipFill>
          <p:spPr>
            <a:xfrm>
              <a:off x="7524328" y="5445224"/>
              <a:ext cx="1187624" cy="648240"/>
            </a:xfrm>
            <a:prstGeom prst="rect">
              <a:avLst/>
            </a:prstGeom>
          </p:spPr>
        </p:pic>
      </p:grpSp>
      <p:pic>
        <p:nvPicPr>
          <p:cNvPr id="31747" name="Picture 3"/>
          <p:cNvPicPr>
            <a:picLocks noChangeAspect="1" noChangeArrowheads="1"/>
          </p:cNvPicPr>
          <p:nvPr/>
        </p:nvPicPr>
        <p:blipFill>
          <a:blip r:embed="rId9" cstate="print"/>
          <a:srcRect/>
          <a:stretch>
            <a:fillRect/>
          </a:stretch>
        </p:blipFill>
        <p:spPr bwMode="auto">
          <a:xfrm>
            <a:off x="5904000" y="3212977"/>
            <a:ext cx="3096344" cy="1172032"/>
          </a:xfrm>
          <a:prstGeom prst="rect">
            <a:avLst/>
          </a:prstGeom>
          <a:noFill/>
          <a:ln w="9525">
            <a:noFill/>
            <a:miter lim="800000"/>
            <a:headEnd/>
            <a:tailEnd/>
          </a:ln>
        </p:spPr>
      </p:pic>
      <p:sp>
        <p:nvSpPr>
          <p:cNvPr id="35" name="文字方塊 34"/>
          <p:cNvSpPr txBox="1"/>
          <p:nvPr/>
        </p:nvSpPr>
        <p:spPr>
          <a:xfrm>
            <a:off x="5940156" y="3212978"/>
            <a:ext cx="1573957" cy="307777"/>
          </a:xfrm>
          <a:prstGeom prst="rect">
            <a:avLst/>
          </a:prstGeom>
          <a:noFill/>
        </p:spPr>
        <p:txBody>
          <a:bodyPr wrap="none" rtlCol="0">
            <a:spAutoFit/>
          </a:bodyPr>
          <a:lstStyle/>
          <a:p>
            <a:r>
              <a:rPr lang="en-US" altLang="zh-TW" sz="1400" b="1" dirty="0" err="1" smtClean="0">
                <a:solidFill>
                  <a:schemeClr val="bg1"/>
                </a:solidFill>
                <a:ea typeface="Arial Unicode MS" pitchFamily="34" charset="-120"/>
                <a:cs typeface="Arial" pitchFamily="34" charset="0"/>
              </a:rPr>
              <a:t>Viostor</a:t>
            </a:r>
            <a:r>
              <a:rPr lang="en-US" altLang="zh-TW" sz="1400" b="1" dirty="0" smtClean="0">
                <a:solidFill>
                  <a:schemeClr val="bg1"/>
                </a:solidFill>
                <a:ea typeface="Arial Unicode MS" pitchFamily="34" charset="-120"/>
                <a:cs typeface="Arial" pitchFamily="34" charset="0"/>
              </a:rPr>
              <a:t> NVR Series</a:t>
            </a:r>
            <a:endParaRPr lang="zh-TW" altLang="en-US" sz="1400" b="1" dirty="0">
              <a:solidFill>
                <a:schemeClr val="bg1"/>
              </a:solidFill>
              <a:ea typeface="Arial Unicode MS" pitchFamily="34" charset="-12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en-US" altLang="zh-TW" dirty="0" smtClean="0"/>
              <a:t>128-channel Monitoring </a:t>
            </a:r>
            <a:br>
              <a:rPr lang="en-US" altLang="zh-TW" dirty="0" smtClean="0"/>
            </a:br>
            <a:r>
              <a:rPr lang="en-US" altLang="zh-TW" dirty="0" smtClean="0"/>
              <a:t>from Multiple </a:t>
            </a:r>
            <a:r>
              <a:rPr lang="en-US" altLang="zh-TW" dirty="0" err="1" smtClean="0"/>
              <a:t>VioStor</a:t>
            </a:r>
            <a:r>
              <a:rPr lang="en-US" altLang="zh-TW" dirty="0" smtClean="0"/>
              <a:t> NVR Servers</a:t>
            </a:r>
            <a:endParaRPr lang="zh-TW" altLang="en-US" dirty="0"/>
          </a:p>
        </p:txBody>
      </p:sp>
      <p:pic>
        <p:nvPicPr>
          <p:cNvPr id="5" name="Picture 2"/>
          <p:cNvPicPr>
            <a:picLocks noChangeAspect="1" noChangeArrowheads="1"/>
          </p:cNvPicPr>
          <p:nvPr/>
        </p:nvPicPr>
        <p:blipFill>
          <a:blip r:embed="rId2" cstate="print"/>
          <a:srcRect/>
          <a:stretch>
            <a:fillRect/>
          </a:stretch>
        </p:blipFill>
        <p:spPr bwMode="auto">
          <a:xfrm>
            <a:off x="900113" y="3357786"/>
            <a:ext cx="7489825" cy="2016125"/>
          </a:xfrm>
          <a:prstGeom prst="rect">
            <a:avLst/>
          </a:prstGeom>
          <a:noFill/>
          <a:ln w="9525">
            <a:noFill/>
            <a:miter lim="800000"/>
            <a:headEnd/>
            <a:tailEnd/>
          </a:ln>
        </p:spPr>
      </p:pic>
      <p:pic>
        <p:nvPicPr>
          <p:cNvPr id="6" name="Picture 15"/>
          <p:cNvPicPr>
            <a:picLocks noChangeAspect="1" noChangeArrowheads="1"/>
          </p:cNvPicPr>
          <p:nvPr/>
        </p:nvPicPr>
        <p:blipFill>
          <a:blip r:embed="rId3" cstate="print"/>
          <a:srcRect/>
          <a:stretch>
            <a:fillRect/>
          </a:stretch>
        </p:blipFill>
        <p:spPr bwMode="auto">
          <a:xfrm>
            <a:off x="971550" y="2009998"/>
            <a:ext cx="1498600" cy="1150938"/>
          </a:xfrm>
          <a:prstGeom prst="rect">
            <a:avLst/>
          </a:prstGeom>
          <a:noFill/>
          <a:ln w="9525">
            <a:noFill/>
            <a:miter lim="800000"/>
            <a:headEnd/>
            <a:tailEnd/>
          </a:ln>
        </p:spPr>
      </p:pic>
      <p:sp>
        <p:nvSpPr>
          <p:cNvPr id="14" name="Rectangle 13"/>
          <p:cNvSpPr>
            <a:spLocks noChangeArrowheads="1"/>
          </p:cNvSpPr>
          <p:nvPr/>
        </p:nvSpPr>
        <p:spPr bwMode="auto">
          <a:xfrm>
            <a:off x="3131418" y="1496839"/>
            <a:ext cx="2952750" cy="708025"/>
          </a:xfrm>
          <a:prstGeom prst="rect">
            <a:avLst/>
          </a:prstGeom>
          <a:noFill/>
          <a:ln w="9525">
            <a:noFill/>
            <a:miter lim="800000"/>
            <a:headEnd/>
            <a:tailEnd/>
          </a:ln>
        </p:spPr>
        <p:txBody>
          <a:bodyPr>
            <a:spAutoFit/>
          </a:bodyPr>
          <a:lstStyle/>
          <a:p>
            <a:pPr algn="ctr"/>
            <a:r>
              <a:rPr lang="en-US" altLang="zh-TW" sz="2000" b="1" dirty="0">
                <a:ea typeface="新細明體" pitchFamily="18" charset="-120"/>
                <a:cs typeface="Calibri" pitchFamily="34" charset="0"/>
              </a:rPr>
              <a:t>Free embedded VMS</a:t>
            </a:r>
          </a:p>
          <a:p>
            <a:pPr algn="ctr"/>
            <a:r>
              <a:rPr lang="en-US" altLang="zh-TW" sz="2000" dirty="0">
                <a:ea typeface="新細明體" pitchFamily="18" charset="-120"/>
                <a:cs typeface="Calibri" pitchFamily="34" charset="0"/>
              </a:rPr>
              <a:t>Up to 128 Channel</a:t>
            </a:r>
            <a:endParaRPr lang="zh-TW" altLang="en-US" sz="2000" dirty="0">
              <a:ea typeface="新細明體" pitchFamily="18" charset="-120"/>
            </a:endParaRPr>
          </a:p>
        </p:txBody>
      </p:sp>
      <p:sp>
        <p:nvSpPr>
          <p:cNvPr id="16" name="文字方塊 641"/>
          <p:cNvSpPr txBox="1">
            <a:spLocks noChangeArrowheads="1"/>
          </p:cNvSpPr>
          <p:nvPr/>
        </p:nvSpPr>
        <p:spPr bwMode="auto">
          <a:xfrm>
            <a:off x="2627784" y="5157192"/>
            <a:ext cx="1525587" cy="339725"/>
          </a:xfrm>
          <a:prstGeom prst="rect">
            <a:avLst/>
          </a:prstGeom>
          <a:noFill/>
          <a:ln w="9525">
            <a:noFill/>
            <a:miter lim="800000"/>
            <a:headEnd/>
            <a:tailEnd/>
          </a:ln>
        </p:spPr>
        <p:txBody>
          <a:bodyPr>
            <a:spAutoFit/>
          </a:bodyPr>
          <a:lstStyle/>
          <a:p>
            <a:pPr algn="ctr"/>
            <a:r>
              <a:rPr kumimoji="1" lang="en-US" altLang="zh-TW" sz="1600" b="1">
                <a:solidFill>
                  <a:srgbClr val="7F7F7F"/>
                </a:solidFill>
                <a:ea typeface="新細明體" pitchFamily="18" charset="-120"/>
                <a:cs typeface="Calibri" pitchFamily="34" charset="0"/>
              </a:rPr>
              <a:t>IP Camera</a:t>
            </a:r>
          </a:p>
        </p:txBody>
      </p:sp>
      <p:sp>
        <p:nvSpPr>
          <p:cNvPr id="17" name="文字方塊 16"/>
          <p:cNvSpPr txBox="1">
            <a:spLocks noChangeArrowheads="1"/>
          </p:cNvSpPr>
          <p:nvPr/>
        </p:nvSpPr>
        <p:spPr bwMode="auto">
          <a:xfrm>
            <a:off x="0" y="4581748"/>
            <a:ext cx="1649413" cy="339725"/>
          </a:xfrm>
          <a:prstGeom prst="rect">
            <a:avLst/>
          </a:prstGeom>
          <a:noFill/>
          <a:ln w="9525">
            <a:noFill/>
            <a:miter lim="800000"/>
            <a:headEnd/>
            <a:tailEnd/>
          </a:ln>
        </p:spPr>
        <p:txBody>
          <a:bodyPr>
            <a:spAutoFit/>
          </a:bodyPr>
          <a:lstStyle/>
          <a:p>
            <a:pPr algn="ctr"/>
            <a:r>
              <a:rPr kumimoji="1" lang="en-US" altLang="zh-TW" sz="1600" b="1">
                <a:solidFill>
                  <a:srgbClr val="7F7F7F"/>
                </a:solidFill>
                <a:ea typeface="新細明體" pitchFamily="18" charset="-120"/>
                <a:cs typeface="Calibri" pitchFamily="34" charset="0"/>
              </a:rPr>
              <a:t>Video Server</a:t>
            </a:r>
          </a:p>
        </p:txBody>
      </p:sp>
      <p:sp>
        <p:nvSpPr>
          <p:cNvPr id="18" name="矩形 3"/>
          <p:cNvSpPr>
            <a:spLocks noChangeArrowheads="1"/>
          </p:cNvSpPr>
          <p:nvPr/>
        </p:nvSpPr>
        <p:spPr bwMode="auto">
          <a:xfrm>
            <a:off x="971550" y="5321523"/>
            <a:ext cx="1512888" cy="339725"/>
          </a:xfrm>
          <a:prstGeom prst="rect">
            <a:avLst/>
          </a:prstGeom>
          <a:noFill/>
          <a:ln w="9525">
            <a:noFill/>
            <a:miter lim="800000"/>
            <a:headEnd/>
            <a:tailEnd/>
          </a:ln>
        </p:spPr>
        <p:txBody>
          <a:bodyPr>
            <a:spAutoFit/>
          </a:bodyPr>
          <a:lstStyle/>
          <a:p>
            <a:pPr algn="ctr"/>
            <a:r>
              <a:rPr lang="en-US" altLang="zh-TW" sz="1600" b="1">
                <a:solidFill>
                  <a:srgbClr val="7F7F7F"/>
                </a:solidFill>
                <a:ea typeface="新細明體" pitchFamily="18" charset="-120"/>
                <a:cs typeface="Calibri" pitchFamily="34" charset="0"/>
              </a:rPr>
              <a:t>Analog Camera</a:t>
            </a:r>
          </a:p>
        </p:txBody>
      </p:sp>
      <p:sp>
        <p:nvSpPr>
          <p:cNvPr id="19" name="矩形 17"/>
          <p:cNvSpPr>
            <a:spLocks noChangeArrowheads="1"/>
          </p:cNvSpPr>
          <p:nvPr/>
        </p:nvSpPr>
        <p:spPr bwMode="auto">
          <a:xfrm>
            <a:off x="7542213" y="4530948"/>
            <a:ext cx="942975" cy="338138"/>
          </a:xfrm>
          <a:prstGeom prst="rect">
            <a:avLst/>
          </a:prstGeom>
          <a:noFill/>
          <a:ln w="9525">
            <a:noFill/>
            <a:miter lim="800000"/>
            <a:headEnd/>
            <a:tailEnd/>
          </a:ln>
        </p:spPr>
        <p:txBody>
          <a:bodyPr wrap="none">
            <a:spAutoFit/>
          </a:bodyPr>
          <a:lstStyle/>
          <a:p>
            <a:pPr algn="ctr"/>
            <a:r>
              <a:rPr lang="en-US" altLang="zh-TW" sz="1600" b="1">
                <a:solidFill>
                  <a:srgbClr val="7F7F7F"/>
                </a:solidFill>
                <a:ea typeface="新細明體" pitchFamily="18" charset="-120"/>
                <a:cs typeface="Calibri" pitchFamily="34" charset="0"/>
              </a:rPr>
              <a:t>PC Client</a:t>
            </a:r>
          </a:p>
        </p:txBody>
      </p:sp>
      <p:sp>
        <p:nvSpPr>
          <p:cNvPr id="20" name="TextBox 20"/>
          <p:cNvSpPr txBox="1">
            <a:spLocks noChangeArrowheads="1"/>
          </p:cNvSpPr>
          <p:nvPr/>
        </p:nvSpPr>
        <p:spPr bwMode="auto">
          <a:xfrm>
            <a:off x="911225" y="3233961"/>
            <a:ext cx="1674813" cy="338137"/>
          </a:xfrm>
          <a:prstGeom prst="rect">
            <a:avLst/>
          </a:prstGeom>
          <a:noFill/>
          <a:ln w="9525">
            <a:noFill/>
            <a:miter lim="800000"/>
            <a:headEnd/>
            <a:tailEnd/>
          </a:ln>
        </p:spPr>
        <p:txBody>
          <a:bodyPr>
            <a:spAutoFit/>
          </a:bodyPr>
          <a:lstStyle/>
          <a:p>
            <a:r>
              <a:rPr lang="en-US" altLang="zh-TW" sz="1600" b="1">
                <a:solidFill>
                  <a:srgbClr val="7F7F7F"/>
                </a:solidFill>
                <a:cs typeface="Calibri" pitchFamily="34" charset="0"/>
              </a:rPr>
              <a:t>HD local display</a:t>
            </a:r>
          </a:p>
        </p:txBody>
      </p:sp>
      <p:grpSp>
        <p:nvGrpSpPr>
          <p:cNvPr id="3" name="群組 12"/>
          <p:cNvGrpSpPr>
            <a:grpSpLocks/>
          </p:cNvGrpSpPr>
          <p:nvPr/>
        </p:nvGrpSpPr>
        <p:grpSpPr bwMode="auto">
          <a:xfrm>
            <a:off x="971600" y="5454924"/>
            <a:ext cx="7643812" cy="1214437"/>
            <a:chOff x="785760" y="5143524"/>
            <a:chExt cx="7643866" cy="1214446"/>
          </a:xfrm>
        </p:grpSpPr>
        <p:sp>
          <p:nvSpPr>
            <p:cNvPr id="22" name="綵帶 (向上) 21"/>
            <p:cNvSpPr/>
            <p:nvPr/>
          </p:nvSpPr>
          <p:spPr>
            <a:xfrm>
              <a:off x="785760" y="5143524"/>
              <a:ext cx="7643866" cy="1214446"/>
            </a:xfrm>
            <a:prstGeom prst="ribbon2">
              <a:avLst/>
            </a:prstGeom>
            <a:ln>
              <a:solidFill>
                <a:schemeClr val="tx2"/>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zh-TW" altLang="en-US">
                <a:latin typeface="Arial Unicode MS" pitchFamily="34" charset="-120"/>
                <a:ea typeface="Arial Unicode MS" pitchFamily="34" charset="-120"/>
              </a:endParaRPr>
            </a:p>
          </p:txBody>
        </p:sp>
        <p:sp>
          <p:nvSpPr>
            <p:cNvPr id="23" name="文字方塊 7"/>
            <p:cNvSpPr txBox="1">
              <a:spLocks noChangeArrowheads="1"/>
            </p:cNvSpPr>
            <p:nvPr/>
          </p:nvSpPr>
          <p:spPr bwMode="auto">
            <a:xfrm>
              <a:off x="3071776" y="5402327"/>
              <a:ext cx="3214710" cy="338557"/>
            </a:xfrm>
            <a:prstGeom prst="rect">
              <a:avLst/>
            </a:prstGeom>
            <a:noFill/>
            <a:ln w="9525">
              <a:noFill/>
              <a:miter lim="800000"/>
              <a:headEnd/>
              <a:tailEnd/>
            </a:ln>
          </p:spPr>
          <p:txBody>
            <a:bodyPr>
              <a:spAutoFit/>
            </a:bodyPr>
            <a:lstStyle/>
            <a:p>
              <a:pPr algn="ctr"/>
              <a:r>
                <a:rPr lang="en-US" altLang="zh-TW" sz="1600" dirty="0">
                  <a:solidFill>
                    <a:schemeClr val="tx2"/>
                  </a:solidFill>
                  <a:latin typeface="Arial Unicode MS" pitchFamily="34" charset="-120"/>
                  <a:ea typeface="Arial Unicode MS" pitchFamily="34" charset="-120"/>
                </a:rPr>
                <a:t>No additional software required!</a:t>
              </a:r>
              <a:endParaRPr lang="zh-TW" altLang="en-US" sz="1600" dirty="0">
                <a:solidFill>
                  <a:schemeClr val="tx2"/>
                </a:solidFill>
                <a:latin typeface="Arial Unicode MS" pitchFamily="34" charset="-120"/>
                <a:ea typeface="Arial Unicode MS" pitchFamily="34" charset="-120"/>
              </a:endParaRPr>
            </a:p>
          </p:txBody>
        </p:sp>
      </p:grpSp>
      <p:pic>
        <p:nvPicPr>
          <p:cNvPr id="24" name="Picture 7"/>
          <p:cNvPicPr>
            <a:picLocks noChangeAspect="1" noChangeArrowheads="1"/>
          </p:cNvPicPr>
          <p:nvPr/>
        </p:nvPicPr>
        <p:blipFill>
          <a:blip r:embed="rId4" cstate="print"/>
          <a:srcRect/>
          <a:stretch>
            <a:fillRect/>
          </a:stretch>
        </p:blipFill>
        <p:spPr bwMode="auto">
          <a:xfrm>
            <a:off x="7884368" y="2225650"/>
            <a:ext cx="1152128" cy="642301"/>
          </a:xfrm>
          <a:prstGeom prst="rect">
            <a:avLst/>
          </a:prstGeom>
          <a:noFill/>
          <a:ln w="9525">
            <a:noFill/>
            <a:miter lim="800000"/>
            <a:headEnd/>
            <a:tailEnd/>
          </a:ln>
        </p:spPr>
      </p:pic>
      <p:pic>
        <p:nvPicPr>
          <p:cNvPr id="25" name="Picture 7"/>
          <p:cNvPicPr>
            <a:picLocks noChangeAspect="1" noChangeArrowheads="1"/>
          </p:cNvPicPr>
          <p:nvPr/>
        </p:nvPicPr>
        <p:blipFill>
          <a:blip r:embed="rId4" cstate="print"/>
          <a:srcRect/>
          <a:stretch>
            <a:fillRect/>
          </a:stretch>
        </p:blipFill>
        <p:spPr bwMode="auto">
          <a:xfrm>
            <a:off x="7740352" y="2363895"/>
            <a:ext cx="1152128" cy="642301"/>
          </a:xfrm>
          <a:prstGeom prst="rect">
            <a:avLst/>
          </a:prstGeom>
          <a:noFill/>
          <a:ln w="9525">
            <a:noFill/>
            <a:miter lim="800000"/>
            <a:headEnd/>
            <a:tailEnd/>
          </a:ln>
        </p:spPr>
      </p:pic>
      <p:pic>
        <p:nvPicPr>
          <p:cNvPr id="26" name="Picture 7"/>
          <p:cNvPicPr>
            <a:picLocks noChangeAspect="1" noChangeArrowheads="1"/>
          </p:cNvPicPr>
          <p:nvPr/>
        </p:nvPicPr>
        <p:blipFill>
          <a:blip r:embed="rId4" cstate="print"/>
          <a:srcRect/>
          <a:stretch>
            <a:fillRect/>
          </a:stretch>
        </p:blipFill>
        <p:spPr bwMode="auto">
          <a:xfrm>
            <a:off x="7596336" y="2579919"/>
            <a:ext cx="1152128" cy="64230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par>
                          <p:cTn id="8" fill="hold">
                            <p:stCondLst>
                              <p:cond delay="1000"/>
                            </p:stCondLst>
                            <p:childTnLst>
                              <p:par>
                                <p:cTn id="9" presetID="4" presetClass="entr" presetSubtype="16"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box(i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normAutofit fontScale="90000"/>
          </a:bodyPr>
          <a:lstStyle/>
          <a:p>
            <a:r>
              <a:rPr lang="en-US" altLang="zh-TW" smtClean="0"/>
              <a:t>Advanced Event Management </a:t>
            </a:r>
            <a:br>
              <a:rPr lang="en-US" altLang="zh-TW" smtClean="0"/>
            </a:br>
            <a:r>
              <a:rPr lang="en-US" altLang="zh-TW" smtClean="0"/>
              <a:t>for Event Handling</a:t>
            </a:r>
          </a:p>
        </p:txBody>
      </p:sp>
      <p:sp>
        <p:nvSpPr>
          <p:cNvPr id="38915" name="投影片編號版面配置區 4"/>
          <p:cNvSpPr>
            <a:spLocks noGrp="1"/>
          </p:cNvSpPr>
          <p:nvPr>
            <p:ph type="sldNum" sz="quarter" idx="12"/>
          </p:nvPr>
        </p:nvSpPr>
        <p:spPr/>
        <p:txBody>
          <a:bodyPr/>
          <a:lstStyle/>
          <a:p>
            <a:fld id="{A38B8953-0867-4011-893D-426A463AF8F4}" type="slidenum">
              <a:rPr lang="zh-TW" altLang="en-US" smtClean="0"/>
              <a:pPr/>
              <a:t>31</a:t>
            </a:fld>
            <a:endParaRPr lang="en-US" altLang="zh-TW" smtClean="0"/>
          </a:p>
        </p:txBody>
      </p:sp>
      <p:pic>
        <p:nvPicPr>
          <p:cNvPr id="38916" name="Picture 6"/>
          <p:cNvPicPr>
            <a:picLocks noChangeAspect="1" noChangeArrowheads="1"/>
          </p:cNvPicPr>
          <p:nvPr/>
        </p:nvPicPr>
        <p:blipFill>
          <a:blip r:embed="rId3" cstate="print"/>
          <a:srcRect/>
          <a:stretch>
            <a:fillRect/>
          </a:stretch>
        </p:blipFill>
        <p:spPr bwMode="auto">
          <a:xfrm>
            <a:off x="1258891" y="1477963"/>
            <a:ext cx="6613525" cy="2832100"/>
          </a:xfrm>
          <a:prstGeom prst="rect">
            <a:avLst/>
          </a:prstGeom>
          <a:noFill/>
          <a:ln w="9525">
            <a:noFill/>
            <a:miter lim="800000"/>
            <a:headEnd/>
            <a:tailEnd/>
          </a:ln>
        </p:spPr>
      </p:pic>
      <p:graphicFrame>
        <p:nvGraphicFramePr>
          <p:cNvPr id="7" name="資料庫圖表 6"/>
          <p:cNvGraphicFramePr/>
          <p:nvPr/>
        </p:nvGraphicFramePr>
        <p:xfrm>
          <a:off x="1125265" y="4259761"/>
          <a:ext cx="6626464" cy="24007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Click="0" advTm="3000">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標題 1"/>
          <p:cNvSpPr>
            <a:spLocks noGrp="1"/>
          </p:cNvSpPr>
          <p:nvPr>
            <p:ph type="title"/>
          </p:nvPr>
        </p:nvSpPr>
        <p:spPr/>
        <p:txBody>
          <a:bodyPr/>
          <a:lstStyle/>
          <a:p>
            <a:r>
              <a:rPr lang="en-US" altLang="zh-TW" smtClean="0"/>
              <a:t>Megapixel Recording</a:t>
            </a:r>
          </a:p>
        </p:txBody>
      </p:sp>
      <p:sp>
        <p:nvSpPr>
          <p:cNvPr id="34819" name="內容版面配置區 2"/>
          <p:cNvSpPr>
            <a:spLocks noGrp="1"/>
          </p:cNvSpPr>
          <p:nvPr>
            <p:ph idx="1"/>
          </p:nvPr>
        </p:nvSpPr>
        <p:spPr/>
        <p:txBody>
          <a:bodyPr/>
          <a:lstStyle/>
          <a:p>
            <a:r>
              <a:rPr lang="en-US" altLang="zh-TW" smtClean="0"/>
              <a:t>High Performance Megapixel Recording</a:t>
            </a:r>
          </a:p>
        </p:txBody>
      </p:sp>
      <p:sp>
        <p:nvSpPr>
          <p:cNvPr id="34820" name="投影片編號版面配置區 5"/>
          <p:cNvSpPr>
            <a:spLocks noGrp="1"/>
          </p:cNvSpPr>
          <p:nvPr>
            <p:ph type="sldNum" sz="quarter" idx="11"/>
          </p:nvPr>
        </p:nvSpPr>
        <p:spPr/>
        <p:txBody>
          <a:bodyPr/>
          <a:lstStyle/>
          <a:p>
            <a:fld id="{83CA8E9B-CFA7-44EE-93BD-458A60B69670}" type="slidenum">
              <a:rPr lang="zh-TW" altLang="en-US" smtClean="0"/>
              <a:pPr/>
              <a:t>32</a:t>
            </a:fld>
            <a:endParaRPr lang="en-US" altLang="zh-TW" smtClean="0"/>
          </a:p>
        </p:txBody>
      </p:sp>
      <p:graphicFrame>
        <p:nvGraphicFramePr>
          <p:cNvPr id="31779" name="Group 35"/>
          <p:cNvGraphicFramePr>
            <a:graphicFrameLocks noGrp="1"/>
          </p:cNvGraphicFramePr>
          <p:nvPr/>
        </p:nvGraphicFramePr>
        <p:xfrm>
          <a:off x="457203" y="1887835"/>
          <a:ext cx="7891463" cy="2981325"/>
        </p:xfrm>
        <a:graphic>
          <a:graphicData uri="http://schemas.openxmlformats.org/drawingml/2006/table">
            <a:tbl>
              <a:tblPr/>
              <a:tblGrid>
                <a:gridCol w="5313363"/>
                <a:gridCol w="2578100"/>
              </a:tblGrid>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FFFFFF"/>
                          </a:solidFill>
                          <a:effectLst/>
                          <a:latin typeface="Calibri" pitchFamily="34" charset="0"/>
                          <a:ea typeface="新細明體" pitchFamily="18" charset="-120"/>
                          <a:cs typeface="Arial" charset="0"/>
                        </a:rPr>
                        <a:t>NVR Model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smtClean="0">
                          <a:ln>
                            <a:noFill/>
                          </a:ln>
                          <a:solidFill>
                            <a:srgbClr val="FFFFFF"/>
                          </a:solidFill>
                          <a:effectLst/>
                          <a:latin typeface="Calibri" pitchFamily="34" charset="0"/>
                          <a:ea typeface="新細明體" pitchFamily="18" charset="-120"/>
                          <a:cs typeface="Arial" charset="0"/>
                        </a:rPr>
                        <a:t>Network Throughput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VS-12164U-RP/12156U-RP/12148U-RP/12140U-RP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450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VS-8148U-RP/8140U-RP/8132U-RP/8124U-RP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400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VS-8148/8140/8132/8124</a:t>
                      </a:r>
                      <a:r>
                        <a:rPr kumimoji="0" lang="zh-TW" altLang="en-US"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 </a:t>
                      </a: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400 </a:t>
                      </a: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VS-6020 Pro/6016 Pro/6012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176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VS-4016U-RP Pro/4012U-RP</a:t>
                      </a:r>
                      <a:r>
                        <a:rPr kumimoji="0" lang="zh-TW" altLang="en-US" sz="1600" b="0" i="0" u="none" strike="noStrike" cap="none" normalizeH="0" baseline="0" smtClean="0">
                          <a:ln>
                            <a:noFill/>
                          </a:ln>
                          <a:solidFill>
                            <a:srgbClr val="000000"/>
                          </a:solidFill>
                          <a:effectLst/>
                          <a:latin typeface="Calibri" pitchFamily="34" charset="0"/>
                          <a:ea typeface="新細明體" pitchFamily="18" charset="-120"/>
                          <a:cs typeface="Calibri" pitchFamily="34" charset="0"/>
                        </a:rPr>
                        <a:t> </a:t>
                      </a: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Calibri" pitchFamily="34" charset="0"/>
                        </a:rPr>
                        <a:t>Pro</a:t>
                      </a: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/4008U-RP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176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VS-4016 Pro/4012 Pro/4008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smtClean="0">
                          <a:ln>
                            <a:noFill/>
                          </a:ln>
                          <a:solidFill>
                            <a:srgbClr val="000000"/>
                          </a:solidFill>
                          <a:effectLst/>
                          <a:latin typeface="Calibri" pitchFamily="34" charset="0"/>
                          <a:ea typeface="新細明體" pitchFamily="18" charset="-120"/>
                          <a:cs typeface="Arial" charset="0"/>
                        </a:rPr>
                        <a:t>176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VS-2012 Pro/2008 Pro/2004 Pro</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smtClean="0">
                          <a:ln>
                            <a:noFill/>
                          </a:ln>
                          <a:solidFill>
                            <a:srgbClr val="000000"/>
                          </a:solidFill>
                          <a:effectLst/>
                          <a:latin typeface="Calibri" pitchFamily="34" charset="0"/>
                          <a:ea typeface="新細明體" pitchFamily="18" charset="-120"/>
                          <a:cs typeface="Arial" charset="0"/>
                        </a:rPr>
                        <a:t>176 Mbps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34847" name="Rectangle 30"/>
          <p:cNvSpPr>
            <a:spLocks noChangeArrowheads="1"/>
          </p:cNvSpPr>
          <p:nvPr/>
        </p:nvSpPr>
        <p:spPr bwMode="auto">
          <a:xfrm>
            <a:off x="538163" y="4920208"/>
            <a:ext cx="2378075" cy="381000"/>
          </a:xfrm>
          <a:prstGeom prst="rect">
            <a:avLst/>
          </a:prstGeom>
          <a:solidFill>
            <a:srgbClr val="3366FF"/>
          </a:solidFill>
          <a:ln w="9525">
            <a:noFill/>
            <a:miter lim="800000"/>
            <a:headEnd/>
            <a:tailEnd/>
          </a:ln>
          <a:effectLst>
            <a:prstShdw prst="shdw17" dist="17961" dir="2700000">
              <a:srgbClr val="1F3D99"/>
            </a:prstShdw>
          </a:effectLst>
        </p:spPr>
        <p:txBody>
          <a:bodyPr wrap="none" anchor="ctr"/>
          <a:lstStyle/>
          <a:p>
            <a:pPr algn="ctr"/>
            <a:r>
              <a:rPr lang="en-US" altLang="zh-TW" sz="1600" b="1" dirty="0">
                <a:solidFill>
                  <a:schemeClr val="bg1"/>
                </a:solidFill>
                <a:latin typeface="Calibri" pitchFamily="34" charset="0"/>
                <a:cs typeface="Calibri" pitchFamily="34" charset="0"/>
              </a:rPr>
              <a:t>Software Performance</a:t>
            </a:r>
          </a:p>
        </p:txBody>
      </p:sp>
      <p:sp>
        <p:nvSpPr>
          <p:cNvPr id="34848" name="內容版面配置區 2"/>
          <p:cNvSpPr txBox="1">
            <a:spLocks/>
          </p:cNvSpPr>
          <p:nvPr/>
        </p:nvSpPr>
        <p:spPr bwMode="auto">
          <a:xfrm>
            <a:off x="518864" y="5301208"/>
            <a:ext cx="8229600" cy="1584176"/>
          </a:xfrm>
          <a:prstGeom prst="rect">
            <a:avLst/>
          </a:prstGeom>
          <a:noFill/>
          <a:ln w="9525">
            <a:noFill/>
            <a:miter lim="800000"/>
            <a:headEnd/>
            <a:tailEnd/>
          </a:ln>
        </p:spPr>
        <p:txBody>
          <a:bodyPr/>
          <a:lstStyle/>
          <a:p>
            <a:pPr marL="273050" indent="-273050" eaLnBrk="0" hangingPunct="0">
              <a:spcBef>
                <a:spcPts val="600"/>
              </a:spcBef>
              <a:buClr>
                <a:schemeClr val="accent1"/>
              </a:buClr>
              <a:buSzPct val="76000"/>
              <a:buFont typeface="Wingdings 3" pitchFamily="18" charset="2"/>
              <a:buChar char=""/>
            </a:pPr>
            <a:r>
              <a:rPr lang="en-US" altLang="zh-TW" sz="1400" dirty="0" smtClean="0">
                <a:latin typeface="Calibri" pitchFamily="34" charset="0"/>
                <a:ea typeface="微軟正黑體" pitchFamily="34" charset="-120"/>
              </a:rPr>
              <a:t>VS-12100U-RP Pro series</a:t>
            </a:r>
            <a:endParaRPr lang="en-US" altLang="zh-TW" sz="1400" dirty="0">
              <a:latin typeface="Calibri" pitchFamily="34" charset="0"/>
              <a:ea typeface="微軟正黑體" pitchFamily="34" charset="-120"/>
            </a:endParaRPr>
          </a:p>
          <a:p>
            <a:pPr marL="730250" lvl="1" indent="-273050" eaLnBrk="0" hangingPunct="0">
              <a:spcBef>
                <a:spcPts val="600"/>
              </a:spcBef>
              <a:buClr>
                <a:schemeClr val="accent1"/>
              </a:buClr>
              <a:buSzPct val="76000"/>
              <a:buFont typeface="Wingdings" pitchFamily="2" charset="2"/>
              <a:buChar char="v"/>
            </a:pPr>
            <a:r>
              <a:rPr lang="en-US" altLang="zh-TW" sz="1400" dirty="0">
                <a:latin typeface="Calibri" pitchFamily="34" charset="0"/>
                <a:ea typeface="微軟正黑體" pitchFamily="34" charset="-120"/>
              </a:rPr>
              <a:t>Supports live view and real-time recording from maximum </a:t>
            </a:r>
            <a:r>
              <a:rPr lang="en-US" altLang="zh-TW" sz="1400" dirty="0" smtClean="0">
                <a:latin typeface="Calibri" pitchFamily="34" charset="0"/>
                <a:ea typeface="微軟正黑體" pitchFamily="34" charset="-120"/>
              </a:rPr>
              <a:t>64 cameras </a:t>
            </a:r>
            <a:endParaRPr lang="en-US" altLang="zh-TW" sz="1400" dirty="0">
              <a:latin typeface="Calibri" pitchFamily="34" charset="0"/>
              <a:ea typeface="微軟正黑體" pitchFamily="34" charset="-120"/>
            </a:endParaRPr>
          </a:p>
          <a:p>
            <a:pPr marL="730250" lvl="1" indent="-273050" eaLnBrk="0" hangingPunct="0">
              <a:spcBef>
                <a:spcPts val="600"/>
              </a:spcBef>
              <a:buClr>
                <a:schemeClr val="accent1"/>
              </a:buClr>
              <a:buSzPct val="76000"/>
              <a:buFont typeface="Wingdings" pitchFamily="2" charset="2"/>
              <a:buChar char="v"/>
            </a:pPr>
            <a:r>
              <a:rPr lang="en-US" altLang="zh-TW" sz="1400" dirty="0">
                <a:latin typeface="Calibri" pitchFamily="34" charset="0"/>
                <a:ea typeface="微軟正黑體" pitchFamily="34" charset="-120"/>
              </a:rPr>
              <a:t>High quality H.264, MPEG-4, and M-JPEG recording</a:t>
            </a:r>
          </a:p>
          <a:p>
            <a:pPr marL="730250" lvl="1" indent="-273050" eaLnBrk="0" hangingPunct="0">
              <a:spcBef>
                <a:spcPts val="600"/>
              </a:spcBef>
              <a:buClr>
                <a:schemeClr val="accent1"/>
              </a:buClr>
              <a:buSzPct val="76000"/>
              <a:buFont typeface="Wingdings" pitchFamily="2" charset="2"/>
              <a:buChar char="v"/>
            </a:pPr>
            <a:r>
              <a:rPr lang="en-US" altLang="zh-TW" sz="1400" dirty="0" smtClean="0">
                <a:latin typeface="Calibri" pitchFamily="34" charset="0"/>
                <a:ea typeface="微軟正黑體" pitchFamily="34" charset="-120"/>
              </a:rPr>
              <a:t>64-channel </a:t>
            </a:r>
            <a:r>
              <a:rPr lang="en-US" altLang="zh-TW" sz="1400" dirty="0">
                <a:latin typeface="Calibri" pitchFamily="34" charset="0"/>
                <a:ea typeface="微軟正黑體" pitchFamily="34" charset="-120"/>
              </a:rPr>
              <a:t>H.264 + 30fps + </a:t>
            </a:r>
            <a:r>
              <a:rPr lang="en-US" altLang="zh-TW" sz="1400" dirty="0" smtClean="0">
                <a:latin typeface="Calibri" pitchFamily="34" charset="0"/>
                <a:ea typeface="微軟正黑體" pitchFamily="34" charset="-120"/>
              </a:rPr>
              <a:t>HD </a:t>
            </a:r>
            <a:r>
              <a:rPr lang="en-US" altLang="zh-TW" sz="1400" dirty="0">
                <a:latin typeface="Calibri" pitchFamily="34" charset="0"/>
                <a:ea typeface="微軟正黑體" pitchFamily="34" charset="-120"/>
              </a:rPr>
              <a:t>recording and live view</a:t>
            </a:r>
          </a:p>
          <a:p>
            <a:pPr marL="730250" lvl="1" indent="-273050" eaLnBrk="0" hangingPunct="0">
              <a:spcBef>
                <a:spcPts val="600"/>
              </a:spcBef>
              <a:buClr>
                <a:schemeClr val="accent1"/>
              </a:buClr>
              <a:buSzPct val="76000"/>
              <a:buFont typeface="Wingdings" pitchFamily="2" charset="2"/>
              <a:buChar char="v"/>
            </a:pPr>
            <a:r>
              <a:rPr lang="en-US" altLang="zh-TW" sz="1400" dirty="0" smtClean="0">
                <a:latin typeface="Calibri" pitchFamily="34" charset="0"/>
                <a:ea typeface="微軟正黑體" pitchFamily="34" charset="-120"/>
              </a:rPr>
              <a:t>64-channel </a:t>
            </a:r>
            <a:r>
              <a:rPr lang="en-US" altLang="zh-TW" sz="1400" dirty="0">
                <a:latin typeface="Calibri" pitchFamily="34" charset="0"/>
                <a:ea typeface="微軟正黑體" pitchFamily="34" charset="-120"/>
              </a:rPr>
              <a:t>H.264 + 15fps + </a:t>
            </a:r>
            <a:r>
              <a:rPr lang="en-US" altLang="zh-TW" sz="1400" dirty="0" smtClean="0">
                <a:latin typeface="Calibri" pitchFamily="34" charset="0"/>
                <a:ea typeface="微軟正黑體" pitchFamily="34" charset="-120"/>
              </a:rPr>
              <a:t>Full HD </a:t>
            </a:r>
            <a:r>
              <a:rPr lang="en-US" altLang="zh-TW" sz="1400" dirty="0">
                <a:latin typeface="Calibri" pitchFamily="34" charset="0"/>
                <a:ea typeface="微軟正黑體" pitchFamily="34" charset="-120"/>
              </a:rPr>
              <a:t>recording and live view</a:t>
            </a:r>
          </a:p>
        </p:txBody>
      </p:sp>
      <p:sp>
        <p:nvSpPr>
          <p:cNvPr id="34849" name="矩形 8"/>
          <p:cNvSpPr>
            <a:spLocks noChangeArrowheads="1"/>
          </p:cNvSpPr>
          <p:nvPr/>
        </p:nvSpPr>
        <p:spPr bwMode="auto">
          <a:xfrm>
            <a:off x="4356100" y="4795841"/>
            <a:ext cx="4103688" cy="276999"/>
          </a:xfrm>
          <a:prstGeom prst="rect">
            <a:avLst/>
          </a:prstGeom>
          <a:noFill/>
          <a:ln w="9525">
            <a:noFill/>
            <a:miter lim="800000"/>
            <a:headEnd/>
            <a:tailEnd/>
          </a:ln>
        </p:spPr>
        <p:txBody>
          <a:bodyPr>
            <a:spAutoFit/>
          </a:bodyPr>
          <a:lstStyle/>
          <a:p>
            <a:r>
              <a:rPr lang="en-US" altLang="zh-TW" sz="1200" b="1">
                <a:solidFill>
                  <a:srgbClr val="FF0000"/>
                </a:solidFill>
                <a:latin typeface="Calibri" pitchFamily="34" charset="0"/>
              </a:rPr>
              <a:t>*</a:t>
            </a:r>
            <a:r>
              <a:rPr lang="en-US" altLang="zh-TW" sz="1200">
                <a:solidFill>
                  <a:schemeClr val="tx2"/>
                </a:solidFill>
                <a:latin typeface="Calibri" pitchFamily="34" charset="0"/>
              </a:rPr>
              <a:t> Actual performance may vary in different environment.</a:t>
            </a:r>
            <a:endParaRPr lang="en-US" altLang="zh-TW" sz="1200" b="1">
              <a:latin typeface="Calibri" pitchFamily="34" charset="0"/>
            </a:endParaRPr>
          </a:p>
        </p:txBody>
      </p:sp>
    </p:spTree>
  </p:cSld>
  <p:clrMapOvr>
    <a:masterClrMapping/>
  </p:clrMapOvr>
  <p:transition advClick="0" advTm="3000">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Fisheye </a:t>
            </a:r>
            <a:r>
              <a:rPr lang="en-US" altLang="zh-TW" dirty="0" err="1" smtClean="0"/>
              <a:t>dewarping</a:t>
            </a:r>
            <a:r>
              <a:rPr lang="en-US" altLang="zh-TW" dirty="0" smtClean="0"/>
              <a:t> Support</a:t>
            </a:r>
            <a:endParaRPr lang="zh-TW" altLang="en-US" dirty="0"/>
          </a:p>
        </p:txBody>
      </p:sp>
      <p:pic>
        <p:nvPicPr>
          <p:cNvPr id="4" name="圖片 3" descr="KCM-3911_L.jpg"/>
          <p:cNvPicPr>
            <a:picLocks noChangeAspect="1"/>
          </p:cNvPicPr>
          <p:nvPr/>
        </p:nvPicPr>
        <p:blipFill>
          <a:blip r:embed="rId2" cstate="print"/>
          <a:stretch>
            <a:fillRect/>
          </a:stretch>
        </p:blipFill>
        <p:spPr>
          <a:xfrm>
            <a:off x="755576" y="4120728"/>
            <a:ext cx="1947286" cy="1540520"/>
          </a:xfrm>
          <a:prstGeom prst="rect">
            <a:avLst/>
          </a:prstGeom>
        </p:spPr>
      </p:pic>
      <p:pic>
        <p:nvPicPr>
          <p:cNvPr id="5" name="圖片 4" descr="fe8171v.png"/>
          <p:cNvPicPr>
            <a:picLocks noChangeAspect="1"/>
          </p:cNvPicPr>
          <p:nvPr/>
        </p:nvPicPr>
        <p:blipFill>
          <a:blip r:embed="rId3" cstate="print"/>
          <a:stretch>
            <a:fillRect/>
          </a:stretch>
        </p:blipFill>
        <p:spPr>
          <a:xfrm>
            <a:off x="899592" y="1772818"/>
            <a:ext cx="1787150" cy="1247681"/>
          </a:xfrm>
          <a:prstGeom prst="rect">
            <a:avLst/>
          </a:prstGeom>
        </p:spPr>
      </p:pic>
      <p:pic>
        <p:nvPicPr>
          <p:cNvPr id="6" name="Picture 4"/>
          <p:cNvPicPr>
            <a:picLocks noChangeAspect="1" noChangeArrowheads="1"/>
          </p:cNvPicPr>
          <p:nvPr/>
        </p:nvPicPr>
        <p:blipFill>
          <a:blip r:embed="rId4" cstate="print"/>
          <a:srcRect l="2060" t="7732" r="20878" b="7642"/>
          <a:stretch>
            <a:fillRect/>
          </a:stretch>
        </p:blipFill>
        <p:spPr bwMode="auto">
          <a:xfrm>
            <a:off x="3203848" y="1484784"/>
            <a:ext cx="2559884" cy="1944216"/>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l="1673" t="7119" r="19314" b="6872"/>
          <a:stretch>
            <a:fillRect/>
          </a:stretch>
        </p:blipFill>
        <p:spPr bwMode="auto">
          <a:xfrm>
            <a:off x="6012160" y="1484786"/>
            <a:ext cx="2592288" cy="1952217"/>
          </a:xfrm>
          <a:prstGeom prst="rect">
            <a:avLst/>
          </a:prstGeom>
          <a:noFill/>
          <a:ln w="9525">
            <a:noFill/>
            <a:miter lim="800000"/>
            <a:headEnd/>
            <a:tailEnd/>
          </a:ln>
        </p:spPr>
      </p:pic>
      <p:sp>
        <p:nvSpPr>
          <p:cNvPr id="8" name="文字方塊 7"/>
          <p:cNvSpPr txBox="1"/>
          <p:nvPr/>
        </p:nvSpPr>
        <p:spPr>
          <a:xfrm>
            <a:off x="942388" y="3140968"/>
            <a:ext cx="1757404" cy="369332"/>
          </a:xfrm>
          <a:prstGeom prst="rect">
            <a:avLst/>
          </a:prstGeom>
          <a:noFill/>
        </p:spPr>
        <p:txBody>
          <a:bodyPr wrap="none" rtlCol="0">
            <a:spAutoFit/>
          </a:bodyPr>
          <a:lstStyle/>
          <a:p>
            <a:r>
              <a:rPr lang="en-US" altLang="zh-TW" dirty="0" err="1" smtClean="0"/>
              <a:t>Vivotek</a:t>
            </a:r>
            <a:r>
              <a:rPr lang="en-US" altLang="zh-TW" dirty="0" smtClean="0"/>
              <a:t> FE8171V</a:t>
            </a:r>
            <a:endParaRPr lang="zh-TW" altLang="en-US" dirty="0"/>
          </a:p>
        </p:txBody>
      </p:sp>
      <p:sp>
        <p:nvSpPr>
          <p:cNvPr id="9" name="文字方塊 8"/>
          <p:cNvSpPr txBox="1"/>
          <p:nvPr/>
        </p:nvSpPr>
        <p:spPr>
          <a:xfrm>
            <a:off x="971600" y="5589240"/>
            <a:ext cx="1629292" cy="369332"/>
          </a:xfrm>
          <a:prstGeom prst="rect">
            <a:avLst/>
          </a:prstGeom>
          <a:noFill/>
        </p:spPr>
        <p:txBody>
          <a:bodyPr wrap="none" rtlCol="0">
            <a:spAutoFit/>
          </a:bodyPr>
          <a:lstStyle/>
          <a:p>
            <a:r>
              <a:rPr lang="en-US" altLang="zh-TW" dirty="0" err="1" smtClean="0"/>
              <a:t>ACTi</a:t>
            </a:r>
            <a:r>
              <a:rPr lang="en-US" altLang="zh-TW" dirty="0" smtClean="0"/>
              <a:t> KCM-3911</a:t>
            </a:r>
            <a:endParaRPr lang="zh-TW" altLang="en-US" dirty="0"/>
          </a:p>
        </p:txBody>
      </p:sp>
      <p:pic>
        <p:nvPicPr>
          <p:cNvPr id="172034" name="Picture 2"/>
          <p:cNvPicPr>
            <a:picLocks noChangeAspect="1" noChangeArrowheads="1"/>
          </p:cNvPicPr>
          <p:nvPr/>
        </p:nvPicPr>
        <p:blipFill>
          <a:blip r:embed="rId6" cstate="print"/>
          <a:srcRect/>
          <a:stretch>
            <a:fillRect/>
          </a:stretch>
        </p:blipFill>
        <p:spPr bwMode="auto">
          <a:xfrm>
            <a:off x="3203849" y="4293098"/>
            <a:ext cx="2520280" cy="1234959"/>
          </a:xfrm>
          <a:prstGeom prst="rect">
            <a:avLst/>
          </a:prstGeom>
          <a:noFill/>
          <a:ln w="9525">
            <a:noFill/>
            <a:miter lim="800000"/>
            <a:headEnd/>
            <a:tailEnd/>
          </a:ln>
        </p:spPr>
      </p:pic>
      <p:pic>
        <p:nvPicPr>
          <p:cNvPr id="172036" name="Picture 4"/>
          <p:cNvPicPr>
            <a:picLocks noChangeAspect="1" noChangeArrowheads="1"/>
          </p:cNvPicPr>
          <p:nvPr/>
        </p:nvPicPr>
        <p:blipFill>
          <a:blip r:embed="rId7" cstate="print"/>
          <a:srcRect/>
          <a:stretch>
            <a:fillRect/>
          </a:stretch>
        </p:blipFill>
        <p:spPr bwMode="auto">
          <a:xfrm>
            <a:off x="6013602" y="4293099"/>
            <a:ext cx="2518838" cy="1234252"/>
          </a:xfrm>
          <a:prstGeom prst="rect">
            <a:avLst/>
          </a:prstGeom>
          <a:noFill/>
          <a:ln w="9525">
            <a:noFill/>
            <a:miter lim="800000"/>
            <a:headEnd/>
            <a:tailEnd/>
          </a:ln>
        </p:spPr>
      </p:pic>
      <p:sp>
        <p:nvSpPr>
          <p:cNvPr id="93186" name="AutoShape 2" descr="https://mail.google.com/mail/u/1/?ui=2&amp;ik=389a69838c&amp;view=att&amp;th=1379717fd91cb1b9&amp;attid=0.1&amp;disp=em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93188" name="AutoShape 4" descr="https://mail.google.com/mail/u/1/?ui=2&amp;ik=389a69838c&amp;view=att&amp;th=1379717fd91cb1b9&amp;attid=0.1&amp;disp=emb&amp;zw&amp;atsh=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13" name="文字方塊 12"/>
          <p:cNvSpPr txBox="1"/>
          <p:nvPr/>
        </p:nvSpPr>
        <p:spPr>
          <a:xfrm>
            <a:off x="611560" y="3501008"/>
            <a:ext cx="7992888" cy="646331"/>
          </a:xfrm>
          <a:prstGeom prst="rect">
            <a:avLst/>
          </a:prstGeom>
          <a:noFill/>
        </p:spPr>
        <p:txBody>
          <a:bodyPr wrap="square" rtlCol="0">
            <a:spAutoFit/>
          </a:bodyPr>
          <a:lstStyle/>
          <a:p>
            <a:r>
              <a:rPr lang="en-US" altLang="zh-TW" dirty="0" err="1" smtClean="0"/>
              <a:t>Dewarp</a:t>
            </a:r>
            <a:r>
              <a:rPr lang="en-US" altLang="zh-TW" dirty="0" smtClean="0"/>
              <a:t> function for FE8171V is supported on live view and playback of remote PC and local display  interface.</a:t>
            </a:r>
            <a:endParaRPr lang="zh-TW" altLang="en-US" dirty="0"/>
          </a:p>
        </p:txBody>
      </p:sp>
      <p:sp>
        <p:nvSpPr>
          <p:cNvPr id="14" name="文字方塊 13"/>
          <p:cNvSpPr txBox="1"/>
          <p:nvPr/>
        </p:nvSpPr>
        <p:spPr>
          <a:xfrm>
            <a:off x="611560" y="5877272"/>
            <a:ext cx="7992888" cy="369332"/>
          </a:xfrm>
          <a:prstGeom prst="rect">
            <a:avLst/>
          </a:prstGeom>
          <a:noFill/>
        </p:spPr>
        <p:txBody>
          <a:bodyPr wrap="square" rtlCol="0">
            <a:spAutoFit/>
          </a:bodyPr>
          <a:lstStyle/>
          <a:p>
            <a:r>
              <a:rPr lang="en-US" altLang="zh-TW" dirty="0" smtClean="0"/>
              <a:t>Single  stream, dual stream and 6 streams mode are supported for KCM-3911 .</a:t>
            </a:r>
            <a:endParaRPr lang="zh-TW" altLang="en-US" dirty="0"/>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p:cNvSpPr>
            <a:spLocks noGrp="1"/>
          </p:cNvSpPr>
          <p:nvPr>
            <p:ph type="title"/>
          </p:nvPr>
        </p:nvSpPr>
        <p:spPr/>
        <p:txBody>
          <a:bodyPr>
            <a:normAutofit fontScale="90000"/>
          </a:bodyPr>
          <a:lstStyle/>
          <a:p>
            <a:r>
              <a:rPr lang="en-US" altLang="zh-TW" smtClean="0"/>
              <a:t>Intelligent Video Analytics </a:t>
            </a:r>
            <a:br>
              <a:rPr lang="en-US" altLang="zh-TW" smtClean="0"/>
            </a:br>
            <a:r>
              <a:rPr lang="en-US" altLang="zh-TW" smtClean="0"/>
              <a:t>for Fast Video Retrieval</a:t>
            </a:r>
          </a:p>
        </p:txBody>
      </p:sp>
      <p:sp>
        <p:nvSpPr>
          <p:cNvPr id="36868" name="投影片編號版面配置區 3"/>
          <p:cNvSpPr>
            <a:spLocks noGrp="1"/>
          </p:cNvSpPr>
          <p:nvPr>
            <p:ph type="sldNum" sz="quarter" idx="12"/>
          </p:nvPr>
        </p:nvSpPr>
        <p:spPr>
          <a:xfrm>
            <a:off x="6553200" y="5967164"/>
            <a:ext cx="2133600" cy="365125"/>
          </a:xfrm>
        </p:spPr>
        <p:txBody>
          <a:bodyPr/>
          <a:lstStyle/>
          <a:p>
            <a:fld id="{7DE25E00-B81E-4B19-822D-EFD976DE36DD}" type="slidenum">
              <a:rPr lang="zh-TW" altLang="en-US" smtClean="0"/>
              <a:pPr/>
              <a:t>34</a:t>
            </a:fld>
            <a:endParaRPr lang="en-US" altLang="zh-TW" smtClean="0"/>
          </a:p>
        </p:txBody>
      </p:sp>
      <p:sp>
        <p:nvSpPr>
          <p:cNvPr id="36867" name="內容版面配置區 2"/>
          <p:cNvSpPr>
            <a:spLocks noGrp="1"/>
          </p:cNvSpPr>
          <p:nvPr>
            <p:ph idx="4294967295"/>
          </p:nvPr>
        </p:nvSpPr>
        <p:spPr>
          <a:xfrm>
            <a:off x="446856" y="1341440"/>
            <a:ext cx="8229600" cy="4784725"/>
          </a:xfrm>
        </p:spPr>
        <p:txBody>
          <a:bodyPr>
            <a:normAutofit/>
          </a:bodyPr>
          <a:lstStyle/>
          <a:p>
            <a:r>
              <a:rPr lang="en-US" altLang="zh-TW" sz="2000" dirty="0" smtClean="0"/>
              <a:t>Tired of spending hours trying to find the recording files related to specific events?  Now there’s no need to browse video files one by one by staring at the monitor looking for what you need. The </a:t>
            </a:r>
            <a:r>
              <a:rPr lang="en-US" altLang="zh-TW" sz="2000" dirty="0" err="1" smtClean="0"/>
              <a:t>VioStor</a:t>
            </a:r>
            <a:r>
              <a:rPr lang="en-US" altLang="zh-TW" sz="2000" dirty="0" smtClean="0"/>
              <a:t> NVR provides intelligent video analytics (IVA) function that enable users to retrieve what’s needed quickly. </a:t>
            </a:r>
          </a:p>
        </p:txBody>
      </p:sp>
      <p:pic>
        <p:nvPicPr>
          <p:cNvPr id="36869" name="Picture 17"/>
          <p:cNvPicPr>
            <a:picLocks noChangeAspect="1" noChangeArrowheads="1"/>
          </p:cNvPicPr>
          <p:nvPr/>
        </p:nvPicPr>
        <p:blipFill>
          <a:blip r:embed="rId3" cstate="print"/>
          <a:srcRect/>
          <a:stretch>
            <a:fillRect/>
          </a:stretch>
        </p:blipFill>
        <p:spPr bwMode="auto">
          <a:xfrm>
            <a:off x="839788" y="3422402"/>
            <a:ext cx="2652712" cy="1039812"/>
          </a:xfrm>
          <a:prstGeom prst="rect">
            <a:avLst/>
          </a:prstGeom>
          <a:noFill/>
          <a:ln w="9525">
            <a:noFill/>
            <a:miter lim="800000"/>
            <a:headEnd/>
            <a:tailEnd/>
          </a:ln>
        </p:spPr>
      </p:pic>
      <p:pic>
        <p:nvPicPr>
          <p:cNvPr id="36870" name="圖片 4" descr="question.PNG"/>
          <p:cNvPicPr>
            <a:picLocks noChangeAspect="1"/>
          </p:cNvPicPr>
          <p:nvPr/>
        </p:nvPicPr>
        <p:blipFill>
          <a:blip r:embed="rId4" cstate="print"/>
          <a:srcRect/>
          <a:stretch>
            <a:fillRect/>
          </a:stretch>
        </p:blipFill>
        <p:spPr bwMode="auto">
          <a:xfrm>
            <a:off x="3582992" y="2996952"/>
            <a:ext cx="5121275" cy="3403600"/>
          </a:xfrm>
          <a:prstGeom prst="rect">
            <a:avLst/>
          </a:prstGeom>
          <a:noFill/>
          <a:ln w="9525">
            <a:noFill/>
            <a:miter lim="800000"/>
            <a:headEnd/>
            <a:tailEnd/>
          </a:ln>
        </p:spPr>
      </p:pic>
      <p:sp>
        <p:nvSpPr>
          <p:cNvPr id="36871" name="橢圓 5"/>
          <p:cNvSpPr>
            <a:spLocks noChangeArrowheads="1"/>
          </p:cNvSpPr>
          <p:nvPr/>
        </p:nvSpPr>
        <p:spPr bwMode="auto">
          <a:xfrm>
            <a:off x="8153400" y="5695703"/>
            <a:ext cx="533400" cy="533400"/>
          </a:xfrm>
          <a:prstGeom prst="ellipse">
            <a:avLst/>
          </a:prstGeom>
          <a:noFill/>
          <a:ln w="38100" algn="ctr">
            <a:solidFill>
              <a:srgbClr val="FF0000"/>
            </a:solidFill>
            <a:round/>
            <a:headEnd/>
            <a:tailEnd type="triangle" w="med" len="med"/>
          </a:ln>
        </p:spPr>
        <p:txBody>
          <a:bodyPr/>
          <a:lstStyle/>
          <a:p>
            <a:pPr algn="ctr"/>
            <a:endParaRPr lang="zh-TW" altLang="en-US">
              <a:latin typeface="Calibri" pitchFamily="34" charset="0"/>
            </a:endParaRPr>
          </a:p>
        </p:txBody>
      </p:sp>
    </p:spTree>
  </p:cSld>
  <p:clrMapOvr>
    <a:masterClrMapping/>
  </p:clrMapOvr>
  <p:transition advClick="0" advTm="3000">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p:cNvSpPr>
            <a:spLocks noGrp="1"/>
          </p:cNvSpPr>
          <p:nvPr>
            <p:ph type="title"/>
          </p:nvPr>
        </p:nvSpPr>
        <p:spPr/>
        <p:txBody>
          <a:bodyPr/>
          <a:lstStyle/>
          <a:p>
            <a:r>
              <a:rPr lang="en-US" altLang="zh-TW" smtClean="0"/>
              <a:t>Live View on Mobile Devices</a:t>
            </a:r>
          </a:p>
        </p:txBody>
      </p:sp>
      <p:sp>
        <p:nvSpPr>
          <p:cNvPr id="40964" name="投影片編號版面配置區 4"/>
          <p:cNvSpPr>
            <a:spLocks noGrp="1"/>
          </p:cNvSpPr>
          <p:nvPr>
            <p:ph type="sldNum" sz="quarter" idx="12"/>
          </p:nvPr>
        </p:nvSpPr>
        <p:spPr/>
        <p:txBody>
          <a:bodyPr/>
          <a:lstStyle/>
          <a:p>
            <a:fld id="{9431C802-6A71-403D-95B5-9E8C7DA352F8}" type="slidenum">
              <a:rPr lang="zh-TW" altLang="en-US" smtClean="0"/>
              <a:pPr/>
              <a:t>35</a:t>
            </a:fld>
            <a:endParaRPr lang="en-US" altLang="zh-TW" smtClean="0"/>
          </a:p>
        </p:txBody>
      </p:sp>
      <p:sp>
        <p:nvSpPr>
          <p:cNvPr id="40963" name="內容版面配置區 2"/>
          <p:cNvSpPr>
            <a:spLocks noGrp="1"/>
          </p:cNvSpPr>
          <p:nvPr>
            <p:ph idx="4294967295"/>
          </p:nvPr>
        </p:nvSpPr>
        <p:spPr>
          <a:xfrm>
            <a:off x="446856" y="1341440"/>
            <a:ext cx="8229600" cy="4784725"/>
          </a:xfrm>
        </p:spPr>
        <p:txBody>
          <a:bodyPr>
            <a:normAutofit/>
          </a:bodyPr>
          <a:lstStyle/>
          <a:p>
            <a:r>
              <a:rPr lang="en-US" altLang="zh-TW" sz="2000" dirty="0" err="1" smtClean="0"/>
              <a:t>VMobile</a:t>
            </a:r>
            <a:r>
              <a:rPr lang="en-US" altLang="zh-TW" sz="2000" dirty="0" smtClean="0"/>
              <a:t> is a mobile video surveillance utility provided by QNAP for users to monitor the IP cameras on the </a:t>
            </a:r>
            <a:r>
              <a:rPr lang="en-US" altLang="zh-TW" sz="2000" dirty="0" err="1" smtClean="0"/>
              <a:t>VioStor</a:t>
            </a:r>
            <a:r>
              <a:rPr lang="en-US" altLang="zh-TW" sz="2000" dirty="0" smtClean="0"/>
              <a:t> NVR. With </a:t>
            </a:r>
            <a:r>
              <a:rPr lang="en-US" altLang="zh-TW" sz="2000" dirty="0" err="1" smtClean="0"/>
              <a:t>VMobile</a:t>
            </a:r>
            <a:r>
              <a:rPr lang="en-US" altLang="zh-TW" sz="2000" dirty="0" smtClean="0"/>
              <a:t> installed on your Android phone, </a:t>
            </a:r>
            <a:r>
              <a:rPr lang="en-US" altLang="zh-TW" sz="2000" dirty="0" err="1" smtClean="0"/>
              <a:t>iPad</a:t>
            </a:r>
            <a:r>
              <a:rPr lang="en-US" altLang="zh-TW" sz="2000" dirty="0" smtClean="0"/>
              <a:t>, </a:t>
            </a:r>
            <a:r>
              <a:rPr lang="en-US" altLang="zh-TW" sz="2000" dirty="0" err="1" smtClean="0"/>
              <a:t>iPhone</a:t>
            </a:r>
            <a:r>
              <a:rPr lang="en-US" altLang="zh-TW" sz="2000" dirty="0" smtClean="0"/>
              <a:t>, iPod Touch, or Windows PDA phone, you can monitor your home and office and receive instant event alert anytime, anywhere.</a:t>
            </a:r>
          </a:p>
        </p:txBody>
      </p:sp>
      <p:pic>
        <p:nvPicPr>
          <p:cNvPr id="40965" name="圖片 6" descr="VMobile for iPhone and Windows PDA phone_900x400.png"/>
          <p:cNvPicPr>
            <a:picLocks noChangeAspect="1"/>
          </p:cNvPicPr>
          <p:nvPr/>
        </p:nvPicPr>
        <p:blipFill>
          <a:blip r:embed="rId3" cstate="print"/>
          <a:srcRect/>
          <a:stretch>
            <a:fillRect/>
          </a:stretch>
        </p:blipFill>
        <p:spPr bwMode="auto">
          <a:xfrm>
            <a:off x="1187450" y="3468689"/>
            <a:ext cx="6624638" cy="3128963"/>
          </a:xfrm>
          <a:prstGeom prst="rect">
            <a:avLst/>
          </a:prstGeom>
          <a:noFill/>
          <a:ln w="9525">
            <a:noFill/>
            <a:miter lim="800000"/>
            <a:headEnd/>
            <a:tailEnd/>
          </a:ln>
        </p:spPr>
      </p:pic>
    </p:spTree>
  </p:cSld>
  <p:clrMapOvr>
    <a:masterClrMapping/>
  </p:clrMapOvr>
  <p:transition advClick="0" advTm="3000">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p:cNvSpPr>
            <a:spLocks noGrp="1"/>
          </p:cNvSpPr>
          <p:nvPr>
            <p:ph type="title"/>
          </p:nvPr>
        </p:nvSpPr>
        <p:spPr/>
        <p:txBody>
          <a:bodyPr/>
          <a:lstStyle/>
          <a:p>
            <a:r>
              <a:rPr lang="en-US" altLang="zh-TW" smtClean="0"/>
              <a:t>Green NVR Solution</a:t>
            </a:r>
          </a:p>
        </p:txBody>
      </p:sp>
      <p:sp>
        <p:nvSpPr>
          <p:cNvPr id="43012" name="投影片編號版面配置區 6"/>
          <p:cNvSpPr>
            <a:spLocks noGrp="1"/>
          </p:cNvSpPr>
          <p:nvPr>
            <p:ph type="sldNum" sz="quarter" idx="12"/>
          </p:nvPr>
        </p:nvSpPr>
        <p:spPr/>
        <p:txBody>
          <a:bodyPr/>
          <a:lstStyle/>
          <a:p>
            <a:fld id="{F4D0BC4A-91F9-4C95-908E-4523DBB86158}" type="slidenum">
              <a:rPr lang="zh-TW" altLang="en-US" smtClean="0"/>
              <a:pPr/>
              <a:t>36</a:t>
            </a:fld>
            <a:endParaRPr lang="en-US" altLang="zh-TW" smtClean="0"/>
          </a:p>
        </p:txBody>
      </p:sp>
      <p:sp>
        <p:nvSpPr>
          <p:cNvPr id="43011" name="內容版面配置區 2"/>
          <p:cNvSpPr>
            <a:spLocks noGrp="1"/>
          </p:cNvSpPr>
          <p:nvPr>
            <p:ph idx="4294967295"/>
          </p:nvPr>
        </p:nvSpPr>
        <p:spPr>
          <a:xfrm>
            <a:off x="446856" y="1341440"/>
            <a:ext cx="8229600" cy="4784725"/>
          </a:xfrm>
        </p:spPr>
        <p:txBody>
          <a:bodyPr>
            <a:normAutofit/>
          </a:bodyPr>
          <a:lstStyle/>
          <a:p>
            <a:r>
              <a:rPr lang="en-US" altLang="zh-TW" sz="2000" dirty="0" smtClean="0"/>
              <a:t>Green NVR solution: Embedded Linux system with low power consumption</a:t>
            </a:r>
            <a:br>
              <a:rPr lang="en-US" altLang="zh-TW" sz="2000" dirty="0" smtClean="0"/>
            </a:br>
            <a:r>
              <a:rPr lang="en-US" altLang="zh-TW" sz="2000" dirty="0" smtClean="0"/>
              <a:t>The Linux-based </a:t>
            </a:r>
            <a:r>
              <a:rPr lang="en-US" altLang="zh-TW" sz="2000" dirty="0" err="1" smtClean="0"/>
              <a:t>VioStor</a:t>
            </a:r>
            <a:r>
              <a:rPr lang="en-US" altLang="zh-TW" sz="2000" dirty="0" smtClean="0"/>
              <a:t> NVR is more power-saving and quiet, and less vulnerable to virus attacks compared to PC-based surveillance solutions.</a:t>
            </a:r>
          </a:p>
        </p:txBody>
      </p:sp>
      <p:sp>
        <p:nvSpPr>
          <p:cNvPr id="43015" name="矩形 4"/>
          <p:cNvSpPr>
            <a:spLocks noChangeArrowheads="1"/>
          </p:cNvSpPr>
          <p:nvPr/>
        </p:nvSpPr>
        <p:spPr bwMode="auto">
          <a:xfrm>
            <a:off x="611191" y="6021288"/>
            <a:ext cx="7921625" cy="369332"/>
          </a:xfrm>
          <a:prstGeom prst="rect">
            <a:avLst/>
          </a:prstGeom>
          <a:noFill/>
          <a:ln w="9525">
            <a:noFill/>
            <a:miter lim="800000"/>
            <a:headEnd/>
            <a:tailEnd/>
          </a:ln>
        </p:spPr>
        <p:txBody>
          <a:bodyPr>
            <a:spAutoFit/>
          </a:bodyPr>
          <a:lstStyle/>
          <a:p>
            <a:r>
              <a:rPr lang="en-US" altLang="zh-TW" dirty="0">
                <a:latin typeface="Arial Unicode MS" pitchFamily="34" charset="-120"/>
                <a:ea typeface="Arial Unicode MS" pitchFamily="34" charset="-120"/>
                <a:cs typeface="Arial Unicode MS" pitchFamily="34" charset="-120"/>
              </a:rPr>
              <a:t>The </a:t>
            </a:r>
            <a:r>
              <a:rPr lang="en-US" altLang="zh-TW" dirty="0" err="1">
                <a:latin typeface="Arial Unicode MS" pitchFamily="34" charset="-120"/>
                <a:ea typeface="Arial Unicode MS" pitchFamily="34" charset="-120"/>
                <a:cs typeface="Arial Unicode MS" pitchFamily="34" charset="-120"/>
              </a:rPr>
              <a:t>VioStor</a:t>
            </a:r>
            <a:r>
              <a:rPr lang="en-US" altLang="zh-TW" dirty="0">
                <a:latin typeface="Arial Unicode MS" pitchFamily="34" charset="-120"/>
                <a:ea typeface="Arial Unicode MS" pitchFamily="34" charset="-120"/>
                <a:cs typeface="Arial Unicode MS" pitchFamily="34" charset="-120"/>
              </a:rPr>
              <a:t> NVR helps you save more $$$ with lower power consumption.</a:t>
            </a:r>
          </a:p>
        </p:txBody>
      </p:sp>
      <p:pic>
        <p:nvPicPr>
          <p:cNvPr id="121857" name="Picture 1"/>
          <p:cNvPicPr>
            <a:picLocks noChangeAspect="1" noChangeArrowheads="1"/>
          </p:cNvPicPr>
          <p:nvPr/>
        </p:nvPicPr>
        <p:blipFill>
          <a:blip r:embed="rId3" cstate="print"/>
          <a:srcRect/>
          <a:stretch>
            <a:fillRect/>
          </a:stretch>
        </p:blipFill>
        <p:spPr bwMode="auto">
          <a:xfrm>
            <a:off x="862930" y="2998491"/>
            <a:ext cx="5509270" cy="3022797"/>
          </a:xfrm>
          <a:prstGeom prst="rect">
            <a:avLst/>
          </a:prstGeom>
          <a:noFill/>
          <a:ln w="9525">
            <a:noFill/>
            <a:miter lim="800000"/>
            <a:headEnd/>
            <a:tailEnd/>
          </a:ln>
        </p:spPr>
      </p:pic>
    </p:spTree>
  </p:cSld>
  <p:clrMapOvr>
    <a:masterClrMapping/>
  </p:clrMapOvr>
  <p:transition advClick="0" advTm="3000">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8316" y="3429000"/>
            <a:ext cx="8351837" cy="433388"/>
          </a:xfrm>
          <a:prstGeom prst="rect">
            <a:avLst/>
          </a:prstGeom>
          <a:gradFill flip="none" rotWithShape="1">
            <a:gsLst>
              <a:gs pos="0">
                <a:schemeClr val="accent1">
                  <a:tint val="66000"/>
                  <a:satMod val="160000"/>
                  <a:alpha val="25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ltLang="zh-TW">
              <a:solidFill>
                <a:srgbClr val="FFFFFF"/>
              </a:solidFill>
              <a:cs typeface="Arial" charset="0"/>
            </a:endParaRPr>
          </a:p>
        </p:txBody>
      </p:sp>
      <p:sp>
        <p:nvSpPr>
          <p:cNvPr id="44035" name="標題 1"/>
          <p:cNvSpPr>
            <a:spLocks noGrp="1"/>
          </p:cNvSpPr>
          <p:nvPr>
            <p:ph type="title"/>
          </p:nvPr>
        </p:nvSpPr>
        <p:spPr/>
        <p:txBody>
          <a:bodyPr/>
          <a:lstStyle/>
          <a:p>
            <a:r>
              <a:rPr lang="en-US" altLang="zh-TW" smtClean="0"/>
              <a:t>Agenda</a:t>
            </a:r>
          </a:p>
        </p:txBody>
      </p:sp>
      <p:sp>
        <p:nvSpPr>
          <p:cNvPr id="44036" name="內容版面配置區 2"/>
          <p:cNvSpPr>
            <a:spLocks noGrp="1"/>
          </p:cNvSpPr>
          <p:nvPr>
            <p:ph sz="quarter" idx="1"/>
          </p:nvPr>
        </p:nvSpPr>
        <p:spPr/>
        <p:txBody>
          <a:bodyPr>
            <a:normAutofit/>
          </a:bodyPr>
          <a:lstStyle/>
          <a:p>
            <a:r>
              <a:rPr lang="en-US" altLang="zh-TW" dirty="0" smtClean="0"/>
              <a:t>About QNAP Security</a:t>
            </a:r>
          </a:p>
          <a:p>
            <a:r>
              <a:rPr lang="en-US" altLang="zh-TW" dirty="0" smtClean="0"/>
              <a:t>Why standalone NVR</a:t>
            </a:r>
          </a:p>
          <a:p>
            <a:r>
              <a:rPr lang="en-US" altLang="zh-TW" dirty="0" smtClean="0"/>
              <a:t>What's new?</a:t>
            </a:r>
          </a:p>
          <a:p>
            <a:r>
              <a:rPr lang="en-US" altLang="zh-TW" dirty="0" err="1" smtClean="0"/>
              <a:t>VioStor</a:t>
            </a:r>
            <a:r>
              <a:rPr lang="en-US" altLang="zh-TW" dirty="0" smtClean="0"/>
              <a:t> NVR is…</a:t>
            </a:r>
          </a:p>
          <a:p>
            <a:r>
              <a:rPr lang="en-US" altLang="zh-TW" dirty="0" smtClean="0"/>
              <a:t>What’s next?</a:t>
            </a:r>
          </a:p>
        </p:txBody>
      </p:sp>
      <p:sp>
        <p:nvSpPr>
          <p:cNvPr id="44037" name="投影片編號版面配置區 3"/>
          <p:cNvSpPr>
            <a:spLocks noGrp="1"/>
          </p:cNvSpPr>
          <p:nvPr>
            <p:ph type="sldNum" sz="quarter" idx="11"/>
          </p:nvPr>
        </p:nvSpPr>
        <p:spPr/>
        <p:txBody>
          <a:bodyPr/>
          <a:lstStyle/>
          <a:p>
            <a:fld id="{AAB38BAF-2BB1-4868-9827-C1A555C95EE6}" type="slidenum">
              <a:rPr lang="zh-TW" altLang="en-US" smtClean="0"/>
              <a:pPr/>
              <a:t>37</a:t>
            </a:fld>
            <a:endParaRPr lang="zh-TW" altLang="en-US" smtClean="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直線接點 42"/>
          <p:cNvCxnSpPr/>
          <p:nvPr/>
        </p:nvCxnSpPr>
        <p:spPr>
          <a:xfrm rot="10800000" flipV="1">
            <a:off x="5148263" y="2781302"/>
            <a:ext cx="2303462" cy="1511300"/>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rot="10800000" flipV="1">
            <a:off x="4211638" y="2276478"/>
            <a:ext cx="2089150" cy="1368425"/>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1031" name="標題 20"/>
          <p:cNvSpPr>
            <a:spLocks noGrp="1"/>
          </p:cNvSpPr>
          <p:nvPr>
            <p:ph type="title"/>
          </p:nvPr>
        </p:nvSpPr>
        <p:spPr/>
        <p:txBody>
          <a:bodyPr/>
          <a:lstStyle/>
          <a:p>
            <a:r>
              <a:rPr lang="en-US" altLang="zh-TW" dirty="0" smtClean="0"/>
              <a:t>Storage Expansion</a:t>
            </a:r>
            <a:r>
              <a:rPr lang="zh-TW" altLang="en-US" dirty="0" smtClean="0"/>
              <a:t> </a:t>
            </a:r>
            <a:r>
              <a:rPr lang="en-US" altLang="zh-TW" dirty="0" smtClean="0"/>
              <a:t>Solutions</a:t>
            </a:r>
          </a:p>
        </p:txBody>
      </p:sp>
      <p:sp>
        <p:nvSpPr>
          <p:cNvPr id="1032" name="投影片編號版面配置區 30"/>
          <p:cNvSpPr>
            <a:spLocks noGrp="1"/>
          </p:cNvSpPr>
          <p:nvPr>
            <p:ph type="sldNum" sz="quarter" idx="12"/>
          </p:nvPr>
        </p:nvSpPr>
        <p:spPr bwMode="auto">
          <a:noFill/>
          <a:ln>
            <a:miter lim="800000"/>
            <a:headEnd/>
            <a:tailEnd/>
          </a:ln>
        </p:spPr>
        <p:txBody>
          <a:bodyPr/>
          <a:lstStyle/>
          <a:p>
            <a:fld id="{EE4E7DA2-AA15-4805-ABDA-D4971AD78F63}" type="slidenum">
              <a:rPr lang="en-US" altLang="zh-TW" smtClean="0"/>
              <a:pPr/>
              <a:t>38</a:t>
            </a:fld>
            <a:endParaRPr lang="en-US" altLang="zh-TW" smtClean="0"/>
          </a:p>
        </p:txBody>
      </p:sp>
      <p:graphicFrame>
        <p:nvGraphicFramePr>
          <p:cNvPr id="8" name="Object 2"/>
          <p:cNvGraphicFramePr>
            <a:graphicFrameLocks noChangeAspect="1"/>
          </p:cNvGraphicFramePr>
          <p:nvPr/>
        </p:nvGraphicFramePr>
        <p:xfrm>
          <a:off x="3933825" y="4027490"/>
          <a:ext cx="2222500" cy="2354263"/>
        </p:xfrm>
        <a:graphic>
          <a:graphicData uri="http://schemas.openxmlformats.org/presentationml/2006/ole">
            <p:oleObj spid="_x0000_s175106" name="Visio" r:id="rId4" imgW="2222423" imgH="2353551" progId="">
              <p:embed/>
            </p:oleObj>
          </a:graphicData>
        </a:graphic>
      </p:graphicFrame>
      <p:graphicFrame>
        <p:nvGraphicFramePr>
          <p:cNvPr id="20" name="Object 6"/>
          <p:cNvGraphicFramePr>
            <a:graphicFrameLocks noChangeAspect="1"/>
          </p:cNvGraphicFramePr>
          <p:nvPr/>
        </p:nvGraphicFramePr>
        <p:xfrm>
          <a:off x="2101854" y="2420939"/>
          <a:ext cx="4665663" cy="2768600"/>
        </p:xfrm>
        <a:graphic>
          <a:graphicData uri="http://schemas.openxmlformats.org/presentationml/2006/ole">
            <p:oleObj spid="_x0000_s175107" name="Visio" r:id="rId5" imgW="4665658" imgH="2768169" progId="">
              <p:embed/>
            </p:oleObj>
          </a:graphicData>
        </a:graphic>
      </p:graphicFrame>
      <p:cxnSp>
        <p:nvCxnSpPr>
          <p:cNvPr id="36" name="直線接點 35"/>
          <p:cNvCxnSpPr/>
          <p:nvPr/>
        </p:nvCxnSpPr>
        <p:spPr>
          <a:xfrm rot="10800000" flipV="1">
            <a:off x="3635375" y="2997201"/>
            <a:ext cx="431800" cy="287339"/>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68616" name="Picture 8" descr="C:\Users\Andrew\Desktop\Untitled-1.png"/>
          <p:cNvPicPr>
            <a:picLocks noChangeAspect="1" noChangeArrowheads="1"/>
          </p:cNvPicPr>
          <p:nvPr/>
        </p:nvPicPr>
        <p:blipFill>
          <a:blip r:embed="rId6" cstate="print"/>
          <a:srcRect/>
          <a:stretch>
            <a:fillRect/>
          </a:stretch>
        </p:blipFill>
        <p:spPr bwMode="auto">
          <a:xfrm>
            <a:off x="5435600" y="1196976"/>
            <a:ext cx="3024188" cy="2016125"/>
          </a:xfrm>
          <a:prstGeom prst="rect">
            <a:avLst/>
          </a:prstGeom>
          <a:noFill/>
          <a:ln w="9525">
            <a:noFill/>
            <a:miter lim="800000"/>
            <a:headEnd/>
            <a:tailEnd/>
          </a:ln>
        </p:spPr>
      </p:pic>
      <p:sp>
        <p:nvSpPr>
          <p:cNvPr id="1041" name="文字方塊 38"/>
          <p:cNvSpPr txBox="1">
            <a:spLocks noChangeArrowheads="1"/>
          </p:cNvSpPr>
          <p:nvPr/>
        </p:nvSpPr>
        <p:spPr bwMode="auto">
          <a:xfrm>
            <a:off x="3851279" y="2997200"/>
            <a:ext cx="1331775" cy="369332"/>
          </a:xfrm>
          <a:prstGeom prst="rect">
            <a:avLst/>
          </a:prstGeom>
          <a:noFill/>
          <a:ln w="9525">
            <a:noFill/>
            <a:miter lim="800000"/>
            <a:headEnd/>
            <a:tailEnd/>
          </a:ln>
        </p:spPr>
        <p:txBody>
          <a:bodyPr wrap="none">
            <a:spAutoFit/>
          </a:bodyPr>
          <a:lstStyle/>
          <a:p>
            <a:pPr>
              <a:defRPr/>
            </a:pPr>
            <a:r>
              <a:rPr lang="en-US" dirty="0" err="1">
                <a:latin typeface="+mn-lt"/>
                <a:ea typeface="新細明體" charset="-120"/>
              </a:rPr>
              <a:t>VioStor</a:t>
            </a:r>
            <a:r>
              <a:rPr lang="en-US" dirty="0">
                <a:latin typeface="+mn-lt"/>
                <a:ea typeface="新細明體" charset="-120"/>
              </a:rPr>
              <a:t> NVR</a:t>
            </a:r>
          </a:p>
        </p:txBody>
      </p:sp>
      <p:pic>
        <p:nvPicPr>
          <p:cNvPr id="1037" name="圖片 28" descr="switch 8-portowy.jpg"/>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1187450" y="2214563"/>
            <a:ext cx="1835150" cy="493712"/>
          </a:xfrm>
          <a:prstGeom prst="rect">
            <a:avLst/>
          </a:prstGeom>
          <a:noFill/>
          <a:ln w="9525">
            <a:noFill/>
            <a:miter lim="800000"/>
            <a:headEnd/>
            <a:tailEnd/>
          </a:ln>
        </p:spPr>
      </p:pic>
      <p:cxnSp>
        <p:nvCxnSpPr>
          <p:cNvPr id="39" name="直線接點 38"/>
          <p:cNvCxnSpPr/>
          <p:nvPr/>
        </p:nvCxnSpPr>
        <p:spPr>
          <a:xfrm rot="10800000" flipV="1">
            <a:off x="4716463" y="2565402"/>
            <a:ext cx="2159000" cy="1439863"/>
          </a:xfrm>
          <a:prstGeom prst="line">
            <a:avLst/>
          </a:prstGeom>
          <a:ln w="25400">
            <a:solidFill>
              <a:schemeClr val="accent1"/>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6" name="Object 4"/>
          <p:cNvGraphicFramePr>
            <a:graphicFrameLocks noChangeAspect="1"/>
          </p:cNvGraphicFramePr>
          <p:nvPr/>
        </p:nvGraphicFramePr>
        <p:xfrm>
          <a:off x="1917700" y="2874964"/>
          <a:ext cx="2222500" cy="2354263"/>
        </p:xfrm>
        <a:graphic>
          <a:graphicData uri="http://schemas.openxmlformats.org/presentationml/2006/ole">
            <p:oleObj spid="_x0000_s175108" name="Visio" r:id="rId8" imgW="2222423" imgH="2353551" progId="">
              <p:embed/>
            </p:oleObj>
          </a:graphicData>
        </a:graphic>
      </p:graphicFrame>
      <p:sp>
        <p:nvSpPr>
          <p:cNvPr id="17" name="橢圓 16"/>
          <p:cNvSpPr/>
          <p:nvPr/>
        </p:nvSpPr>
        <p:spPr>
          <a:xfrm>
            <a:off x="5435600" y="1196975"/>
            <a:ext cx="3024188" cy="1944688"/>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chemeClr val="tx1"/>
              </a:solidFill>
              <a:cs typeface="Arial" charset="0"/>
            </a:endParaRPr>
          </a:p>
        </p:txBody>
      </p:sp>
      <p:sp>
        <p:nvSpPr>
          <p:cNvPr id="44" name="文字方塊 43"/>
          <p:cNvSpPr txBox="1">
            <a:spLocks noChangeArrowheads="1"/>
          </p:cNvSpPr>
          <p:nvPr/>
        </p:nvSpPr>
        <p:spPr bwMode="auto">
          <a:xfrm>
            <a:off x="5795963" y="2636839"/>
            <a:ext cx="1169038" cy="369332"/>
          </a:xfrm>
          <a:prstGeom prst="rect">
            <a:avLst/>
          </a:prstGeom>
          <a:noFill/>
          <a:ln w="9525">
            <a:noFill/>
            <a:miter lim="800000"/>
            <a:headEnd/>
            <a:tailEnd/>
          </a:ln>
        </p:spPr>
        <p:txBody>
          <a:bodyPr wrap="none">
            <a:spAutoFit/>
          </a:bodyPr>
          <a:lstStyle/>
          <a:p>
            <a:pPr>
              <a:defRPr/>
            </a:pPr>
            <a:r>
              <a:rPr lang="en-US" dirty="0">
                <a:latin typeface="+mn-lt"/>
                <a:ea typeface="新細明體" charset="-120"/>
              </a:rPr>
              <a:t>Turbo NAS</a:t>
            </a:r>
          </a:p>
        </p:txBody>
      </p:sp>
      <p:sp>
        <p:nvSpPr>
          <p:cNvPr id="1039" name="文字方塊 30"/>
          <p:cNvSpPr txBox="1">
            <a:spLocks noChangeArrowheads="1"/>
          </p:cNvSpPr>
          <p:nvPr/>
        </p:nvSpPr>
        <p:spPr bwMode="auto">
          <a:xfrm>
            <a:off x="7272342" y="2924176"/>
            <a:ext cx="1476375" cy="923330"/>
          </a:xfrm>
          <a:prstGeom prst="rect">
            <a:avLst/>
          </a:prstGeom>
          <a:noFill/>
          <a:ln w="9525">
            <a:noFill/>
            <a:miter lim="800000"/>
            <a:headEnd/>
            <a:tailEnd/>
          </a:ln>
        </p:spPr>
        <p:txBody>
          <a:bodyPr>
            <a:spAutoFit/>
          </a:bodyPr>
          <a:lstStyle/>
          <a:p>
            <a:r>
              <a:rPr lang="en-US" altLang="zh-TW">
                <a:solidFill>
                  <a:schemeClr val="tx2"/>
                </a:solidFill>
              </a:rPr>
              <a:t>Surveillance Storage Expansion</a:t>
            </a:r>
          </a:p>
        </p:txBody>
      </p:sp>
      <p:pic>
        <p:nvPicPr>
          <p:cNvPr id="2" name="圖片 17" descr="VS-12064U-正面+影.png"/>
          <p:cNvPicPr>
            <a:picLocks noChangeAspect="1"/>
          </p:cNvPicPr>
          <p:nvPr/>
        </p:nvPicPr>
        <p:blipFill>
          <a:blip r:embed="rId9" cstate="print"/>
          <a:srcRect/>
          <a:stretch>
            <a:fillRect/>
          </a:stretch>
        </p:blipFill>
        <p:spPr bwMode="auto">
          <a:xfrm>
            <a:off x="3059117" y="2349502"/>
            <a:ext cx="2352675" cy="103822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037"/>
                                        </p:tgtEl>
                                        <p:attrNameLst>
                                          <p:attrName>style.visibility</p:attrName>
                                        </p:attrNameLst>
                                      </p:cBhvr>
                                      <p:to>
                                        <p:strVal val="visible"/>
                                      </p:to>
                                    </p:se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500"/>
                                        <p:tgtEl>
                                          <p:spTgt spid="8"/>
                                        </p:tgtEl>
                                      </p:cBhvr>
                                    </p:animEffect>
                                  </p:childTnLst>
                                </p:cTn>
                              </p:par>
                            </p:childTnLst>
                          </p:cTn>
                        </p:par>
                        <p:par>
                          <p:cTn id="17" fill="hold">
                            <p:stCondLst>
                              <p:cond delay="1000"/>
                            </p:stCondLst>
                            <p:childTnLst>
                              <p:par>
                                <p:cTn id="18" presetID="4"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par>
                          <p:cTn id="27" fill="hold">
                            <p:stCondLst>
                              <p:cond delay="1500"/>
                            </p:stCondLst>
                            <p:childTnLst>
                              <p:par>
                                <p:cTn id="28" presetID="4" presetClass="entr" presetSubtype="16" fill="hold" nodeType="afterEffect">
                                  <p:stCondLst>
                                    <p:cond delay="0"/>
                                  </p:stCondLst>
                                  <p:childTnLst>
                                    <p:set>
                                      <p:cBhvr>
                                        <p:cTn id="29" dur="1" fill="hold">
                                          <p:stCondLst>
                                            <p:cond delay="0"/>
                                          </p:stCondLst>
                                        </p:cTn>
                                        <p:tgtEl>
                                          <p:spTgt spid="68616"/>
                                        </p:tgtEl>
                                        <p:attrNameLst>
                                          <p:attrName>style.visibility</p:attrName>
                                        </p:attrNameLst>
                                      </p:cBhvr>
                                      <p:to>
                                        <p:strVal val="visible"/>
                                      </p:to>
                                    </p:set>
                                    <p:animEffect transition="in" filter="box(in)">
                                      <p:cBhvr>
                                        <p:cTn id="30" dur="500"/>
                                        <p:tgtEl>
                                          <p:spTgt spid="68616"/>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par>
                          <p:cTn id="33" fill="hold">
                            <p:stCondLst>
                              <p:cond delay="2000"/>
                            </p:stCondLst>
                            <p:childTnLst>
                              <p:par>
                                <p:cTn id="34" presetID="1" presetClass="entr" presetSubtype="0"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par>
                          <p:cTn id="36" fill="hold">
                            <p:stCondLst>
                              <p:cond delay="2000"/>
                            </p:stCondLst>
                            <p:childTnLst>
                              <p:par>
                                <p:cTn id="37" presetID="3" presetClass="entr" presetSubtype="1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linds(horizontal)">
                                      <p:cBhvr>
                                        <p:cTn id="39" dur="500"/>
                                        <p:tgtEl>
                                          <p:spTgt spid="17"/>
                                        </p:tgtEl>
                                      </p:cBhvr>
                                    </p:animEffect>
                                  </p:childTnLst>
                                </p:cTn>
                              </p:par>
                            </p:childTnLst>
                          </p:cTn>
                        </p:par>
                        <p:par>
                          <p:cTn id="40" fill="hold">
                            <p:stCondLst>
                              <p:cond delay="2500"/>
                            </p:stCondLst>
                            <p:childTnLst>
                              <p:par>
                                <p:cTn id="41" presetID="1" presetClass="entr" presetSubtype="0" fill="hold" grpId="0" nodeType="afterEffect">
                                  <p:stCondLst>
                                    <p:cond delay="0"/>
                                  </p:stCondLst>
                                  <p:childTnLst>
                                    <p:set>
                                      <p:cBhvr>
                                        <p:cTn id="42" dur="1" fill="hold">
                                          <p:stCondLst>
                                            <p:cond delay="0"/>
                                          </p:stCondLst>
                                        </p:cTn>
                                        <p:tgtEl>
                                          <p:spTgt spid="1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4" grpId="0"/>
      <p:bldP spid="103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title"/>
          </p:nvPr>
        </p:nvSpPr>
        <p:spPr/>
        <p:txBody>
          <a:bodyPr/>
          <a:lstStyle/>
          <a:p>
            <a:r>
              <a:rPr lang="en-US" altLang="zh-TW" smtClean="0"/>
              <a:t>Surveillance Storage Expansion</a:t>
            </a:r>
          </a:p>
        </p:txBody>
      </p:sp>
      <p:sp>
        <p:nvSpPr>
          <p:cNvPr id="18435" name="投影片編號版面配置區 3"/>
          <p:cNvSpPr>
            <a:spLocks noGrp="1"/>
          </p:cNvSpPr>
          <p:nvPr>
            <p:ph type="sldNum" sz="quarter" idx="12"/>
          </p:nvPr>
        </p:nvSpPr>
        <p:spPr/>
        <p:txBody>
          <a:bodyPr/>
          <a:lstStyle/>
          <a:p>
            <a:fld id="{3ED05BF0-8EDC-4126-AEB7-1246372745CD}" type="slidenum">
              <a:rPr lang="zh-TW" altLang="en-US" smtClean="0"/>
              <a:pPr/>
              <a:t>39</a:t>
            </a:fld>
            <a:endParaRPr lang="en-US" altLang="zh-TW" smtClean="0"/>
          </a:p>
        </p:txBody>
      </p:sp>
      <p:pic>
        <p:nvPicPr>
          <p:cNvPr id="18436" name="圖片 7" descr="VS-8000 Pro_正面+倒影.png"/>
          <p:cNvPicPr>
            <a:picLocks noChangeAspect="1"/>
          </p:cNvPicPr>
          <p:nvPr/>
        </p:nvPicPr>
        <p:blipFill>
          <a:blip r:embed="rId3" cstate="print"/>
          <a:srcRect/>
          <a:stretch>
            <a:fillRect/>
          </a:stretch>
        </p:blipFill>
        <p:spPr bwMode="auto">
          <a:xfrm>
            <a:off x="0" y="2564606"/>
            <a:ext cx="2597150" cy="727075"/>
          </a:xfrm>
          <a:prstGeom prst="rect">
            <a:avLst/>
          </a:prstGeom>
          <a:noFill/>
          <a:ln w="9525">
            <a:noFill/>
            <a:miter lim="800000"/>
            <a:headEnd/>
            <a:tailEnd/>
          </a:ln>
        </p:spPr>
      </p:pic>
      <p:pic>
        <p:nvPicPr>
          <p:cNvPr id="18437" name="圖片 9" descr="TS-859U-RPPlus_01.png"/>
          <p:cNvPicPr>
            <a:picLocks noChangeAspect="1"/>
          </p:cNvPicPr>
          <p:nvPr/>
        </p:nvPicPr>
        <p:blipFill>
          <a:blip r:embed="rId4" cstate="print"/>
          <a:srcRect/>
          <a:stretch>
            <a:fillRect/>
          </a:stretch>
        </p:blipFill>
        <p:spPr bwMode="auto">
          <a:xfrm>
            <a:off x="3064595" y="1124744"/>
            <a:ext cx="2806700" cy="785812"/>
          </a:xfrm>
          <a:prstGeom prst="rect">
            <a:avLst/>
          </a:prstGeom>
          <a:noFill/>
          <a:ln w="9525">
            <a:noFill/>
            <a:miter lim="800000"/>
            <a:headEnd/>
            <a:tailEnd/>
          </a:ln>
        </p:spPr>
      </p:pic>
      <p:pic>
        <p:nvPicPr>
          <p:cNvPr id="18438" name="圖片 10" descr="TS-859U-RPPlus_01.png"/>
          <p:cNvPicPr>
            <a:picLocks noChangeAspect="1"/>
          </p:cNvPicPr>
          <p:nvPr/>
        </p:nvPicPr>
        <p:blipFill>
          <a:blip r:embed="rId4" cstate="print"/>
          <a:srcRect/>
          <a:stretch>
            <a:fillRect/>
          </a:stretch>
        </p:blipFill>
        <p:spPr bwMode="auto">
          <a:xfrm>
            <a:off x="3064595" y="2700124"/>
            <a:ext cx="2806700" cy="785813"/>
          </a:xfrm>
          <a:prstGeom prst="rect">
            <a:avLst/>
          </a:prstGeom>
          <a:noFill/>
          <a:ln w="9525">
            <a:noFill/>
            <a:miter lim="800000"/>
            <a:headEnd/>
            <a:tailEnd/>
          </a:ln>
        </p:spPr>
      </p:pic>
      <p:pic>
        <p:nvPicPr>
          <p:cNvPr id="18439" name="圖片 11" descr="TS-859U-RPPlus_01.png"/>
          <p:cNvPicPr>
            <a:picLocks noChangeAspect="1"/>
          </p:cNvPicPr>
          <p:nvPr/>
        </p:nvPicPr>
        <p:blipFill>
          <a:blip r:embed="rId4" cstate="print"/>
          <a:srcRect/>
          <a:stretch>
            <a:fillRect/>
          </a:stretch>
        </p:blipFill>
        <p:spPr bwMode="auto">
          <a:xfrm>
            <a:off x="3064595" y="4509849"/>
            <a:ext cx="2806700" cy="785813"/>
          </a:xfrm>
          <a:prstGeom prst="rect">
            <a:avLst/>
          </a:prstGeom>
          <a:noFill/>
          <a:ln w="9525">
            <a:noFill/>
            <a:miter lim="800000"/>
            <a:headEnd/>
            <a:tailEnd/>
          </a:ln>
        </p:spPr>
      </p:pic>
      <p:sp>
        <p:nvSpPr>
          <p:cNvPr id="18440" name="文字方塊 12"/>
          <p:cNvSpPr txBox="1">
            <a:spLocks noChangeArrowheads="1"/>
          </p:cNvSpPr>
          <p:nvPr/>
        </p:nvSpPr>
        <p:spPr bwMode="auto">
          <a:xfrm>
            <a:off x="2483768" y="2771080"/>
            <a:ext cx="319088" cy="369888"/>
          </a:xfrm>
          <a:prstGeom prst="rect">
            <a:avLst/>
          </a:prstGeom>
          <a:noFill/>
          <a:ln w="9525">
            <a:noFill/>
            <a:miter lim="800000"/>
            <a:headEnd/>
            <a:tailEnd/>
          </a:ln>
        </p:spPr>
        <p:txBody>
          <a:bodyPr wrap="none">
            <a:spAutoFit/>
          </a:bodyPr>
          <a:lstStyle/>
          <a:p>
            <a:r>
              <a:rPr lang="en-US" altLang="zh-TW" dirty="0">
                <a:solidFill>
                  <a:srgbClr val="FF0000"/>
                </a:solidFill>
              </a:rPr>
              <a:t>+</a:t>
            </a:r>
          </a:p>
        </p:txBody>
      </p:sp>
      <p:sp>
        <p:nvSpPr>
          <p:cNvPr id="14" name="左大括弧 13"/>
          <p:cNvSpPr/>
          <p:nvPr/>
        </p:nvSpPr>
        <p:spPr>
          <a:xfrm>
            <a:off x="2802856" y="1556544"/>
            <a:ext cx="328984" cy="3528640"/>
          </a:xfrm>
          <a:prstGeom prst="leftBrace">
            <a:avLst>
              <a:gd name="adj1" fmla="val 8333"/>
              <a:gd name="adj2" fmla="val 41295"/>
            </a:avLst>
          </a:prstGeom>
          <a:ln w="25400">
            <a:solidFill>
              <a:srgbClr val="FFC000"/>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tLang="zh-TW">
              <a:cs typeface="Arial" charset="0"/>
            </a:endParaRPr>
          </a:p>
        </p:txBody>
      </p:sp>
      <p:sp>
        <p:nvSpPr>
          <p:cNvPr id="18442" name="文字方塊 14"/>
          <p:cNvSpPr txBox="1">
            <a:spLocks noChangeArrowheads="1"/>
          </p:cNvSpPr>
          <p:nvPr/>
        </p:nvSpPr>
        <p:spPr bwMode="auto">
          <a:xfrm>
            <a:off x="6017444" y="1268090"/>
            <a:ext cx="1512168" cy="584775"/>
          </a:xfrm>
          <a:prstGeom prst="rect">
            <a:avLst/>
          </a:prstGeom>
          <a:noFill/>
          <a:ln w="9525">
            <a:noFill/>
            <a:miter lim="800000"/>
            <a:headEnd/>
            <a:tailEnd/>
          </a:ln>
        </p:spPr>
        <p:txBody>
          <a:bodyPr wrap="square">
            <a:spAutoFit/>
          </a:bodyPr>
          <a:lstStyle/>
          <a:p>
            <a:r>
              <a:rPr lang="en-US" altLang="zh-TW" sz="1600" dirty="0" smtClean="0"/>
              <a:t>For Camera  N</a:t>
            </a:r>
            <a:r>
              <a:rPr lang="en-US" altLang="zh-TW" sz="1600" baseline="-25000" dirty="0" smtClean="0"/>
              <a:t>1</a:t>
            </a:r>
            <a:r>
              <a:rPr lang="en-US" altLang="zh-TW" sz="1600" dirty="0" smtClean="0"/>
              <a:t>, Camera N</a:t>
            </a:r>
            <a:r>
              <a:rPr lang="en-US" altLang="zh-TW" sz="1600" baseline="-25000" dirty="0" smtClean="0"/>
              <a:t>2</a:t>
            </a:r>
            <a:r>
              <a:rPr lang="en-US" altLang="zh-TW" sz="1600" dirty="0" smtClean="0"/>
              <a:t>……</a:t>
            </a:r>
            <a:endParaRPr lang="en-US" altLang="zh-TW" sz="1600" dirty="0"/>
          </a:p>
        </p:txBody>
      </p:sp>
      <p:sp>
        <p:nvSpPr>
          <p:cNvPr id="18444" name="文字方塊 16"/>
          <p:cNvSpPr txBox="1">
            <a:spLocks noChangeArrowheads="1"/>
          </p:cNvSpPr>
          <p:nvPr/>
        </p:nvSpPr>
        <p:spPr bwMode="auto">
          <a:xfrm>
            <a:off x="6017445" y="4653468"/>
            <a:ext cx="1650900" cy="584775"/>
          </a:xfrm>
          <a:prstGeom prst="rect">
            <a:avLst/>
          </a:prstGeom>
          <a:noFill/>
          <a:ln w="9525">
            <a:noFill/>
            <a:miter lim="800000"/>
            <a:headEnd/>
            <a:tailEnd/>
          </a:ln>
        </p:spPr>
        <p:txBody>
          <a:bodyPr wrap="square">
            <a:spAutoFit/>
          </a:bodyPr>
          <a:lstStyle/>
          <a:p>
            <a:r>
              <a:rPr lang="en-US" altLang="zh-TW" sz="1600" dirty="0" smtClean="0"/>
              <a:t>For Camera  N</a:t>
            </a:r>
            <a:r>
              <a:rPr lang="en-US" altLang="zh-TW" sz="1600" baseline="-25000" dirty="0" smtClean="0"/>
              <a:t>5</a:t>
            </a:r>
            <a:r>
              <a:rPr lang="en-US" altLang="zh-TW" sz="1600" dirty="0" smtClean="0"/>
              <a:t>, Camera N</a:t>
            </a:r>
            <a:r>
              <a:rPr lang="en-US" altLang="zh-TW" sz="1600" baseline="-25000" dirty="0" smtClean="0"/>
              <a:t>6</a:t>
            </a:r>
            <a:r>
              <a:rPr lang="en-US" altLang="zh-TW" sz="1600" dirty="0" smtClean="0"/>
              <a:t>……</a:t>
            </a:r>
            <a:endParaRPr lang="en-US" altLang="zh-TW" sz="1600" dirty="0"/>
          </a:p>
        </p:txBody>
      </p:sp>
      <p:sp>
        <p:nvSpPr>
          <p:cNvPr id="18" name="向右箭號 17"/>
          <p:cNvSpPr/>
          <p:nvPr/>
        </p:nvSpPr>
        <p:spPr>
          <a:xfrm>
            <a:off x="5873428" y="2987908"/>
            <a:ext cx="215900" cy="2159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chemeClr val="tx1"/>
              </a:solidFill>
              <a:cs typeface="Arial" charset="0"/>
            </a:endParaRPr>
          </a:p>
        </p:txBody>
      </p:sp>
      <p:sp>
        <p:nvSpPr>
          <p:cNvPr id="19" name="向右箭號 18"/>
          <p:cNvSpPr/>
          <p:nvPr/>
        </p:nvSpPr>
        <p:spPr>
          <a:xfrm>
            <a:off x="5873428" y="4868624"/>
            <a:ext cx="215900" cy="2159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chemeClr val="tx1"/>
              </a:solidFill>
              <a:cs typeface="Arial" charset="0"/>
            </a:endParaRPr>
          </a:p>
        </p:txBody>
      </p:sp>
      <p:sp>
        <p:nvSpPr>
          <p:cNvPr id="20" name="向右箭號 19"/>
          <p:cNvSpPr/>
          <p:nvPr/>
        </p:nvSpPr>
        <p:spPr>
          <a:xfrm>
            <a:off x="5873428" y="1484238"/>
            <a:ext cx="215900" cy="21590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chemeClr val="tx1"/>
              </a:solidFill>
              <a:cs typeface="Arial" charset="0"/>
            </a:endParaRPr>
          </a:p>
        </p:txBody>
      </p:sp>
      <p:sp>
        <p:nvSpPr>
          <p:cNvPr id="23" name="右中括弧 22"/>
          <p:cNvSpPr/>
          <p:nvPr/>
        </p:nvSpPr>
        <p:spPr>
          <a:xfrm>
            <a:off x="7524328" y="1482923"/>
            <a:ext cx="148159" cy="3674269"/>
          </a:xfrm>
          <a:prstGeom prst="rightBracket">
            <a:avLst/>
          </a:prstGeom>
          <a:ln w="25400">
            <a:solidFill>
              <a:srgbClr val="FFC000"/>
            </a:solidFill>
            <a:tailEnd type="none"/>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tLang="zh-TW">
              <a:cs typeface="Arial" charset="0"/>
            </a:endParaRPr>
          </a:p>
        </p:txBody>
      </p:sp>
      <p:sp>
        <p:nvSpPr>
          <p:cNvPr id="18449" name="文字方塊 23"/>
          <p:cNvSpPr txBox="1">
            <a:spLocks noChangeArrowheads="1"/>
          </p:cNvSpPr>
          <p:nvPr/>
        </p:nvSpPr>
        <p:spPr bwMode="auto">
          <a:xfrm>
            <a:off x="7740352" y="2348706"/>
            <a:ext cx="1332211" cy="1477328"/>
          </a:xfrm>
          <a:prstGeom prst="rect">
            <a:avLst/>
          </a:prstGeom>
          <a:solidFill>
            <a:schemeClr val="bg1"/>
          </a:solidFill>
          <a:ln w="9525">
            <a:solidFill>
              <a:schemeClr val="tx2"/>
            </a:solidFill>
            <a:miter lim="800000"/>
            <a:headEnd/>
            <a:tailEnd/>
          </a:ln>
        </p:spPr>
        <p:txBody>
          <a:bodyPr wrap="square">
            <a:spAutoFit/>
          </a:bodyPr>
          <a:lstStyle/>
          <a:p>
            <a:r>
              <a:rPr lang="en-US" altLang="zh-TW" dirty="0"/>
              <a:t>Whooping up to additional </a:t>
            </a:r>
            <a:r>
              <a:rPr lang="en-US" altLang="zh-TW" dirty="0" smtClean="0"/>
              <a:t>200TB </a:t>
            </a:r>
            <a:r>
              <a:rPr lang="en-US" altLang="zh-TW" dirty="0"/>
              <a:t>mass storage</a:t>
            </a:r>
          </a:p>
        </p:txBody>
      </p:sp>
      <p:sp>
        <p:nvSpPr>
          <p:cNvPr id="18450" name="文字方塊 24"/>
          <p:cNvSpPr txBox="1">
            <a:spLocks noChangeArrowheads="1"/>
          </p:cNvSpPr>
          <p:nvPr/>
        </p:nvSpPr>
        <p:spPr bwMode="auto">
          <a:xfrm>
            <a:off x="3132857" y="1916906"/>
            <a:ext cx="2380267" cy="369332"/>
          </a:xfrm>
          <a:prstGeom prst="rect">
            <a:avLst/>
          </a:prstGeom>
          <a:noFill/>
          <a:ln w="9525">
            <a:noFill/>
            <a:miter lim="800000"/>
            <a:headEnd/>
            <a:tailEnd/>
          </a:ln>
        </p:spPr>
        <p:txBody>
          <a:bodyPr wrap="none">
            <a:spAutoFit/>
          </a:bodyPr>
          <a:lstStyle/>
          <a:p>
            <a:r>
              <a:rPr lang="en-US" altLang="zh-TW" dirty="0"/>
              <a:t>Turbo NAS: Up to </a:t>
            </a:r>
            <a:r>
              <a:rPr lang="en-US" altLang="zh-TW" dirty="0" smtClean="0"/>
              <a:t> 48TB</a:t>
            </a:r>
            <a:endParaRPr lang="en-US" altLang="zh-TW" dirty="0"/>
          </a:p>
        </p:txBody>
      </p:sp>
      <p:sp>
        <p:nvSpPr>
          <p:cNvPr id="18451" name="文字方塊 25"/>
          <p:cNvSpPr txBox="1">
            <a:spLocks noChangeArrowheads="1"/>
          </p:cNvSpPr>
          <p:nvPr/>
        </p:nvSpPr>
        <p:spPr bwMode="auto">
          <a:xfrm>
            <a:off x="3132857" y="3563724"/>
            <a:ext cx="2327368" cy="369332"/>
          </a:xfrm>
          <a:prstGeom prst="rect">
            <a:avLst/>
          </a:prstGeom>
          <a:noFill/>
          <a:ln w="9525">
            <a:noFill/>
            <a:miter lim="800000"/>
            <a:headEnd/>
            <a:tailEnd/>
          </a:ln>
        </p:spPr>
        <p:txBody>
          <a:bodyPr wrap="none">
            <a:spAutoFit/>
          </a:bodyPr>
          <a:lstStyle/>
          <a:p>
            <a:r>
              <a:rPr lang="en-US" altLang="zh-TW" dirty="0"/>
              <a:t>Turbo NAS: Up to </a:t>
            </a:r>
            <a:r>
              <a:rPr lang="en-US" altLang="zh-TW" dirty="0" smtClean="0"/>
              <a:t>48TB</a:t>
            </a:r>
            <a:endParaRPr lang="en-US" altLang="zh-TW" dirty="0"/>
          </a:p>
        </p:txBody>
      </p:sp>
      <p:sp>
        <p:nvSpPr>
          <p:cNvPr id="18452" name="文字方塊 26"/>
          <p:cNvSpPr txBox="1">
            <a:spLocks noChangeArrowheads="1"/>
          </p:cNvSpPr>
          <p:nvPr/>
        </p:nvSpPr>
        <p:spPr bwMode="auto">
          <a:xfrm>
            <a:off x="3059832" y="5301208"/>
            <a:ext cx="2327368" cy="369332"/>
          </a:xfrm>
          <a:prstGeom prst="rect">
            <a:avLst/>
          </a:prstGeom>
          <a:noFill/>
          <a:ln w="9525">
            <a:noFill/>
            <a:miter lim="800000"/>
            <a:headEnd/>
            <a:tailEnd/>
          </a:ln>
        </p:spPr>
        <p:txBody>
          <a:bodyPr wrap="none">
            <a:spAutoFit/>
          </a:bodyPr>
          <a:lstStyle/>
          <a:p>
            <a:r>
              <a:rPr lang="en-US" altLang="zh-TW" dirty="0"/>
              <a:t>Turbo NAS: Up to </a:t>
            </a:r>
            <a:r>
              <a:rPr lang="en-US" altLang="zh-TW" dirty="0" smtClean="0"/>
              <a:t>48TB</a:t>
            </a:r>
            <a:endParaRPr lang="en-US" altLang="zh-TW" dirty="0"/>
          </a:p>
        </p:txBody>
      </p:sp>
      <p:sp>
        <p:nvSpPr>
          <p:cNvPr id="18453" name="文字方塊 27"/>
          <p:cNvSpPr txBox="1">
            <a:spLocks noChangeArrowheads="1"/>
          </p:cNvSpPr>
          <p:nvPr/>
        </p:nvSpPr>
        <p:spPr bwMode="auto">
          <a:xfrm>
            <a:off x="179388" y="3283744"/>
            <a:ext cx="2044700" cy="646112"/>
          </a:xfrm>
          <a:prstGeom prst="rect">
            <a:avLst/>
          </a:prstGeom>
          <a:noFill/>
          <a:ln w="9525">
            <a:noFill/>
            <a:miter lim="800000"/>
            <a:headEnd/>
            <a:tailEnd/>
          </a:ln>
        </p:spPr>
        <p:txBody>
          <a:bodyPr wrap="none">
            <a:spAutoFit/>
          </a:bodyPr>
          <a:lstStyle/>
          <a:p>
            <a:r>
              <a:rPr lang="en-US" altLang="zh-TW"/>
              <a:t>VioStor NVR: </a:t>
            </a:r>
            <a:br>
              <a:rPr lang="en-US" altLang="zh-TW"/>
            </a:br>
            <a:r>
              <a:rPr lang="en-US" altLang="zh-TW"/>
              <a:t>Up to 64 channels</a:t>
            </a:r>
          </a:p>
        </p:txBody>
      </p:sp>
      <p:pic>
        <p:nvPicPr>
          <p:cNvPr id="25" name="圖片 24" descr="LOGO-QNAP Security-黑白.png"/>
          <p:cNvPicPr>
            <a:picLocks noChangeAspect="1"/>
          </p:cNvPicPr>
          <p:nvPr/>
        </p:nvPicPr>
        <p:blipFill>
          <a:blip r:embed="rId5" cstate="print">
            <a:duotone>
              <a:schemeClr val="bg2">
                <a:shade val="45000"/>
                <a:satMod val="135000"/>
              </a:schemeClr>
              <a:prstClr val="white"/>
            </a:duotone>
            <a:lum bright="40000"/>
          </a:blip>
          <a:stretch>
            <a:fillRect/>
          </a:stretch>
        </p:blipFill>
        <p:spPr>
          <a:xfrm>
            <a:off x="7488832" y="6309320"/>
            <a:ext cx="1547664" cy="468201"/>
          </a:xfrm>
          <a:prstGeom prst="rect">
            <a:avLst/>
          </a:prstGeom>
        </p:spPr>
      </p:pic>
      <p:sp>
        <p:nvSpPr>
          <p:cNvPr id="26" name="文字方塊 14"/>
          <p:cNvSpPr txBox="1">
            <a:spLocks noChangeArrowheads="1"/>
          </p:cNvSpPr>
          <p:nvPr/>
        </p:nvSpPr>
        <p:spPr bwMode="auto">
          <a:xfrm>
            <a:off x="6017444" y="2763049"/>
            <a:ext cx="1656184" cy="584775"/>
          </a:xfrm>
          <a:prstGeom prst="rect">
            <a:avLst/>
          </a:prstGeom>
          <a:noFill/>
          <a:ln w="9525">
            <a:noFill/>
            <a:miter lim="800000"/>
            <a:headEnd/>
            <a:tailEnd/>
          </a:ln>
        </p:spPr>
        <p:txBody>
          <a:bodyPr wrap="square">
            <a:spAutoFit/>
          </a:bodyPr>
          <a:lstStyle/>
          <a:p>
            <a:r>
              <a:rPr lang="en-US" altLang="zh-TW" sz="1600" dirty="0" smtClean="0"/>
              <a:t>For Camera  N</a:t>
            </a:r>
            <a:r>
              <a:rPr lang="en-US" altLang="zh-TW" sz="1600" baseline="-25000" dirty="0" smtClean="0"/>
              <a:t>3</a:t>
            </a:r>
            <a:r>
              <a:rPr lang="en-US" altLang="zh-TW" sz="1600" dirty="0" smtClean="0"/>
              <a:t>, Camera N</a:t>
            </a:r>
            <a:r>
              <a:rPr lang="en-US" altLang="zh-TW" sz="1600" baseline="-25000" dirty="0" smtClean="0"/>
              <a:t>4</a:t>
            </a:r>
            <a:r>
              <a:rPr lang="en-US" altLang="zh-TW" sz="1600" dirty="0" smtClean="0"/>
              <a:t>……</a:t>
            </a:r>
            <a:endParaRPr lang="en-US" altLang="zh-TW" sz="1600" dirty="0"/>
          </a:p>
        </p:txBody>
      </p:sp>
      <p:sp>
        <p:nvSpPr>
          <p:cNvPr id="27" name="矩形 26"/>
          <p:cNvSpPr/>
          <p:nvPr/>
        </p:nvSpPr>
        <p:spPr>
          <a:xfrm>
            <a:off x="0" y="5579948"/>
            <a:ext cx="9144000" cy="646331"/>
          </a:xfrm>
          <a:prstGeom prst="rect">
            <a:avLst/>
          </a:prstGeom>
        </p:spPr>
        <p:txBody>
          <a:bodyPr wrap="square">
            <a:spAutoFit/>
          </a:bodyPr>
          <a:lstStyle/>
          <a:p>
            <a:r>
              <a:rPr lang="en-US" altLang="zh-TW" dirty="0" smtClean="0">
                <a:solidFill>
                  <a:srgbClr val="FF0000"/>
                </a:solidFill>
              </a:rPr>
              <a:t>* </a:t>
            </a:r>
            <a:r>
              <a:rPr lang="en-US" altLang="zh-TW" dirty="0" smtClean="0"/>
              <a:t>Single NAS can be used for single or multiple channels for storage expansion.</a:t>
            </a:r>
          </a:p>
          <a:p>
            <a:r>
              <a:rPr lang="en-US" altLang="zh-TW" i="1" dirty="0" smtClean="0"/>
              <a:t>Note: Design and specifications are subject to change without notice.</a:t>
            </a:r>
          </a:p>
        </p:txBody>
      </p:sp>
      <p:sp>
        <p:nvSpPr>
          <p:cNvPr id="28" name="矩形 27"/>
          <p:cNvSpPr/>
          <p:nvPr/>
        </p:nvSpPr>
        <p:spPr>
          <a:xfrm>
            <a:off x="3779912" y="2185700"/>
            <a:ext cx="3456384" cy="523220"/>
          </a:xfrm>
          <a:prstGeom prst="rect">
            <a:avLst/>
          </a:prstGeom>
        </p:spPr>
        <p:txBody>
          <a:bodyPr wrap="square">
            <a:spAutoFit/>
          </a:bodyPr>
          <a:lstStyle/>
          <a:p>
            <a:r>
              <a:rPr lang="en-US" altLang="zh-TW" sz="1400" dirty="0" smtClean="0"/>
              <a:t>Camera N</a:t>
            </a:r>
            <a:r>
              <a:rPr lang="en-US" altLang="zh-TW" sz="1400" baseline="-25000" dirty="0" smtClean="0"/>
              <a:t>1</a:t>
            </a:r>
            <a:r>
              <a:rPr lang="en-US" altLang="zh-TW" sz="1400" dirty="0" smtClean="0"/>
              <a:t>: N</a:t>
            </a:r>
            <a:r>
              <a:rPr lang="en-US" altLang="zh-TW" sz="1400" baseline="-25000" dirty="0" smtClean="0"/>
              <a:t>1</a:t>
            </a:r>
            <a:r>
              <a:rPr lang="en-US" altLang="zh-TW" sz="1400" dirty="0" smtClean="0"/>
              <a:t> can be 1, 2, 3,... 64.</a:t>
            </a:r>
            <a:br>
              <a:rPr lang="en-US" altLang="zh-TW" sz="1400" dirty="0" smtClean="0"/>
            </a:br>
            <a:r>
              <a:rPr lang="en-US" altLang="zh-TW" sz="1400" dirty="0" smtClean="0"/>
              <a:t>If N</a:t>
            </a:r>
            <a:r>
              <a:rPr lang="en-US" altLang="zh-TW" sz="1400" baseline="-25000" dirty="0" smtClean="0"/>
              <a:t>1</a:t>
            </a:r>
            <a:r>
              <a:rPr lang="en-US" altLang="zh-TW" sz="1400" dirty="0" smtClean="0"/>
              <a:t> is 3, Camera N</a:t>
            </a:r>
            <a:r>
              <a:rPr lang="en-US" altLang="zh-TW" sz="1400" baseline="-25000" dirty="0" smtClean="0"/>
              <a:t>2</a:t>
            </a:r>
            <a:r>
              <a:rPr lang="en-US" altLang="zh-TW" sz="1400" dirty="0" smtClean="0"/>
              <a:t>: N</a:t>
            </a:r>
            <a:r>
              <a:rPr lang="en-US" altLang="zh-TW" sz="1400" baseline="-25000" dirty="0" smtClean="0"/>
              <a:t>2</a:t>
            </a:r>
            <a:r>
              <a:rPr lang="en-US" altLang="zh-TW" sz="1400" dirty="0" smtClean="0"/>
              <a:t> can be 1, 2, 4,... 64.</a:t>
            </a:r>
            <a:endParaRPr lang="zh-TW" altLang="en-US" sz="1400" dirty="0"/>
          </a:p>
        </p:txBody>
      </p:sp>
      <p:sp>
        <p:nvSpPr>
          <p:cNvPr id="31" name="矩形 30"/>
          <p:cNvSpPr/>
          <p:nvPr/>
        </p:nvSpPr>
        <p:spPr>
          <a:xfrm>
            <a:off x="3779912" y="3861048"/>
            <a:ext cx="3744416" cy="738664"/>
          </a:xfrm>
          <a:prstGeom prst="rect">
            <a:avLst/>
          </a:prstGeom>
        </p:spPr>
        <p:txBody>
          <a:bodyPr wrap="square">
            <a:spAutoFit/>
          </a:bodyPr>
          <a:lstStyle/>
          <a:p>
            <a:r>
              <a:rPr lang="en-US" altLang="zh-TW" sz="1400" dirty="0" smtClean="0"/>
              <a:t>N</a:t>
            </a:r>
            <a:r>
              <a:rPr lang="en-US" altLang="zh-TW" sz="1400" baseline="-25000" dirty="0" smtClean="0"/>
              <a:t>3</a:t>
            </a:r>
            <a:r>
              <a:rPr lang="en-US" altLang="zh-TW" sz="1400" dirty="0" smtClean="0"/>
              <a:t> can only be the number other than N</a:t>
            </a:r>
            <a:r>
              <a:rPr lang="en-US" altLang="zh-TW" sz="1400" baseline="-25000" dirty="0" smtClean="0"/>
              <a:t>1</a:t>
            </a:r>
            <a:r>
              <a:rPr lang="en-US" altLang="zh-TW" sz="1400" dirty="0" smtClean="0"/>
              <a:t> and N</a:t>
            </a:r>
            <a:r>
              <a:rPr lang="en-US" altLang="zh-TW" sz="1400" baseline="-25000" dirty="0" smtClean="0"/>
              <a:t>2</a:t>
            </a:r>
            <a:r>
              <a:rPr lang="en-US" altLang="zh-TW" sz="1400" dirty="0" smtClean="0"/>
              <a:t>. N</a:t>
            </a:r>
            <a:r>
              <a:rPr lang="en-US" altLang="zh-TW" sz="1400" baseline="-25000" dirty="0" smtClean="0"/>
              <a:t>4</a:t>
            </a:r>
            <a:r>
              <a:rPr lang="en-US" altLang="zh-TW" sz="1400" dirty="0" smtClean="0"/>
              <a:t> can only be the number other than N</a:t>
            </a:r>
            <a:r>
              <a:rPr lang="en-US" altLang="zh-TW" sz="1400" baseline="-25000" dirty="0" smtClean="0"/>
              <a:t>1</a:t>
            </a:r>
            <a:r>
              <a:rPr lang="en-US" altLang="zh-TW" sz="1400" dirty="0" smtClean="0"/>
              <a:t> N</a:t>
            </a:r>
            <a:r>
              <a:rPr lang="en-US" altLang="zh-TW" sz="1400" baseline="-25000" dirty="0" smtClean="0"/>
              <a:t>2</a:t>
            </a:r>
            <a:r>
              <a:rPr lang="en-US" altLang="zh-TW" sz="1400" dirty="0" smtClean="0"/>
              <a:t>, and N</a:t>
            </a:r>
            <a:r>
              <a:rPr lang="en-US" altLang="zh-TW" sz="1400" baseline="-25000" dirty="0" smtClean="0"/>
              <a:t>3</a:t>
            </a:r>
            <a:r>
              <a:rPr lang="en-US" altLang="zh-TW" sz="1400" dirty="0" smtClean="0"/>
              <a:t>.</a:t>
            </a:r>
            <a:endParaRPr lang="zh-TW" altLang="en-US"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圓角矩形 43"/>
          <p:cNvSpPr/>
          <p:nvPr/>
        </p:nvSpPr>
        <p:spPr bwMode="auto">
          <a:xfrm>
            <a:off x="5796586" y="1305272"/>
            <a:ext cx="2511425"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TW" sz="2800" dirty="0">
                <a:solidFill>
                  <a:schemeClr val="tx2">
                    <a:lumMod val="50000"/>
                  </a:schemeClr>
                </a:solidFill>
                <a:latin typeface="Arial Unicode MS" pitchFamily="34" charset="-120"/>
                <a:ea typeface="Arial Unicode MS" pitchFamily="34" charset="-120"/>
                <a:cs typeface="Verdana" pitchFamily="34" charset="0"/>
              </a:rPr>
              <a:t>Integration</a:t>
            </a:r>
          </a:p>
          <a:p>
            <a:pPr algn="ctr">
              <a:defRPr/>
            </a:pPr>
            <a:endParaRPr lang="en-US" altLang="zh-TW" sz="1400" dirty="0" smtClean="0">
              <a:solidFill>
                <a:srgbClr val="1F497D">
                  <a:lumMod val="50000"/>
                </a:srgbClr>
              </a:solidFill>
              <a:latin typeface="Arial Unicode MS" pitchFamily="34" charset="-120"/>
              <a:ea typeface="Arial Unicode MS" pitchFamily="34" charset="-120"/>
              <a:cs typeface="Verdana" pitchFamily="34" charset="0"/>
            </a:endParaRPr>
          </a:p>
          <a:p>
            <a:pPr algn="ctr">
              <a:defRPr/>
            </a:pPr>
            <a:r>
              <a:rPr lang="en-US" altLang="zh-TW" sz="1400" dirty="0" smtClean="0">
                <a:solidFill>
                  <a:srgbClr val="1F497D">
                    <a:lumMod val="50000"/>
                  </a:srgbClr>
                </a:solidFill>
                <a:latin typeface="Arial Unicode MS" pitchFamily="34" charset="-120"/>
                <a:ea typeface="Arial Unicode MS" pitchFamily="34" charset="-120"/>
                <a:cs typeface="Verdana" pitchFamily="34" charset="0"/>
              </a:rPr>
              <a:t>Camera </a:t>
            </a:r>
            <a:r>
              <a:rPr lang="en-US" altLang="zh-TW" sz="1400" dirty="0">
                <a:solidFill>
                  <a:srgbClr val="1F497D">
                    <a:lumMod val="50000"/>
                  </a:srgbClr>
                </a:solidFill>
                <a:latin typeface="Arial Unicode MS" pitchFamily="34" charset="-120"/>
                <a:ea typeface="Arial Unicode MS" pitchFamily="34" charset="-120"/>
                <a:cs typeface="Verdana" pitchFamily="34" charset="0"/>
              </a:rPr>
              <a:t>integration</a:t>
            </a:r>
            <a:endParaRPr lang="en-US" altLang="zh-TW" sz="14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en-US" altLang="zh-TW" sz="1200" dirty="0">
              <a:solidFill>
                <a:srgbClr val="1F497D">
                  <a:lumMod val="50000"/>
                </a:srgbClr>
              </a:solidFill>
              <a:latin typeface="Arial Unicode MS" pitchFamily="34" charset="-120"/>
              <a:ea typeface="Arial Unicode MS" pitchFamily="34" charset="-120"/>
            </a:endParaRPr>
          </a:p>
          <a:p>
            <a:pPr algn="ctr">
              <a:defRPr/>
            </a:pPr>
            <a:endParaRPr lang="zh-TW" altLang="en-US" sz="1200" dirty="0">
              <a:solidFill>
                <a:srgbClr val="1F497D">
                  <a:lumMod val="50000"/>
                </a:srgbClr>
              </a:solidFill>
              <a:latin typeface="Arial Unicode MS" pitchFamily="34" charset="-120"/>
              <a:ea typeface="Arial Unicode MS" pitchFamily="34" charset="-120"/>
            </a:endParaRPr>
          </a:p>
        </p:txBody>
      </p:sp>
      <p:sp>
        <p:nvSpPr>
          <p:cNvPr id="18435" name="標題 2"/>
          <p:cNvSpPr>
            <a:spLocks noGrp="1"/>
          </p:cNvSpPr>
          <p:nvPr>
            <p:ph type="title"/>
          </p:nvPr>
        </p:nvSpPr>
        <p:spPr/>
        <p:txBody>
          <a:bodyPr/>
          <a:lstStyle/>
          <a:p>
            <a:r>
              <a:rPr lang="en-US" altLang="zh-TW" dirty="0" smtClean="0"/>
              <a:t>Solid Development Power</a:t>
            </a:r>
          </a:p>
        </p:txBody>
      </p:sp>
      <p:sp>
        <p:nvSpPr>
          <p:cNvPr id="18436" name="投影片編號版面配置區 1"/>
          <p:cNvSpPr>
            <a:spLocks noGrp="1"/>
          </p:cNvSpPr>
          <p:nvPr>
            <p:ph type="sldNum" sz="quarter" idx="12"/>
          </p:nvPr>
        </p:nvSpPr>
        <p:spPr/>
        <p:txBody>
          <a:bodyPr/>
          <a:lstStyle/>
          <a:p>
            <a:fld id="{5469B988-1912-4614-91EE-A5269ACA4059}" type="slidenum">
              <a:rPr lang="zh-TW" altLang="en-US" smtClean="0"/>
              <a:pPr/>
              <a:t>4</a:t>
            </a:fld>
            <a:endParaRPr lang="zh-TW" altLang="en-US" smtClean="0"/>
          </a:p>
        </p:txBody>
      </p:sp>
      <p:grpSp>
        <p:nvGrpSpPr>
          <p:cNvPr id="2" name="群組 3"/>
          <p:cNvGrpSpPr>
            <a:grpSpLocks/>
          </p:cNvGrpSpPr>
          <p:nvPr/>
        </p:nvGrpSpPr>
        <p:grpSpPr bwMode="auto">
          <a:xfrm>
            <a:off x="2987828" y="1340768"/>
            <a:ext cx="2365375" cy="5328592"/>
            <a:chOff x="838200" y="1600200"/>
            <a:chExt cx="2365648" cy="4572000"/>
          </a:xfrm>
        </p:grpSpPr>
        <p:sp>
          <p:nvSpPr>
            <p:cNvPr id="5" name="圓角矩形 4"/>
            <p:cNvSpPr/>
            <p:nvPr/>
          </p:nvSpPr>
          <p:spPr>
            <a:xfrm>
              <a:off x="838200" y="1600200"/>
              <a:ext cx="2362473"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TW" sz="2800" dirty="0">
                  <a:solidFill>
                    <a:srgbClr val="10253F"/>
                  </a:solidFill>
                  <a:latin typeface="Arial Unicode MS" pitchFamily="34" charset="-120"/>
                  <a:ea typeface="Arial Unicode MS" pitchFamily="34" charset="-120"/>
                  <a:cs typeface="Calibri" pitchFamily="34" charset="0"/>
                </a:rPr>
                <a:t>Software</a:t>
              </a:r>
            </a:p>
            <a:p>
              <a:pPr algn="ctr">
                <a:defRPr/>
              </a:pPr>
              <a:endParaRPr lang="en-US" altLang="zh-TW" sz="12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Pioneers in embedded</a:t>
              </a:r>
            </a:p>
            <a:p>
              <a:pPr algn="ctr">
                <a:defRPr/>
              </a:pPr>
              <a:r>
                <a:rPr lang="en-US" altLang="zh-TW" sz="1400" dirty="0">
                  <a:solidFill>
                    <a:srgbClr val="10253F"/>
                  </a:solidFill>
                  <a:latin typeface="Arial Unicode MS" pitchFamily="34" charset="-120"/>
                  <a:ea typeface="Arial Unicode MS" pitchFamily="34" charset="-120"/>
                  <a:cs typeface="Calibri" pitchFamily="34" charset="0"/>
                </a:rPr>
                <a:t> Linux technology </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High performance and high reliability server &amp; video technology</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Extensive experience in RISC I/O processor</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Experts in TCP/IP offload engine technology</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Most complete self-developed management software</a:t>
              </a:r>
            </a:p>
            <a:p>
              <a:pPr algn="ctr">
                <a:defRPr/>
              </a:pPr>
              <a:endParaRPr lang="en-US" altLang="zh-TW" sz="1400" dirty="0">
                <a:solidFill>
                  <a:srgbClr val="10253F"/>
                </a:solidFill>
                <a:latin typeface="Arial Unicode MS" pitchFamily="34" charset="-120"/>
                <a:ea typeface="Arial Unicode MS" pitchFamily="34" charset="-120"/>
                <a:cs typeface="Calibri" pitchFamily="34" charset="0"/>
              </a:endParaRPr>
            </a:p>
            <a:p>
              <a:pPr algn="ctr">
                <a:defRPr/>
              </a:pPr>
              <a:r>
                <a:rPr lang="en-US" altLang="zh-TW" sz="1400" dirty="0">
                  <a:solidFill>
                    <a:srgbClr val="10253F"/>
                  </a:solidFill>
                  <a:latin typeface="Arial Unicode MS" pitchFamily="34" charset="-120"/>
                  <a:ea typeface="Arial Unicode MS" pitchFamily="34" charset="-120"/>
                  <a:cs typeface="Calibri" pitchFamily="34" charset="0"/>
                </a:rPr>
                <a:t>Advanced network distributed management technology</a:t>
              </a:r>
              <a:endParaRPr lang="zh-TW" altLang="en-US" sz="1400" dirty="0">
                <a:solidFill>
                  <a:srgbClr val="10253F"/>
                </a:solidFill>
                <a:latin typeface="Arial Unicode MS" pitchFamily="34" charset="-120"/>
                <a:ea typeface="Arial Unicode MS" pitchFamily="34" charset="-120"/>
                <a:cs typeface="Calibri" pitchFamily="34" charset="0"/>
              </a:endParaRPr>
            </a:p>
          </p:txBody>
        </p:sp>
        <p:pic>
          <p:nvPicPr>
            <p:cNvPr id="18488" name="Picture 6" descr="http://ches.communitymodeling.org/images/linux.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810262" y="2244350"/>
              <a:ext cx="393586" cy="471466"/>
            </a:xfrm>
            <a:prstGeom prst="rect">
              <a:avLst/>
            </a:prstGeom>
            <a:noFill/>
            <a:ln w="9525">
              <a:noFill/>
              <a:miter lim="800000"/>
              <a:headEnd/>
              <a:tailEnd/>
            </a:ln>
          </p:spPr>
        </p:pic>
      </p:grpSp>
      <p:grpSp>
        <p:nvGrpSpPr>
          <p:cNvPr id="3" name="群組 64"/>
          <p:cNvGrpSpPr>
            <a:grpSpLocks/>
          </p:cNvGrpSpPr>
          <p:nvPr/>
        </p:nvGrpSpPr>
        <p:grpSpPr bwMode="auto">
          <a:xfrm>
            <a:off x="539552" y="1340768"/>
            <a:ext cx="2362200" cy="4572000"/>
            <a:chOff x="5867400" y="1665312"/>
            <a:chExt cx="2361694" cy="4572000"/>
          </a:xfrm>
        </p:grpSpPr>
        <p:sp>
          <p:nvSpPr>
            <p:cNvPr id="48" name="圓角矩形 6"/>
            <p:cNvSpPr/>
            <p:nvPr/>
          </p:nvSpPr>
          <p:spPr>
            <a:xfrm>
              <a:off x="5867400" y="1665312"/>
              <a:ext cx="2361694" cy="4572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altLang="zh-TW" sz="2800" dirty="0">
                  <a:solidFill>
                    <a:srgbClr val="10253F"/>
                  </a:solidFill>
                  <a:latin typeface="Arial Unicode MS" pitchFamily="34" charset="-120"/>
                  <a:ea typeface="Arial Unicode MS" pitchFamily="34" charset="-120"/>
                  <a:cs typeface="Arial" charset="0"/>
                </a:rPr>
                <a:t>Hardware</a:t>
              </a:r>
            </a:p>
            <a:p>
              <a:pPr algn="ctr">
                <a:defRPr/>
              </a:pPr>
              <a:endParaRPr lang="en-US" altLang="zh-TW" sz="12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Top notch E/E and ME design engineer team</a:t>
              </a: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Partner with major chipset vendors</a:t>
              </a: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ID/ME/Thermal in house design &amp; simulation capability</a:t>
              </a: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Testing: Stress, reliability, performance, functional, compatibility, EMI...</a:t>
              </a:r>
            </a:p>
            <a:p>
              <a:pPr algn="ctr">
                <a:defRPr/>
              </a:pPr>
              <a:endParaRPr lang="en-US" altLang="zh-TW" sz="1400" dirty="0">
                <a:solidFill>
                  <a:srgbClr val="10253F"/>
                </a:solidFill>
                <a:latin typeface="Arial Unicode MS" pitchFamily="34" charset="-120"/>
                <a:ea typeface="Arial Unicode MS" pitchFamily="34" charset="-120"/>
                <a:cs typeface="Arial" charset="0"/>
              </a:endParaRPr>
            </a:p>
            <a:p>
              <a:pPr algn="ctr">
                <a:defRPr/>
              </a:pPr>
              <a:r>
                <a:rPr lang="en-US" altLang="zh-TW" sz="1400" dirty="0">
                  <a:solidFill>
                    <a:srgbClr val="10253F"/>
                  </a:solidFill>
                  <a:latin typeface="Arial Unicode MS" pitchFamily="34" charset="-120"/>
                  <a:ea typeface="Arial Unicode MS" pitchFamily="34" charset="-120"/>
                  <a:cs typeface="Arial" charset="0"/>
                </a:rPr>
                <a:t>Facility: SMT/DIP &amp; Assembly</a:t>
              </a:r>
              <a:endParaRPr lang="zh-TW" altLang="en-US" sz="1400" dirty="0">
                <a:solidFill>
                  <a:srgbClr val="10253F"/>
                </a:solidFill>
                <a:latin typeface="Arial Unicode MS" pitchFamily="34" charset="-120"/>
                <a:ea typeface="Arial Unicode MS" pitchFamily="34" charset="-120"/>
                <a:cs typeface="Verdana" pitchFamily="34" charset="0"/>
              </a:endParaRPr>
            </a:p>
          </p:txBody>
        </p:sp>
        <p:pic>
          <p:nvPicPr>
            <p:cNvPr id="18485" name="Picture 4" descr="http://pic.socgame.com.tw/jenova/2007_06/intel_logo_02.jpg"/>
            <p:cNvPicPr>
              <a:picLocks noChangeAspect="1" noChangeArrowheads="1"/>
            </p:cNvPicPr>
            <p:nvPr/>
          </p:nvPicPr>
          <p:blipFill>
            <a:blip r:embed="rId4" cstate="print"/>
            <a:srcRect/>
            <a:stretch>
              <a:fillRect/>
            </a:stretch>
          </p:blipFill>
          <p:spPr bwMode="auto">
            <a:xfrm>
              <a:off x="6488211" y="3538115"/>
              <a:ext cx="461532" cy="304800"/>
            </a:xfrm>
            <a:prstGeom prst="rect">
              <a:avLst/>
            </a:prstGeom>
            <a:noFill/>
            <a:ln w="9525">
              <a:noFill/>
              <a:miter lim="800000"/>
              <a:headEnd/>
              <a:tailEnd/>
            </a:ln>
          </p:spPr>
        </p:pic>
        <p:pic>
          <p:nvPicPr>
            <p:cNvPr id="18486" name="Picture 2" descr="D:\qnap\office\pic\other\marvell.jpg"/>
            <p:cNvPicPr>
              <a:picLocks noChangeAspect="1" noChangeArrowheads="1"/>
            </p:cNvPicPr>
            <p:nvPr/>
          </p:nvPicPr>
          <p:blipFill>
            <a:blip r:embed="rId5" cstate="print"/>
            <a:srcRect/>
            <a:stretch>
              <a:fillRect/>
            </a:stretch>
          </p:blipFill>
          <p:spPr bwMode="auto">
            <a:xfrm>
              <a:off x="7021736" y="3466107"/>
              <a:ext cx="775247" cy="523134"/>
            </a:xfrm>
            <a:prstGeom prst="rect">
              <a:avLst/>
            </a:prstGeom>
            <a:noFill/>
            <a:ln w="9525">
              <a:noFill/>
              <a:miter lim="800000"/>
              <a:headEnd/>
              <a:tailEnd/>
            </a:ln>
          </p:spPr>
        </p:pic>
      </p:grpSp>
      <p:sp>
        <p:nvSpPr>
          <p:cNvPr id="148" name="文字方塊 147"/>
          <p:cNvSpPr txBox="1"/>
          <p:nvPr/>
        </p:nvSpPr>
        <p:spPr bwMode="auto">
          <a:xfrm>
            <a:off x="6452312" y="5255917"/>
            <a:ext cx="1576072" cy="307777"/>
          </a:xfrm>
          <a:prstGeom prst="rect">
            <a:avLst/>
          </a:prstGeom>
          <a:noFill/>
        </p:spPr>
        <p:txBody>
          <a:bodyPr wrap="none">
            <a:spAutoFit/>
          </a:bodyPr>
          <a:lstStyle/>
          <a:p>
            <a:pPr algn="ctr">
              <a:defRPr/>
            </a:pPr>
            <a:r>
              <a:rPr lang="en-US" altLang="zh-TW" sz="1400" dirty="0">
                <a:solidFill>
                  <a:schemeClr val="tx2">
                    <a:lumMod val="50000"/>
                  </a:schemeClr>
                </a:solidFill>
                <a:latin typeface="Arial Unicode MS" pitchFamily="34" charset="-120"/>
                <a:ea typeface="Arial Unicode MS" pitchFamily="34" charset="-120"/>
                <a:cs typeface="Verdana" pitchFamily="34" charset="0"/>
              </a:rPr>
              <a:t>Long-term testing</a:t>
            </a:r>
          </a:p>
        </p:txBody>
      </p:sp>
      <p:pic>
        <p:nvPicPr>
          <p:cNvPr id="18440" name="圖片 9" descr="DSC04241.jpg"/>
          <p:cNvPicPr>
            <a:picLocks noChangeAspect="1"/>
          </p:cNvPicPr>
          <p:nvPr/>
        </p:nvPicPr>
        <p:blipFill>
          <a:blip r:embed="rId6" cstate="print"/>
          <a:srcRect t="31943" b="16231"/>
          <a:stretch>
            <a:fillRect/>
          </a:stretch>
        </p:blipFill>
        <p:spPr bwMode="auto">
          <a:xfrm>
            <a:off x="5797008" y="5589291"/>
            <a:ext cx="1458913" cy="1008063"/>
          </a:xfrm>
          <a:prstGeom prst="rect">
            <a:avLst/>
          </a:prstGeom>
          <a:noFill/>
          <a:ln w="9525">
            <a:noFill/>
            <a:miter lim="800000"/>
            <a:headEnd/>
            <a:tailEnd/>
          </a:ln>
        </p:spPr>
      </p:pic>
      <p:pic>
        <p:nvPicPr>
          <p:cNvPr id="18441" name="圖片 12" descr="DSC04244.jpg"/>
          <p:cNvPicPr>
            <a:picLocks noChangeAspect="1"/>
          </p:cNvPicPr>
          <p:nvPr/>
        </p:nvPicPr>
        <p:blipFill>
          <a:blip r:embed="rId7" cstate="print"/>
          <a:srcRect t="12367" b="36420"/>
          <a:stretch>
            <a:fillRect/>
          </a:stretch>
        </p:blipFill>
        <p:spPr bwMode="auto">
          <a:xfrm>
            <a:off x="7237164" y="5589291"/>
            <a:ext cx="1474787" cy="1008063"/>
          </a:xfrm>
          <a:prstGeom prst="rect">
            <a:avLst/>
          </a:prstGeom>
          <a:noFill/>
          <a:ln w="9525">
            <a:noFill/>
            <a:miter lim="800000"/>
            <a:headEnd/>
            <a:tailEnd/>
          </a:ln>
        </p:spPr>
      </p:pic>
      <p:pic>
        <p:nvPicPr>
          <p:cNvPr id="18442" name="圖片 45" descr="honeywell logo.jpg"/>
          <p:cNvPicPr>
            <a:picLocks noChangeAspect="1"/>
          </p:cNvPicPr>
          <p:nvPr/>
        </p:nvPicPr>
        <p:blipFill>
          <a:blip r:embed="rId8" cstate="print"/>
          <a:srcRect/>
          <a:stretch>
            <a:fillRect/>
          </a:stretch>
        </p:blipFill>
        <p:spPr bwMode="auto">
          <a:xfrm>
            <a:off x="7236448" y="3512842"/>
            <a:ext cx="649287" cy="123825"/>
          </a:xfrm>
          <a:prstGeom prst="rect">
            <a:avLst/>
          </a:prstGeom>
          <a:noFill/>
          <a:ln w="9525">
            <a:noFill/>
            <a:miter lim="800000"/>
            <a:headEnd/>
            <a:tailEnd/>
          </a:ln>
        </p:spPr>
      </p:pic>
      <p:pic>
        <p:nvPicPr>
          <p:cNvPr id="18443" name="圖片 46" descr="pelco.jpg"/>
          <p:cNvPicPr>
            <a:picLocks noChangeAspect="1"/>
          </p:cNvPicPr>
          <p:nvPr/>
        </p:nvPicPr>
        <p:blipFill>
          <a:blip r:embed="rId9" cstate="print"/>
          <a:srcRect/>
          <a:stretch>
            <a:fillRect/>
          </a:stretch>
        </p:blipFill>
        <p:spPr bwMode="auto">
          <a:xfrm>
            <a:off x="7299947" y="4293891"/>
            <a:ext cx="579437" cy="252413"/>
          </a:xfrm>
          <a:prstGeom prst="rect">
            <a:avLst/>
          </a:prstGeom>
          <a:noFill/>
          <a:ln w="9525">
            <a:noFill/>
            <a:miter lim="800000"/>
            <a:headEnd/>
            <a:tailEnd/>
          </a:ln>
        </p:spPr>
      </p:pic>
      <p:pic>
        <p:nvPicPr>
          <p:cNvPr id="18444" name="圖片 86" descr="question.PNG"/>
          <p:cNvPicPr>
            <a:picLocks noChangeAspect="1"/>
          </p:cNvPicPr>
          <p:nvPr/>
        </p:nvPicPr>
        <p:blipFill>
          <a:blip r:embed="rId10" cstate="print"/>
          <a:srcRect/>
          <a:stretch>
            <a:fillRect/>
          </a:stretch>
        </p:blipFill>
        <p:spPr bwMode="auto">
          <a:xfrm>
            <a:off x="5725149" y="4725692"/>
            <a:ext cx="771525" cy="276225"/>
          </a:xfrm>
          <a:prstGeom prst="rect">
            <a:avLst/>
          </a:prstGeom>
          <a:noFill/>
          <a:ln w="9525">
            <a:noFill/>
            <a:miter lim="800000"/>
            <a:headEnd/>
            <a:tailEnd/>
          </a:ln>
        </p:spPr>
      </p:pic>
      <p:pic>
        <p:nvPicPr>
          <p:cNvPr id="18445" name="圖片 87" descr="question.PNG"/>
          <p:cNvPicPr>
            <a:picLocks noChangeAspect="1"/>
          </p:cNvPicPr>
          <p:nvPr/>
        </p:nvPicPr>
        <p:blipFill>
          <a:blip r:embed="rId11" cstate="print"/>
          <a:srcRect/>
          <a:stretch>
            <a:fillRect/>
          </a:stretch>
        </p:blipFill>
        <p:spPr bwMode="auto">
          <a:xfrm>
            <a:off x="6444286" y="4725692"/>
            <a:ext cx="771525" cy="276225"/>
          </a:xfrm>
          <a:prstGeom prst="rect">
            <a:avLst/>
          </a:prstGeom>
          <a:noFill/>
          <a:ln w="9525">
            <a:noFill/>
            <a:miter lim="800000"/>
            <a:headEnd/>
            <a:tailEnd/>
          </a:ln>
        </p:spPr>
      </p:pic>
      <p:pic>
        <p:nvPicPr>
          <p:cNvPr id="18446" name="圖片 64" descr="question.PNG"/>
          <p:cNvPicPr>
            <a:picLocks noChangeAspect="1"/>
          </p:cNvPicPr>
          <p:nvPr/>
        </p:nvPicPr>
        <p:blipFill>
          <a:blip r:embed="rId12" cstate="print"/>
          <a:srcRect/>
          <a:stretch>
            <a:fillRect/>
          </a:stretch>
        </p:blipFill>
        <p:spPr bwMode="auto">
          <a:xfrm>
            <a:off x="7915899" y="2690516"/>
            <a:ext cx="744537" cy="252413"/>
          </a:xfrm>
          <a:prstGeom prst="rect">
            <a:avLst/>
          </a:prstGeom>
          <a:noFill/>
          <a:ln w="9525">
            <a:noFill/>
            <a:miter lim="800000"/>
            <a:headEnd/>
            <a:tailEnd/>
          </a:ln>
        </p:spPr>
      </p:pic>
      <p:pic>
        <p:nvPicPr>
          <p:cNvPr id="18447" name="圖片 65" descr="question.PNG"/>
          <p:cNvPicPr>
            <a:picLocks noChangeAspect="1"/>
          </p:cNvPicPr>
          <p:nvPr/>
        </p:nvPicPr>
        <p:blipFill>
          <a:blip r:embed="rId13" cstate="print"/>
          <a:srcRect/>
          <a:stretch>
            <a:fillRect/>
          </a:stretch>
        </p:blipFill>
        <p:spPr bwMode="auto">
          <a:xfrm>
            <a:off x="5663233" y="2417465"/>
            <a:ext cx="754063" cy="261939"/>
          </a:xfrm>
          <a:prstGeom prst="rect">
            <a:avLst/>
          </a:prstGeom>
          <a:noFill/>
          <a:ln w="9525">
            <a:noFill/>
            <a:miter lim="800000"/>
            <a:headEnd/>
            <a:tailEnd/>
          </a:ln>
        </p:spPr>
      </p:pic>
      <p:pic>
        <p:nvPicPr>
          <p:cNvPr id="18448" name="圖片 66" descr="question.PNG"/>
          <p:cNvPicPr>
            <a:picLocks noChangeAspect="1"/>
          </p:cNvPicPr>
          <p:nvPr/>
        </p:nvPicPr>
        <p:blipFill>
          <a:blip r:embed="rId14" cstate="print"/>
          <a:srcRect/>
          <a:stretch>
            <a:fillRect/>
          </a:stretch>
        </p:blipFill>
        <p:spPr bwMode="auto">
          <a:xfrm>
            <a:off x="6398245" y="2417465"/>
            <a:ext cx="754062" cy="261939"/>
          </a:xfrm>
          <a:prstGeom prst="rect">
            <a:avLst/>
          </a:prstGeom>
          <a:noFill/>
          <a:ln w="9525">
            <a:noFill/>
            <a:miter lim="800000"/>
            <a:headEnd/>
            <a:tailEnd/>
          </a:ln>
        </p:spPr>
      </p:pic>
      <p:pic>
        <p:nvPicPr>
          <p:cNvPr id="18449" name="圖片 67" descr="question.PNG"/>
          <p:cNvPicPr>
            <a:picLocks noChangeAspect="1"/>
          </p:cNvPicPr>
          <p:nvPr/>
        </p:nvPicPr>
        <p:blipFill>
          <a:blip r:embed="rId15" cstate="print"/>
          <a:srcRect/>
          <a:stretch>
            <a:fillRect/>
          </a:stretch>
        </p:blipFill>
        <p:spPr bwMode="auto">
          <a:xfrm>
            <a:off x="7869861" y="2417465"/>
            <a:ext cx="752475" cy="261939"/>
          </a:xfrm>
          <a:prstGeom prst="rect">
            <a:avLst/>
          </a:prstGeom>
          <a:noFill/>
          <a:ln w="9525">
            <a:noFill/>
            <a:miter lim="800000"/>
            <a:headEnd/>
            <a:tailEnd/>
          </a:ln>
        </p:spPr>
      </p:pic>
      <p:pic>
        <p:nvPicPr>
          <p:cNvPr id="18450" name="圖片 68" descr="question.PNG"/>
          <p:cNvPicPr>
            <a:picLocks noChangeAspect="1"/>
          </p:cNvPicPr>
          <p:nvPr/>
        </p:nvPicPr>
        <p:blipFill>
          <a:blip r:embed="rId16" cstate="print"/>
          <a:srcRect/>
          <a:stretch>
            <a:fillRect/>
          </a:stretch>
        </p:blipFill>
        <p:spPr bwMode="auto">
          <a:xfrm>
            <a:off x="5652120" y="2952454"/>
            <a:ext cx="754062" cy="260351"/>
          </a:xfrm>
          <a:prstGeom prst="rect">
            <a:avLst/>
          </a:prstGeom>
          <a:noFill/>
          <a:ln w="9525">
            <a:noFill/>
            <a:miter lim="800000"/>
            <a:headEnd/>
            <a:tailEnd/>
          </a:ln>
        </p:spPr>
      </p:pic>
      <p:pic>
        <p:nvPicPr>
          <p:cNvPr id="18451" name="圖片 70" descr="question.PNG"/>
          <p:cNvPicPr>
            <a:picLocks noChangeAspect="1"/>
          </p:cNvPicPr>
          <p:nvPr/>
        </p:nvPicPr>
        <p:blipFill>
          <a:blip r:embed="rId17" cstate="print"/>
          <a:srcRect/>
          <a:stretch>
            <a:fillRect/>
          </a:stretch>
        </p:blipFill>
        <p:spPr bwMode="auto">
          <a:xfrm>
            <a:off x="5652120" y="3212805"/>
            <a:ext cx="754062" cy="261937"/>
          </a:xfrm>
          <a:prstGeom prst="rect">
            <a:avLst/>
          </a:prstGeom>
          <a:noFill/>
          <a:ln w="9525">
            <a:noFill/>
            <a:miter lim="800000"/>
            <a:headEnd/>
            <a:tailEnd/>
          </a:ln>
        </p:spPr>
      </p:pic>
      <p:pic>
        <p:nvPicPr>
          <p:cNvPr id="18452" name="圖片 71" descr="question.PNG"/>
          <p:cNvPicPr>
            <a:picLocks noChangeAspect="1"/>
          </p:cNvPicPr>
          <p:nvPr/>
        </p:nvPicPr>
        <p:blipFill>
          <a:blip r:embed="rId18" cstate="print"/>
          <a:srcRect/>
          <a:stretch>
            <a:fillRect/>
          </a:stretch>
        </p:blipFill>
        <p:spPr bwMode="auto">
          <a:xfrm>
            <a:off x="6372845" y="3206454"/>
            <a:ext cx="876300" cy="303212"/>
          </a:xfrm>
          <a:prstGeom prst="rect">
            <a:avLst/>
          </a:prstGeom>
          <a:noFill/>
          <a:ln w="9525">
            <a:noFill/>
            <a:miter lim="800000"/>
            <a:headEnd/>
            <a:tailEnd/>
          </a:ln>
        </p:spPr>
      </p:pic>
      <p:pic>
        <p:nvPicPr>
          <p:cNvPr id="18453" name="圖片 72" descr="question.PNG"/>
          <p:cNvPicPr>
            <a:picLocks noChangeAspect="1"/>
          </p:cNvPicPr>
          <p:nvPr/>
        </p:nvPicPr>
        <p:blipFill>
          <a:blip r:embed="rId19" cstate="print"/>
          <a:srcRect/>
          <a:stretch>
            <a:fillRect/>
          </a:stretch>
        </p:blipFill>
        <p:spPr bwMode="auto">
          <a:xfrm>
            <a:off x="7107861" y="3206453"/>
            <a:ext cx="823913" cy="284163"/>
          </a:xfrm>
          <a:prstGeom prst="rect">
            <a:avLst/>
          </a:prstGeom>
          <a:noFill/>
          <a:ln w="9525">
            <a:noFill/>
            <a:miter lim="800000"/>
            <a:headEnd/>
            <a:tailEnd/>
          </a:ln>
        </p:spPr>
      </p:pic>
      <p:pic>
        <p:nvPicPr>
          <p:cNvPr id="18454" name="圖片 74" descr="question.PNG"/>
          <p:cNvPicPr>
            <a:picLocks noChangeAspect="1"/>
          </p:cNvPicPr>
          <p:nvPr/>
        </p:nvPicPr>
        <p:blipFill>
          <a:blip r:embed="rId20" cstate="print"/>
          <a:srcRect/>
          <a:stretch>
            <a:fillRect/>
          </a:stretch>
        </p:blipFill>
        <p:spPr bwMode="auto">
          <a:xfrm>
            <a:off x="7885736" y="3441403"/>
            <a:ext cx="752475" cy="260351"/>
          </a:xfrm>
          <a:prstGeom prst="rect">
            <a:avLst/>
          </a:prstGeom>
          <a:noFill/>
          <a:ln w="9525">
            <a:noFill/>
            <a:miter lim="800000"/>
            <a:headEnd/>
            <a:tailEnd/>
          </a:ln>
        </p:spPr>
      </p:pic>
      <p:pic>
        <p:nvPicPr>
          <p:cNvPr id="18455" name="圖片 75" descr="question.PNG"/>
          <p:cNvPicPr>
            <a:picLocks noChangeAspect="1"/>
          </p:cNvPicPr>
          <p:nvPr/>
        </p:nvPicPr>
        <p:blipFill>
          <a:blip r:embed="rId21" cstate="print"/>
          <a:srcRect/>
          <a:stretch>
            <a:fillRect/>
          </a:stretch>
        </p:blipFill>
        <p:spPr bwMode="auto">
          <a:xfrm>
            <a:off x="5652120" y="3428705"/>
            <a:ext cx="762000" cy="268287"/>
          </a:xfrm>
          <a:prstGeom prst="rect">
            <a:avLst/>
          </a:prstGeom>
          <a:noFill/>
          <a:ln w="9525">
            <a:noFill/>
            <a:miter lim="800000"/>
            <a:headEnd/>
            <a:tailEnd/>
          </a:ln>
        </p:spPr>
      </p:pic>
      <p:pic>
        <p:nvPicPr>
          <p:cNvPr id="18456" name="圖片 77" descr="question.PNG"/>
          <p:cNvPicPr>
            <a:picLocks noChangeAspect="1"/>
          </p:cNvPicPr>
          <p:nvPr/>
        </p:nvPicPr>
        <p:blipFill>
          <a:blip r:embed="rId22" cstate="print"/>
          <a:srcRect/>
          <a:stretch>
            <a:fillRect/>
          </a:stretch>
        </p:blipFill>
        <p:spPr bwMode="auto">
          <a:xfrm>
            <a:off x="7915895" y="2963564"/>
            <a:ext cx="762000" cy="268288"/>
          </a:xfrm>
          <a:prstGeom prst="rect">
            <a:avLst/>
          </a:prstGeom>
          <a:noFill/>
          <a:ln w="9525">
            <a:noFill/>
            <a:miter lim="800000"/>
            <a:headEnd/>
            <a:tailEnd/>
          </a:ln>
        </p:spPr>
      </p:pic>
      <p:pic>
        <p:nvPicPr>
          <p:cNvPr id="18457" name="圖片 78" descr="question.PNG"/>
          <p:cNvPicPr>
            <a:picLocks noChangeAspect="1"/>
          </p:cNvPicPr>
          <p:nvPr/>
        </p:nvPicPr>
        <p:blipFill>
          <a:blip r:embed="rId23" cstate="print"/>
          <a:srcRect/>
          <a:stretch>
            <a:fillRect/>
          </a:stretch>
        </p:blipFill>
        <p:spPr bwMode="auto">
          <a:xfrm>
            <a:off x="7020547" y="3644605"/>
            <a:ext cx="1120775" cy="395287"/>
          </a:xfrm>
          <a:prstGeom prst="rect">
            <a:avLst/>
          </a:prstGeom>
          <a:noFill/>
          <a:ln w="9525">
            <a:noFill/>
            <a:miter lim="800000"/>
            <a:headEnd/>
            <a:tailEnd/>
          </a:ln>
        </p:spPr>
      </p:pic>
      <p:pic>
        <p:nvPicPr>
          <p:cNvPr id="18458" name="圖片 79" descr="question.PNG"/>
          <p:cNvPicPr>
            <a:picLocks noChangeAspect="1"/>
          </p:cNvPicPr>
          <p:nvPr/>
        </p:nvPicPr>
        <p:blipFill>
          <a:blip r:embed="rId24" cstate="print"/>
          <a:srcRect/>
          <a:stretch>
            <a:fillRect/>
          </a:stretch>
        </p:blipFill>
        <p:spPr bwMode="auto">
          <a:xfrm>
            <a:off x="5725145" y="4004965"/>
            <a:ext cx="762000" cy="269875"/>
          </a:xfrm>
          <a:prstGeom prst="rect">
            <a:avLst/>
          </a:prstGeom>
          <a:noFill/>
          <a:ln w="9525">
            <a:noFill/>
            <a:miter lim="800000"/>
            <a:headEnd/>
            <a:tailEnd/>
          </a:ln>
        </p:spPr>
      </p:pic>
      <p:pic>
        <p:nvPicPr>
          <p:cNvPr id="18459" name="圖片 81" descr="question.PNG"/>
          <p:cNvPicPr>
            <a:picLocks noChangeAspect="1"/>
          </p:cNvPicPr>
          <p:nvPr/>
        </p:nvPicPr>
        <p:blipFill>
          <a:blip r:embed="rId25" cstate="print"/>
          <a:srcRect/>
          <a:stretch>
            <a:fillRect/>
          </a:stretch>
        </p:blipFill>
        <p:spPr bwMode="auto">
          <a:xfrm>
            <a:off x="5725145" y="4220864"/>
            <a:ext cx="762000" cy="268288"/>
          </a:xfrm>
          <a:prstGeom prst="rect">
            <a:avLst/>
          </a:prstGeom>
          <a:noFill/>
          <a:ln w="9525">
            <a:noFill/>
            <a:miter lim="800000"/>
            <a:headEnd/>
            <a:tailEnd/>
          </a:ln>
        </p:spPr>
      </p:pic>
      <p:pic>
        <p:nvPicPr>
          <p:cNvPr id="18460" name="圖片 83" descr="question.PNG"/>
          <p:cNvPicPr>
            <a:picLocks noChangeAspect="1"/>
          </p:cNvPicPr>
          <p:nvPr/>
        </p:nvPicPr>
        <p:blipFill>
          <a:blip r:embed="rId26" cstate="print"/>
          <a:srcRect/>
          <a:stretch>
            <a:fillRect/>
          </a:stretch>
        </p:blipFill>
        <p:spPr bwMode="auto">
          <a:xfrm>
            <a:off x="6469682" y="4220864"/>
            <a:ext cx="762000" cy="268288"/>
          </a:xfrm>
          <a:prstGeom prst="rect">
            <a:avLst/>
          </a:prstGeom>
          <a:noFill/>
          <a:ln w="9525">
            <a:noFill/>
            <a:miter lim="800000"/>
            <a:headEnd/>
            <a:tailEnd/>
          </a:ln>
        </p:spPr>
      </p:pic>
      <p:pic>
        <p:nvPicPr>
          <p:cNvPr id="18461" name="圖片 84" descr="question.PNG"/>
          <p:cNvPicPr>
            <a:picLocks noChangeAspect="1"/>
          </p:cNvPicPr>
          <p:nvPr/>
        </p:nvPicPr>
        <p:blipFill>
          <a:blip r:embed="rId27" cstate="print"/>
          <a:srcRect/>
          <a:stretch>
            <a:fillRect/>
          </a:stretch>
        </p:blipFill>
        <p:spPr bwMode="auto">
          <a:xfrm>
            <a:off x="5677520" y="4509789"/>
            <a:ext cx="762000" cy="268288"/>
          </a:xfrm>
          <a:prstGeom prst="rect">
            <a:avLst/>
          </a:prstGeom>
          <a:noFill/>
          <a:ln w="9525">
            <a:noFill/>
            <a:miter lim="800000"/>
            <a:headEnd/>
            <a:tailEnd/>
          </a:ln>
        </p:spPr>
      </p:pic>
      <p:pic>
        <p:nvPicPr>
          <p:cNvPr id="18462" name="圖片 85" descr="question.PNG"/>
          <p:cNvPicPr>
            <a:picLocks noChangeAspect="1"/>
          </p:cNvPicPr>
          <p:nvPr/>
        </p:nvPicPr>
        <p:blipFill>
          <a:blip r:embed="rId28" cstate="print"/>
          <a:srcRect/>
          <a:stretch>
            <a:fillRect/>
          </a:stretch>
        </p:blipFill>
        <p:spPr bwMode="auto">
          <a:xfrm>
            <a:off x="7906374" y="4509792"/>
            <a:ext cx="771525" cy="276225"/>
          </a:xfrm>
          <a:prstGeom prst="rect">
            <a:avLst/>
          </a:prstGeom>
          <a:noFill/>
          <a:ln w="9525">
            <a:noFill/>
            <a:miter lim="800000"/>
            <a:headEnd/>
            <a:tailEnd/>
          </a:ln>
        </p:spPr>
      </p:pic>
      <p:pic>
        <p:nvPicPr>
          <p:cNvPr id="18463" name="圖片 89" descr="question.PNG"/>
          <p:cNvPicPr>
            <a:picLocks noChangeAspect="1"/>
          </p:cNvPicPr>
          <p:nvPr/>
        </p:nvPicPr>
        <p:blipFill>
          <a:blip r:embed="rId29" cstate="print"/>
          <a:srcRect/>
          <a:stretch>
            <a:fillRect/>
          </a:stretch>
        </p:blipFill>
        <p:spPr bwMode="auto">
          <a:xfrm>
            <a:off x="7185649" y="4725692"/>
            <a:ext cx="771525" cy="276225"/>
          </a:xfrm>
          <a:prstGeom prst="rect">
            <a:avLst/>
          </a:prstGeom>
          <a:noFill/>
          <a:ln w="9525">
            <a:noFill/>
            <a:miter lim="800000"/>
            <a:headEnd/>
            <a:tailEnd/>
          </a:ln>
        </p:spPr>
      </p:pic>
      <p:pic>
        <p:nvPicPr>
          <p:cNvPr id="18464" name="圖片 90" descr="question.PNG"/>
          <p:cNvPicPr>
            <a:picLocks noChangeAspect="1"/>
          </p:cNvPicPr>
          <p:nvPr/>
        </p:nvPicPr>
        <p:blipFill>
          <a:blip r:embed="rId30" cstate="print"/>
          <a:srcRect/>
          <a:stretch>
            <a:fillRect/>
          </a:stretch>
        </p:blipFill>
        <p:spPr bwMode="auto">
          <a:xfrm>
            <a:off x="7957174" y="4725692"/>
            <a:ext cx="771525" cy="276225"/>
          </a:xfrm>
          <a:prstGeom prst="rect">
            <a:avLst/>
          </a:prstGeom>
          <a:noFill/>
          <a:ln w="9525">
            <a:noFill/>
            <a:miter lim="800000"/>
            <a:headEnd/>
            <a:tailEnd/>
          </a:ln>
        </p:spPr>
      </p:pic>
      <p:pic>
        <p:nvPicPr>
          <p:cNvPr id="18465" name="圖片 92" descr="question.PNG"/>
          <p:cNvPicPr>
            <a:picLocks noChangeAspect="1"/>
          </p:cNvPicPr>
          <p:nvPr/>
        </p:nvPicPr>
        <p:blipFill>
          <a:blip r:embed="rId31" cstate="print"/>
          <a:srcRect/>
          <a:stretch>
            <a:fillRect/>
          </a:stretch>
        </p:blipFill>
        <p:spPr bwMode="auto">
          <a:xfrm>
            <a:off x="7142782" y="3933530"/>
            <a:ext cx="914400" cy="327025"/>
          </a:xfrm>
          <a:prstGeom prst="rect">
            <a:avLst/>
          </a:prstGeom>
          <a:noFill/>
          <a:ln w="9525">
            <a:noFill/>
            <a:miter lim="800000"/>
            <a:headEnd/>
            <a:tailEnd/>
          </a:ln>
        </p:spPr>
      </p:pic>
      <p:pic>
        <p:nvPicPr>
          <p:cNvPr id="18466" name="圖片 93" descr="question.PNG"/>
          <p:cNvPicPr>
            <a:picLocks noChangeAspect="1"/>
          </p:cNvPicPr>
          <p:nvPr/>
        </p:nvPicPr>
        <p:blipFill>
          <a:blip r:embed="rId32" cstate="print"/>
          <a:srcRect/>
          <a:stretch>
            <a:fillRect/>
          </a:stretch>
        </p:blipFill>
        <p:spPr bwMode="auto">
          <a:xfrm>
            <a:off x="7957174" y="4004965"/>
            <a:ext cx="700087" cy="207963"/>
          </a:xfrm>
          <a:prstGeom prst="rect">
            <a:avLst/>
          </a:prstGeom>
          <a:noFill/>
          <a:ln w="9525">
            <a:noFill/>
            <a:miter lim="800000"/>
            <a:headEnd/>
            <a:tailEnd/>
          </a:ln>
        </p:spPr>
      </p:pic>
      <p:pic>
        <p:nvPicPr>
          <p:cNvPr id="18467" name="圖片 33" descr="100274708_logo.jpg"/>
          <p:cNvPicPr>
            <a:picLocks noChangeAspect="1"/>
          </p:cNvPicPr>
          <p:nvPr/>
        </p:nvPicPr>
        <p:blipFill>
          <a:blip r:embed="rId33" cstate="print"/>
          <a:srcRect/>
          <a:stretch>
            <a:fillRect/>
          </a:stretch>
        </p:blipFill>
        <p:spPr bwMode="auto">
          <a:xfrm>
            <a:off x="5677524" y="2758777"/>
            <a:ext cx="657225" cy="112712"/>
          </a:xfrm>
          <a:prstGeom prst="rect">
            <a:avLst/>
          </a:prstGeom>
          <a:noFill/>
          <a:ln w="9525">
            <a:noFill/>
            <a:miter lim="800000"/>
            <a:headEnd/>
            <a:tailEnd/>
          </a:ln>
        </p:spPr>
      </p:pic>
      <p:pic>
        <p:nvPicPr>
          <p:cNvPr id="18468" name="圖片 34" descr="hikvision.jpg"/>
          <p:cNvPicPr>
            <a:picLocks noChangeAspect="1"/>
          </p:cNvPicPr>
          <p:nvPr/>
        </p:nvPicPr>
        <p:blipFill>
          <a:blip r:embed="rId34" cstate="print"/>
          <a:srcRect b="-14537"/>
          <a:stretch>
            <a:fillRect/>
          </a:stretch>
        </p:blipFill>
        <p:spPr bwMode="auto">
          <a:xfrm>
            <a:off x="6444286" y="3501729"/>
            <a:ext cx="657225" cy="103187"/>
          </a:xfrm>
          <a:prstGeom prst="rect">
            <a:avLst/>
          </a:prstGeom>
          <a:noFill/>
          <a:ln w="9525">
            <a:noFill/>
            <a:miter lim="800000"/>
            <a:headEnd/>
            <a:tailEnd/>
          </a:ln>
        </p:spPr>
      </p:pic>
      <p:pic>
        <p:nvPicPr>
          <p:cNvPr id="18469" name="圖片 36" descr="a-mtk.jpg"/>
          <p:cNvPicPr>
            <a:picLocks noChangeAspect="1"/>
          </p:cNvPicPr>
          <p:nvPr/>
        </p:nvPicPr>
        <p:blipFill>
          <a:blip r:embed="rId35" cstate="print"/>
          <a:srcRect/>
          <a:stretch>
            <a:fillRect/>
          </a:stretch>
        </p:blipFill>
        <p:spPr bwMode="auto">
          <a:xfrm>
            <a:off x="7187236" y="2457154"/>
            <a:ext cx="657225" cy="139700"/>
          </a:xfrm>
          <a:prstGeom prst="rect">
            <a:avLst/>
          </a:prstGeom>
          <a:noFill/>
          <a:ln w="9525">
            <a:noFill/>
            <a:miter lim="800000"/>
            <a:headEnd/>
            <a:tailEnd/>
          </a:ln>
        </p:spPr>
      </p:pic>
      <p:pic>
        <p:nvPicPr>
          <p:cNvPr id="18470" name="Picture 36" descr="D:\qnap\office\pic\logo\CNB-01.png"/>
          <p:cNvPicPr>
            <a:picLocks noChangeAspect="1" noChangeArrowheads="1"/>
          </p:cNvPicPr>
          <p:nvPr/>
        </p:nvPicPr>
        <p:blipFill>
          <a:blip r:embed="rId36" cstate="print"/>
          <a:srcRect/>
          <a:stretch>
            <a:fillRect/>
          </a:stretch>
        </p:blipFill>
        <p:spPr bwMode="auto">
          <a:xfrm>
            <a:off x="6469682" y="3004842"/>
            <a:ext cx="628650" cy="163513"/>
          </a:xfrm>
          <a:prstGeom prst="rect">
            <a:avLst/>
          </a:prstGeom>
          <a:noFill/>
          <a:ln w="9525">
            <a:noFill/>
            <a:miter lim="800000"/>
            <a:headEnd/>
            <a:tailEnd/>
          </a:ln>
        </p:spPr>
      </p:pic>
      <p:pic>
        <p:nvPicPr>
          <p:cNvPr id="18471" name="圖片 93" descr="DIGITUS_R__Professional_Web_01.jpg"/>
          <p:cNvPicPr>
            <a:picLocks noChangeAspect="1"/>
          </p:cNvPicPr>
          <p:nvPr/>
        </p:nvPicPr>
        <p:blipFill>
          <a:blip r:embed="rId37" cstate="print"/>
          <a:srcRect/>
          <a:stretch>
            <a:fillRect/>
          </a:stretch>
        </p:blipFill>
        <p:spPr bwMode="auto">
          <a:xfrm>
            <a:off x="7198345" y="2968330"/>
            <a:ext cx="658812" cy="250825"/>
          </a:xfrm>
          <a:prstGeom prst="rect">
            <a:avLst/>
          </a:prstGeom>
          <a:noFill/>
          <a:ln w="9525">
            <a:noFill/>
            <a:miter lim="800000"/>
            <a:headEnd/>
            <a:tailEnd/>
          </a:ln>
        </p:spPr>
      </p:pic>
      <p:pic>
        <p:nvPicPr>
          <p:cNvPr id="18472" name="Picture 2" descr="D:\qnap\office\pic\logo\shany.jpg"/>
          <p:cNvPicPr>
            <a:picLocks noChangeAspect="1" noChangeArrowheads="1"/>
          </p:cNvPicPr>
          <p:nvPr/>
        </p:nvPicPr>
        <p:blipFill>
          <a:blip r:embed="rId38" cstate="print"/>
          <a:srcRect r="71265" b="19048"/>
          <a:stretch>
            <a:fillRect/>
          </a:stretch>
        </p:blipFill>
        <p:spPr bwMode="auto">
          <a:xfrm>
            <a:off x="6444282" y="4509792"/>
            <a:ext cx="723900" cy="250825"/>
          </a:xfrm>
          <a:prstGeom prst="rect">
            <a:avLst/>
          </a:prstGeom>
          <a:noFill/>
          <a:ln w="9525">
            <a:noFill/>
            <a:miter lim="800000"/>
            <a:headEnd/>
            <a:tailEnd/>
          </a:ln>
        </p:spPr>
      </p:pic>
      <p:pic>
        <p:nvPicPr>
          <p:cNvPr id="18473" name="Picture 3" descr="D:\qnap\office\pic\logo\IPX_Logo.JPG"/>
          <p:cNvPicPr>
            <a:picLocks noChangeAspect="1" noChangeArrowheads="1"/>
          </p:cNvPicPr>
          <p:nvPr/>
        </p:nvPicPr>
        <p:blipFill>
          <a:blip r:embed="rId39" cstate="print"/>
          <a:srcRect/>
          <a:stretch>
            <a:fillRect/>
          </a:stretch>
        </p:blipFill>
        <p:spPr bwMode="auto">
          <a:xfrm>
            <a:off x="5869607" y="3717626"/>
            <a:ext cx="300038" cy="247651"/>
          </a:xfrm>
          <a:prstGeom prst="rect">
            <a:avLst/>
          </a:prstGeom>
          <a:noFill/>
          <a:ln w="9525">
            <a:noFill/>
            <a:miter lim="800000"/>
            <a:headEnd/>
            <a:tailEnd/>
          </a:ln>
        </p:spPr>
      </p:pic>
      <p:pic>
        <p:nvPicPr>
          <p:cNvPr id="18474" name="Picture 4" descr="D:\qnap\office\pic\logo\brickcom.jpg"/>
          <p:cNvPicPr>
            <a:picLocks noChangeAspect="1" noChangeArrowheads="1"/>
          </p:cNvPicPr>
          <p:nvPr/>
        </p:nvPicPr>
        <p:blipFill>
          <a:blip r:embed="rId40" cstate="print"/>
          <a:srcRect/>
          <a:stretch>
            <a:fillRect/>
          </a:stretch>
        </p:blipFill>
        <p:spPr bwMode="auto">
          <a:xfrm>
            <a:off x="7165011" y="2693691"/>
            <a:ext cx="746125" cy="206375"/>
          </a:xfrm>
          <a:prstGeom prst="rect">
            <a:avLst/>
          </a:prstGeom>
          <a:noFill/>
          <a:ln w="9525">
            <a:noFill/>
            <a:miter lim="800000"/>
            <a:headEnd/>
            <a:tailEnd/>
          </a:ln>
        </p:spPr>
      </p:pic>
      <p:pic>
        <p:nvPicPr>
          <p:cNvPr id="18475" name="圖片 76" descr="question.PNG"/>
          <p:cNvPicPr>
            <a:picLocks noChangeAspect="1"/>
          </p:cNvPicPr>
          <p:nvPr/>
        </p:nvPicPr>
        <p:blipFill>
          <a:blip r:embed="rId41" cstate="print"/>
          <a:srcRect/>
          <a:stretch>
            <a:fillRect/>
          </a:stretch>
        </p:blipFill>
        <p:spPr bwMode="auto">
          <a:xfrm>
            <a:off x="6403007" y="3692230"/>
            <a:ext cx="762000" cy="268287"/>
          </a:xfrm>
          <a:prstGeom prst="rect">
            <a:avLst/>
          </a:prstGeom>
          <a:noFill/>
          <a:ln w="9525">
            <a:noFill/>
            <a:miter lim="800000"/>
            <a:headEnd/>
            <a:tailEnd/>
          </a:ln>
        </p:spPr>
      </p:pic>
      <p:pic>
        <p:nvPicPr>
          <p:cNvPr id="18476" name="圖片 194" descr="question.PNG"/>
          <p:cNvPicPr>
            <a:picLocks noChangeAspect="1"/>
          </p:cNvPicPr>
          <p:nvPr/>
        </p:nvPicPr>
        <p:blipFill>
          <a:blip r:embed="rId42" cstate="print"/>
          <a:srcRect/>
          <a:stretch>
            <a:fillRect/>
          </a:stretch>
        </p:blipFill>
        <p:spPr bwMode="auto">
          <a:xfrm>
            <a:off x="6455395" y="4004965"/>
            <a:ext cx="762000" cy="269875"/>
          </a:xfrm>
          <a:prstGeom prst="rect">
            <a:avLst/>
          </a:prstGeom>
          <a:noFill/>
          <a:ln w="9525">
            <a:noFill/>
            <a:miter lim="800000"/>
            <a:headEnd/>
            <a:tailEnd/>
          </a:ln>
        </p:spPr>
      </p:pic>
      <p:pic>
        <p:nvPicPr>
          <p:cNvPr id="18478" name="圖片 54" descr="Sharp.jpg"/>
          <p:cNvPicPr>
            <a:picLocks noChangeAspect="1"/>
          </p:cNvPicPr>
          <p:nvPr/>
        </p:nvPicPr>
        <p:blipFill>
          <a:blip r:embed="rId43" cstate="print"/>
          <a:srcRect/>
          <a:stretch>
            <a:fillRect/>
          </a:stretch>
        </p:blipFill>
        <p:spPr bwMode="auto">
          <a:xfrm>
            <a:off x="7236445" y="4581229"/>
            <a:ext cx="696912" cy="142875"/>
          </a:xfrm>
          <a:prstGeom prst="rect">
            <a:avLst/>
          </a:prstGeom>
          <a:noFill/>
          <a:ln w="9525">
            <a:noFill/>
            <a:miter lim="800000"/>
            <a:headEnd/>
            <a:tailEnd/>
          </a:ln>
        </p:spPr>
      </p:pic>
      <p:pic>
        <p:nvPicPr>
          <p:cNvPr id="18479" name="圖片 55" descr="LG.jpg"/>
          <p:cNvPicPr>
            <a:picLocks noChangeAspect="1"/>
          </p:cNvPicPr>
          <p:nvPr/>
        </p:nvPicPr>
        <p:blipFill>
          <a:blip r:embed="rId44" cstate="print"/>
          <a:srcRect/>
          <a:stretch>
            <a:fillRect/>
          </a:stretch>
        </p:blipFill>
        <p:spPr bwMode="auto">
          <a:xfrm>
            <a:off x="7887324" y="3771604"/>
            <a:ext cx="790575" cy="161925"/>
          </a:xfrm>
          <a:prstGeom prst="rect">
            <a:avLst/>
          </a:prstGeom>
          <a:noFill/>
          <a:ln w="9525">
            <a:noFill/>
            <a:miter lim="800000"/>
            <a:headEnd/>
            <a:tailEnd/>
          </a:ln>
        </p:spPr>
      </p:pic>
      <p:pic>
        <p:nvPicPr>
          <p:cNvPr id="18480" name="圖片 56" descr="bosch.png"/>
          <p:cNvPicPr>
            <a:picLocks noChangeAspect="1"/>
          </p:cNvPicPr>
          <p:nvPr/>
        </p:nvPicPr>
        <p:blipFill>
          <a:blip r:embed="rId45" cstate="print"/>
          <a:srcRect/>
          <a:stretch>
            <a:fillRect/>
          </a:stretch>
        </p:blipFill>
        <p:spPr bwMode="auto">
          <a:xfrm>
            <a:off x="6447457" y="2709566"/>
            <a:ext cx="646113" cy="249239"/>
          </a:xfrm>
          <a:prstGeom prst="rect">
            <a:avLst/>
          </a:prstGeom>
          <a:noFill/>
          <a:ln w="9525">
            <a:noFill/>
            <a:miter lim="800000"/>
            <a:headEnd/>
            <a:tailEnd/>
          </a:ln>
        </p:spPr>
      </p:pic>
      <p:pic>
        <p:nvPicPr>
          <p:cNvPr id="18481" name="圖片 57" descr="Everfocus_IT.png"/>
          <p:cNvPicPr>
            <a:picLocks noChangeAspect="1"/>
          </p:cNvPicPr>
          <p:nvPr/>
        </p:nvPicPr>
        <p:blipFill>
          <a:blip r:embed="rId46" cstate="print"/>
          <a:srcRect/>
          <a:stretch>
            <a:fillRect/>
          </a:stretch>
        </p:blipFill>
        <p:spPr bwMode="auto">
          <a:xfrm>
            <a:off x="7885732" y="3285829"/>
            <a:ext cx="742950" cy="142875"/>
          </a:xfrm>
          <a:prstGeom prst="rect">
            <a:avLst/>
          </a:prstGeom>
          <a:noFill/>
          <a:ln w="9525">
            <a:noFill/>
            <a:miter lim="800000"/>
            <a:headEnd/>
            <a:tailEnd/>
          </a:ln>
        </p:spPr>
      </p:pic>
      <p:pic>
        <p:nvPicPr>
          <p:cNvPr id="18482" name="圖片 59" descr="ONVIF.png"/>
          <p:cNvPicPr>
            <a:picLocks noChangeAspect="1"/>
          </p:cNvPicPr>
          <p:nvPr/>
        </p:nvPicPr>
        <p:blipFill>
          <a:blip r:embed="rId47" cstate="print"/>
          <a:srcRect/>
          <a:stretch>
            <a:fillRect/>
          </a:stretch>
        </p:blipFill>
        <p:spPr bwMode="auto">
          <a:xfrm>
            <a:off x="5991849" y="5013028"/>
            <a:ext cx="1233487" cy="288925"/>
          </a:xfrm>
          <a:prstGeom prst="rect">
            <a:avLst/>
          </a:prstGeom>
          <a:noFill/>
          <a:ln w="9525">
            <a:noFill/>
            <a:miter lim="800000"/>
            <a:headEnd/>
            <a:tailEnd/>
          </a:ln>
        </p:spPr>
      </p:pic>
      <p:pic>
        <p:nvPicPr>
          <p:cNvPr id="18483" name="圖片 60" descr="samsung_IT.png"/>
          <p:cNvPicPr>
            <a:picLocks noChangeAspect="1"/>
          </p:cNvPicPr>
          <p:nvPr/>
        </p:nvPicPr>
        <p:blipFill>
          <a:blip r:embed="rId48" cstate="print"/>
          <a:srcRect/>
          <a:stretch>
            <a:fillRect/>
          </a:stretch>
        </p:blipFill>
        <p:spPr bwMode="auto">
          <a:xfrm>
            <a:off x="7957170" y="4220866"/>
            <a:ext cx="609600" cy="28098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722313" y="3363069"/>
            <a:ext cx="7772400" cy="1362075"/>
          </a:xfrm>
        </p:spPr>
        <p:txBody>
          <a:bodyPr/>
          <a:lstStyle/>
          <a:p>
            <a:pPr algn="ctr"/>
            <a:r>
              <a:rPr lang="en-US" altLang="zh-TW" dirty="0" smtClean="0"/>
              <a:t>Thank you</a:t>
            </a:r>
            <a:endParaRPr lang="zh-TW"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a:xfrm>
            <a:off x="539750" y="1052513"/>
            <a:ext cx="8604250" cy="5545137"/>
          </a:xfrm>
          <a:prstGeom prst="rect">
            <a:avLst/>
          </a:prstGeom>
        </p:spPr>
        <p:txBody>
          <a:bodyPr>
            <a:normAutofit/>
          </a:bodyPr>
          <a:lstStyle/>
          <a:p>
            <a:pPr marL="2057400" lvl="4" indent="-228600" eaLnBrk="0" hangingPunct="0">
              <a:lnSpc>
                <a:spcPct val="110000"/>
              </a:lnSpc>
              <a:buFontTx/>
              <a:buChar char="»"/>
              <a:defRPr/>
            </a:pPr>
            <a:endParaRPr lang="zh-TW" altLang="en-US" sz="2400" b="1" i="0" kern="0" dirty="0">
              <a:cs typeface="Calibri" pitchFamily="34" charset="0"/>
            </a:endParaRPr>
          </a:p>
        </p:txBody>
      </p:sp>
      <p:sp>
        <p:nvSpPr>
          <p:cNvPr id="6" name="標題 5"/>
          <p:cNvSpPr>
            <a:spLocks noGrp="1"/>
          </p:cNvSpPr>
          <p:nvPr>
            <p:ph type="title"/>
          </p:nvPr>
        </p:nvSpPr>
        <p:spPr/>
        <p:txBody>
          <a:bodyPr>
            <a:normAutofit/>
          </a:bodyPr>
          <a:lstStyle/>
          <a:p>
            <a:r>
              <a:rPr lang="en-US" altLang="zh-TW" b="1" dirty="0" smtClean="0">
                <a:cs typeface="Calibri" pitchFamily="34" charset="0"/>
              </a:rPr>
              <a:t>QNAP Global Market Position</a:t>
            </a:r>
            <a:endParaRPr lang="zh-TW" altLang="en-US" dirty="0"/>
          </a:p>
        </p:txBody>
      </p:sp>
      <p:sp>
        <p:nvSpPr>
          <p:cNvPr id="7" name="內容版面配置區 6"/>
          <p:cNvSpPr>
            <a:spLocks noGrp="1"/>
          </p:cNvSpPr>
          <p:nvPr>
            <p:ph idx="1"/>
          </p:nvPr>
        </p:nvSpPr>
        <p:spPr>
          <a:xfrm>
            <a:off x="457200" y="1523925"/>
            <a:ext cx="8507288" cy="4785395"/>
          </a:xfrm>
        </p:spPr>
        <p:txBody>
          <a:bodyPr>
            <a:normAutofit/>
          </a:bodyPr>
          <a:lstStyle/>
          <a:p>
            <a:r>
              <a:rPr lang="en-US" altLang="zh-TW" dirty="0" smtClean="0"/>
              <a:t>Gartner (March 2012)</a:t>
            </a:r>
          </a:p>
          <a:p>
            <a:pPr lvl="1"/>
            <a:r>
              <a:rPr lang="en-US" altLang="zh-TW" dirty="0" smtClean="0"/>
              <a:t>QNAP is top 8 world NAS</a:t>
            </a:r>
          </a:p>
          <a:p>
            <a:r>
              <a:rPr lang="en-US" altLang="zh-TW" dirty="0" smtClean="0"/>
              <a:t>Gartner (March 2011)</a:t>
            </a:r>
          </a:p>
          <a:p>
            <a:pPr lvl="1"/>
            <a:r>
              <a:rPr lang="en-US" altLang="zh-TW" dirty="0" smtClean="0"/>
              <a:t>QNAP is the global top 3 SMB NAS brand </a:t>
            </a:r>
            <a:r>
              <a:rPr lang="en-US" altLang="zh-TW" sz="1900" dirty="0" smtClean="0"/>
              <a:t>(MSRP below $24,999)</a:t>
            </a:r>
          </a:p>
          <a:p>
            <a:pPr lvl="1"/>
            <a:r>
              <a:rPr lang="en-US" altLang="zh-TW" dirty="0" smtClean="0"/>
              <a:t>QNAP</a:t>
            </a:r>
            <a:r>
              <a:rPr lang="zh-TW" altLang="en-US" dirty="0" smtClean="0"/>
              <a:t> </a:t>
            </a:r>
            <a:r>
              <a:rPr lang="en-US" altLang="zh-TW" dirty="0" smtClean="0"/>
              <a:t>is the fastest growing business NAS brand</a:t>
            </a:r>
          </a:p>
          <a:p>
            <a:r>
              <a:rPr lang="en-US" altLang="zh-TW" dirty="0" smtClean="0"/>
              <a:t>IMS Research (2010)</a:t>
            </a:r>
          </a:p>
          <a:p>
            <a:pPr lvl="1"/>
            <a:r>
              <a:rPr lang="en-US" altLang="zh-TW" dirty="0" smtClean="0"/>
              <a:t>QNAP is Top 10 Embedded NVRs supplier in the world</a:t>
            </a:r>
          </a:p>
          <a:p>
            <a:r>
              <a:rPr lang="en-US" altLang="zh-TW" dirty="0" smtClean="0"/>
              <a:t>Recognition from Media around the World</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smtClean="0"/>
              <a:t>Top 10 Worldwide NAS Brand</a:t>
            </a:r>
            <a:endParaRPr lang="zh-TW" altLang="en-US" dirty="0"/>
          </a:p>
        </p:txBody>
      </p:sp>
      <p:graphicFrame>
        <p:nvGraphicFramePr>
          <p:cNvPr id="5" name="內容版面配置區 4"/>
          <p:cNvGraphicFramePr>
            <a:graphicFrameLocks noGrp="1"/>
          </p:cNvGraphicFramePr>
          <p:nvPr>
            <p:ph idx="1"/>
          </p:nvPr>
        </p:nvGraphicFramePr>
        <p:xfrm>
          <a:off x="457200" y="1341437"/>
          <a:ext cx="8229600" cy="5242560"/>
        </p:xfrm>
        <a:graphic>
          <a:graphicData uri="http://schemas.openxmlformats.org/drawingml/2006/table">
            <a:tbl>
              <a:tblPr firstRow="1" bandRow="1">
                <a:tableStyleId>{5C22544A-7EE6-4342-B048-85BDC9FD1C3A}</a:tableStyleId>
              </a:tblPr>
              <a:tblGrid>
                <a:gridCol w="1450504"/>
                <a:gridCol w="2664296"/>
                <a:gridCol w="2057400"/>
                <a:gridCol w="2057400"/>
              </a:tblGrid>
              <a:tr h="670560">
                <a:tc>
                  <a:txBody>
                    <a:bodyPr/>
                    <a:lstStyle/>
                    <a:p>
                      <a:pPr algn="ctr"/>
                      <a:r>
                        <a:rPr lang="en-US" altLang="zh-TW" sz="1900" dirty="0" smtClean="0"/>
                        <a:t>Year</a:t>
                      </a:r>
                      <a:r>
                        <a:rPr lang="en-US" altLang="zh-TW" sz="1900" baseline="0" dirty="0" smtClean="0"/>
                        <a:t> Ranking</a:t>
                      </a:r>
                      <a:endParaRPr lang="zh-TW" altLang="en-US" sz="1900" dirty="0"/>
                    </a:p>
                  </a:txBody>
                  <a:tcPr anchor="ctr"/>
                </a:tc>
                <a:tc>
                  <a:txBody>
                    <a:bodyPr/>
                    <a:lstStyle/>
                    <a:p>
                      <a:pPr algn="ctr"/>
                      <a:r>
                        <a:rPr lang="en-US" altLang="zh-TW" sz="1900" dirty="0" smtClean="0"/>
                        <a:t>Company Name</a:t>
                      </a:r>
                      <a:endParaRPr lang="zh-TW" altLang="en-US" sz="1900" dirty="0"/>
                    </a:p>
                  </a:txBody>
                  <a:tcPr anchor="ctr"/>
                </a:tc>
                <a:tc>
                  <a:txBody>
                    <a:bodyPr/>
                    <a:lstStyle/>
                    <a:p>
                      <a:pPr algn="ctr"/>
                      <a:r>
                        <a:rPr lang="en-US" altLang="zh-TW" sz="1900" dirty="0" smtClean="0"/>
                        <a:t>Current Year Revenue ($M)</a:t>
                      </a:r>
                      <a:endParaRPr lang="zh-TW" altLang="en-US" sz="1900" dirty="0"/>
                    </a:p>
                  </a:txBody>
                  <a:tcPr anchor="ctr"/>
                </a:tc>
                <a:tc>
                  <a:txBody>
                    <a:bodyPr/>
                    <a:lstStyle/>
                    <a:p>
                      <a:pPr algn="ctr"/>
                      <a:r>
                        <a:rPr lang="en-US" altLang="zh-TW" sz="1900" dirty="0" smtClean="0"/>
                        <a:t>Current Year Market Share (%)</a:t>
                      </a:r>
                      <a:endParaRPr lang="zh-TW" altLang="en-US" sz="1900" dirty="0"/>
                    </a:p>
                  </a:txBody>
                  <a:tcPr anchor="ctr"/>
                </a:tc>
              </a:tr>
              <a:tr h="381000">
                <a:tc>
                  <a:txBody>
                    <a:bodyPr/>
                    <a:lstStyle/>
                    <a:p>
                      <a:pPr algn="r"/>
                      <a:r>
                        <a:rPr lang="en-US" altLang="zh-TW" sz="1900" dirty="0" smtClean="0"/>
                        <a:t>1</a:t>
                      </a:r>
                      <a:endParaRPr lang="zh-TW" altLang="en-US" sz="1900" dirty="0"/>
                    </a:p>
                  </a:txBody>
                  <a:tcPr/>
                </a:tc>
                <a:tc>
                  <a:txBody>
                    <a:bodyPr/>
                    <a:lstStyle/>
                    <a:p>
                      <a:r>
                        <a:rPr lang="en-US" altLang="zh-TW" sz="1900" dirty="0" smtClean="0"/>
                        <a:t>EMC</a:t>
                      </a:r>
                      <a:endParaRPr lang="zh-TW" altLang="en-US" sz="1900" dirty="0"/>
                    </a:p>
                  </a:txBody>
                  <a:tcPr/>
                </a:tc>
                <a:tc>
                  <a:txBody>
                    <a:bodyPr/>
                    <a:lstStyle/>
                    <a:p>
                      <a:pPr algn="r"/>
                      <a:r>
                        <a:rPr lang="en-US" altLang="zh-TW" sz="1900" dirty="0" smtClean="0"/>
                        <a:t>2,834</a:t>
                      </a:r>
                      <a:endParaRPr lang="zh-TW" altLang="en-US" sz="1900" dirty="0"/>
                    </a:p>
                  </a:txBody>
                  <a:tcPr/>
                </a:tc>
                <a:tc>
                  <a:txBody>
                    <a:bodyPr/>
                    <a:lstStyle/>
                    <a:p>
                      <a:pPr algn="r"/>
                      <a:r>
                        <a:rPr lang="en-US" altLang="zh-TW" sz="1900" dirty="0" smtClean="0"/>
                        <a:t>41.7</a:t>
                      </a:r>
                      <a:endParaRPr lang="zh-TW" altLang="en-US" sz="1900" dirty="0"/>
                    </a:p>
                  </a:txBody>
                  <a:tcPr/>
                </a:tc>
              </a:tr>
              <a:tr h="381000">
                <a:tc>
                  <a:txBody>
                    <a:bodyPr/>
                    <a:lstStyle/>
                    <a:p>
                      <a:pPr algn="r"/>
                      <a:r>
                        <a:rPr lang="en-US" altLang="zh-TW" sz="1900" dirty="0" smtClean="0"/>
                        <a:t>2</a:t>
                      </a:r>
                      <a:endParaRPr lang="zh-TW" altLang="en-US" sz="1900" dirty="0"/>
                    </a:p>
                  </a:txBody>
                  <a:tcPr/>
                </a:tc>
                <a:tc>
                  <a:txBody>
                    <a:bodyPr/>
                    <a:lstStyle/>
                    <a:p>
                      <a:r>
                        <a:rPr lang="en-US" altLang="zh-TW" sz="1900" dirty="0" err="1" smtClean="0"/>
                        <a:t>NetApp</a:t>
                      </a:r>
                      <a:endParaRPr lang="zh-TW" altLang="en-US" sz="1900" dirty="0"/>
                    </a:p>
                  </a:txBody>
                  <a:tcPr/>
                </a:tc>
                <a:tc>
                  <a:txBody>
                    <a:bodyPr/>
                    <a:lstStyle/>
                    <a:p>
                      <a:pPr algn="r"/>
                      <a:r>
                        <a:rPr lang="en-US" altLang="zh-TW" sz="1900" dirty="0" smtClean="0"/>
                        <a:t>2,446</a:t>
                      </a:r>
                      <a:endParaRPr lang="zh-TW" altLang="en-US" sz="1900" dirty="0"/>
                    </a:p>
                  </a:txBody>
                  <a:tcPr/>
                </a:tc>
                <a:tc>
                  <a:txBody>
                    <a:bodyPr/>
                    <a:lstStyle/>
                    <a:p>
                      <a:pPr algn="r"/>
                      <a:r>
                        <a:rPr lang="en-US" altLang="zh-TW" sz="1900" dirty="0" smtClean="0"/>
                        <a:t>36.0</a:t>
                      </a:r>
                      <a:endParaRPr lang="zh-TW" altLang="en-US" sz="1900" dirty="0"/>
                    </a:p>
                  </a:txBody>
                  <a:tcPr/>
                </a:tc>
              </a:tr>
              <a:tr h="381000">
                <a:tc>
                  <a:txBody>
                    <a:bodyPr/>
                    <a:lstStyle/>
                    <a:p>
                      <a:pPr algn="r"/>
                      <a:r>
                        <a:rPr lang="en-US" altLang="zh-TW" sz="1900" dirty="0" smtClean="0"/>
                        <a:t>3</a:t>
                      </a:r>
                      <a:endParaRPr lang="zh-TW" altLang="en-US" sz="1900" dirty="0"/>
                    </a:p>
                  </a:txBody>
                  <a:tcPr/>
                </a:tc>
                <a:tc>
                  <a:txBody>
                    <a:bodyPr/>
                    <a:lstStyle/>
                    <a:p>
                      <a:r>
                        <a:rPr lang="en-US" altLang="zh-TW" sz="1900" dirty="0" smtClean="0"/>
                        <a:t>IBM</a:t>
                      </a:r>
                      <a:endParaRPr lang="zh-TW" altLang="en-US" sz="1900" dirty="0"/>
                    </a:p>
                  </a:txBody>
                  <a:tcPr/>
                </a:tc>
                <a:tc>
                  <a:txBody>
                    <a:bodyPr/>
                    <a:lstStyle/>
                    <a:p>
                      <a:pPr algn="r"/>
                      <a:r>
                        <a:rPr lang="en-US" altLang="zh-TW" sz="1900" dirty="0" smtClean="0"/>
                        <a:t>341</a:t>
                      </a:r>
                      <a:endParaRPr lang="zh-TW" altLang="en-US" sz="1900" dirty="0"/>
                    </a:p>
                  </a:txBody>
                  <a:tcPr/>
                </a:tc>
                <a:tc>
                  <a:txBody>
                    <a:bodyPr/>
                    <a:lstStyle/>
                    <a:p>
                      <a:pPr algn="r"/>
                      <a:r>
                        <a:rPr lang="en-US" altLang="zh-TW" sz="1900" dirty="0" smtClean="0"/>
                        <a:t>5.0</a:t>
                      </a:r>
                      <a:endParaRPr lang="zh-TW" altLang="en-US" sz="1900" dirty="0"/>
                    </a:p>
                  </a:txBody>
                  <a:tcPr/>
                </a:tc>
              </a:tr>
              <a:tr h="381000">
                <a:tc>
                  <a:txBody>
                    <a:bodyPr/>
                    <a:lstStyle/>
                    <a:p>
                      <a:pPr algn="r"/>
                      <a:r>
                        <a:rPr lang="en-US" altLang="zh-TW" sz="1900" dirty="0" smtClean="0"/>
                        <a:t>4</a:t>
                      </a:r>
                      <a:endParaRPr lang="zh-TW" altLang="en-US" sz="1900" dirty="0"/>
                    </a:p>
                  </a:txBody>
                  <a:tcPr/>
                </a:tc>
                <a:tc>
                  <a:txBody>
                    <a:bodyPr/>
                    <a:lstStyle/>
                    <a:p>
                      <a:r>
                        <a:rPr lang="en-US" altLang="zh-TW" sz="1900" dirty="0" smtClean="0"/>
                        <a:t>HP</a:t>
                      </a:r>
                      <a:endParaRPr lang="zh-TW" altLang="en-US" sz="1900" dirty="0"/>
                    </a:p>
                  </a:txBody>
                  <a:tcPr/>
                </a:tc>
                <a:tc>
                  <a:txBody>
                    <a:bodyPr/>
                    <a:lstStyle/>
                    <a:p>
                      <a:pPr algn="r"/>
                      <a:r>
                        <a:rPr lang="en-US" altLang="zh-TW" sz="1900" dirty="0" smtClean="0"/>
                        <a:t>116</a:t>
                      </a:r>
                      <a:endParaRPr lang="zh-TW" altLang="en-US" sz="1900" dirty="0"/>
                    </a:p>
                  </a:txBody>
                  <a:tcPr/>
                </a:tc>
                <a:tc>
                  <a:txBody>
                    <a:bodyPr/>
                    <a:lstStyle/>
                    <a:p>
                      <a:pPr algn="r"/>
                      <a:r>
                        <a:rPr lang="en-US" altLang="zh-TW" sz="1900" dirty="0" smtClean="0"/>
                        <a:t>1.7</a:t>
                      </a:r>
                      <a:endParaRPr lang="zh-TW" altLang="en-US" sz="1900" dirty="0"/>
                    </a:p>
                  </a:txBody>
                  <a:tcPr/>
                </a:tc>
              </a:tr>
              <a:tr h="381000">
                <a:tc>
                  <a:txBody>
                    <a:bodyPr/>
                    <a:lstStyle/>
                    <a:p>
                      <a:pPr algn="r"/>
                      <a:r>
                        <a:rPr lang="en-US" altLang="zh-TW" sz="1900" dirty="0" smtClean="0"/>
                        <a:t>5</a:t>
                      </a:r>
                      <a:endParaRPr lang="zh-TW" altLang="en-US" sz="1900" dirty="0"/>
                    </a:p>
                  </a:txBody>
                  <a:tcPr/>
                </a:tc>
                <a:tc>
                  <a:txBody>
                    <a:bodyPr/>
                    <a:lstStyle/>
                    <a:p>
                      <a:r>
                        <a:rPr lang="en-US" altLang="zh-TW" sz="1900" dirty="0" smtClean="0"/>
                        <a:t>Oracle</a:t>
                      </a:r>
                      <a:endParaRPr lang="zh-TW" altLang="en-US" sz="1900" dirty="0"/>
                    </a:p>
                  </a:txBody>
                  <a:tcPr/>
                </a:tc>
                <a:tc>
                  <a:txBody>
                    <a:bodyPr/>
                    <a:lstStyle/>
                    <a:p>
                      <a:pPr algn="r"/>
                      <a:r>
                        <a:rPr lang="en-US" altLang="zh-TW" sz="1900" dirty="0" smtClean="0"/>
                        <a:t>94</a:t>
                      </a:r>
                      <a:endParaRPr lang="zh-TW" altLang="en-US" sz="1900" dirty="0"/>
                    </a:p>
                  </a:txBody>
                  <a:tcPr/>
                </a:tc>
                <a:tc>
                  <a:txBody>
                    <a:bodyPr/>
                    <a:lstStyle/>
                    <a:p>
                      <a:pPr algn="r"/>
                      <a:r>
                        <a:rPr lang="en-US" altLang="zh-TW" sz="1900" dirty="0" smtClean="0"/>
                        <a:t>1.4</a:t>
                      </a:r>
                      <a:endParaRPr lang="zh-TW" altLang="en-US" sz="1900" dirty="0"/>
                    </a:p>
                  </a:txBody>
                  <a:tcPr/>
                </a:tc>
              </a:tr>
              <a:tr h="381000">
                <a:tc>
                  <a:txBody>
                    <a:bodyPr/>
                    <a:lstStyle/>
                    <a:p>
                      <a:pPr algn="r"/>
                      <a:r>
                        <a:rPr lang="en-US" altLang="zh-TW" sz="1900" dirty="0" smtClean="0"/>
                        <a:t>6</a:t>
                      </a:r>
                      <a:endParaRPr lang="zh-TW" altLang="en-US" sz="1900" dirty="0"/>
                    </a:p>
                  </a:txBody>
                  <a:tcPr/>
                </a:tc>
                <a:tc>
                  <a:txBody>
                    <a:bodyPr/>
                    <a:lstStyle/>
                    <a:p>
                      <a:r>
                        <a:rPr lang="en-US" altLang="zh-TW" sz="1900" dirty="0" err="1" smtClean="0"/>
                        <a:t>Netgear</a:t>
                      </a:r>
                      <a:endParaRPr lang="zh-TW" altLang="en-US" sz="1900" dirty="0"/>
                    </a:p>
                  </a:txBody>
                  <a:tcPr/>
                </a:tc>
                <a:tc>
                  <a:txBody>
                    <a:bodyPr/>
                    <a:lstStyle/>
                    <a:p>
                      <a:pPr algn="r"/>
                      <a:r>
                        <a:rPr lang="en-US" altLang="zh-TW" sz="1900" dirty="0" smtClean="0"/>
                        <a:t>85</a:t>
                      </a:r>
                      <a:endParaRPr lang="zh-TW" altLang="en-US" sz="1900" dirty="0"/>
                    </a:p>
                  </a:txBody>
                  <a:tcPr/>
                </a:tc>
                <a:tc>
                  <a:txBody>
                    <a:bodyPr/>
                    <a:lstStyle/>
                    <a:p>
                      <a:pPr algn="r"/>
                      <a:r>
                        <a:rPr lang="en-US" altLang="zh-TW" sz="1900" dirty="0" smtClean="0"/>
                        <a:t>1.2</a:t>
                      </a:r>
                      <a:endParaRPr lang="zh-TW" altLang="en-US" sz="1900" dirty="0"/>
                    </a:p>
                  </a:txBody>
                  <a:tcPr/>
                </a:tc>
              </a:tr>
              <a:tr h="381000">
                <a:tc>
                  <a:txBody>
                    <a:bodyPr/>
                    <a:lstStyle/>
                    <a:p>
                      <a:pPr algn="r"/>
                      <a:r>
                        <a:rPr lang="en-US" altLang="zh-TW" sz="1900" dirty="0" smtClean="0"/>
                        <a:t>7</a:t>
                      </a:r>
                      <a:endParaRPr lang="zh-TW" altLang="en-US" sz="1900" dirty="0"/>
                    </a:p>
                  </a:txBody>
                  <a:tcPr/>
                </a:tc>
                <a:tc>
                  <a:txBody>
                    <a:bodyPr/>
                    <a:lstStyle/>
                    <a:p>
                      <a:r>
                        <a:rPr lang="en-US" altLang="zh-TW" sz="1900" dirty="0" smtClean="0"/>
                        <a:t>Dell</a:t>
                      </a:r>
                      <a:endParaRPr lang="zh-TW" altLang="en-US" sz="1900" dirty="0"/>
                    </a:p>
                  </a:txBody>
                  <a:tcPr/>
                </a:tc>
                <a:tc>
                  <a:txBody>
                    <a:bodyPr/>
                    <a:lstStyle/>
                    <a:p>
                      <a:pPr algn="r"/>
                      <a:r>
                        <a:rPr lang="en-US" altLang="zh-TW" sz="1900" dirty="0" smtClean="0"/>
                        <a:t>82</a:t>
                      </a:r>
                      <a:endParaRPr lang="zh-TW" altLang="en-US" sz="1900" dirty="0"/>
                    </a:p>
                  </a:txBody>
                  <a:tcPr/>
                </a:tc>
                <a:tc>
                  <a:txBody>
                    <a:bodyPr/>
                    <a:lstStyle/>
                    <a:p>
                      <a:pPr algn="r"/>
                      <a:r>
                        <a:rPr lang="en-US" altLang="zh-TW" sz="1900" dirty="0" smtClean="0"/>
                        <a:t>1.2</a:t>
                      </a:r>
                      <a:endParaRPr lang="zh-TW" altLang="en-US" sz="1900" dirty="0"/>
                    </a:p>
                  </a:txBody>
                  <a:tcPr/>
                </a:tc>
              </a:tr>
              <a:tr h="381000">
                <a:tc>
                  <a:txBody>
                    <a:bodyPr/>
                    <a:lstStyle/>
                    <a:p>
                      <a:pPr algn="r"/>
                      <a:r>
                        <a:rPr lang="en-US" altLang="zh-TW" sz="1900" dirty="0" smtClean="0"/>
                        <a:t>8</a:t>
                      </a:r>
                      <a:endParaRPr lang="zh-TW" altLang="en-US" sz="1900" dirty="0"/>
                    </a:p>
                  </a:txBody>
                  <a:tcPr/>
                </a:tc>
                <a:tc>
                  <a:txBody>
                    <a:bodyPr/>
                    <a:lstStyle/>
                    <a:p>
                      <a:r>
                        <a:rPr lang="en-US" altLang="zh-TW" sz="1900" dirty="0" smtClean="0"/>
                        <a:t>QNAP</a:t>
                      </a:r>
                      <a:endParaRPr lang="zh-TW" altLang="en-US" sz="1900" dirty="0"/>
                    </a:p>
                  </a:txBody>
                  <a:tcPr/>
                </a:tc>
                <a:tc>
                  <a:txBody>
                    <a:bodyPr/>
                    <a:lstStyle/>
                    <a:p>
                      <a:pPr algn="r"/>
                      <a:r>
                        <a:rPr lang="en-US" altLang="zh-TW" sz="1900" dirty="0" smtClean="0"/>
                        <a:t>79</a:t>
                      </a:r>
                      <a:endParaRPr lang="zh-TW" altLang="en-US" sz="1900" dirty="0"/>
                    </a:p>
                  </a:txBody>
                  <a:tcPr/>
                </a:tc>
                <a:tc>
                  <a:txBody>
                    <a:bodyPr/>
                    <a:lstStyle/>
                    <a:p>
                      <a:pPr algn="r"/>
                      <a:r>
                        <a:rPr lang="en-US" altLang="zh-TW" sz="1900" dirty="0" smtClean="0"/>
                        <a:t>1.2</a:t>
                      </a:r>
                      <a:endParaRPr lang="zh-TW" altLang="en-US" sz="1900" dirty="0"/>
                    </a:p>
                  </a:txBody>
                  <a:tcPr/>
                </a:tc>
              </a:tr>
              <a:tr h="381000">
                <a:tc>
                  <a:txBody>
                    <a:bodyPr/>
                    <a:lstStyle/>
                    <a:p>
                      <a:pPr algn="r"/>
                      <a:r>
                        <a:rPr lang="en-US" altLang="zh-TW" sz="1900" dirty="0" smtClean="0"/>
                        <a:t>9</a:t>
                      </a:r>
                      <a:endParaRPr lang="zh-TW" altLang="en-US" sz="1900" dirty="0"/>
                    </a:p>
                  </a:txBody>
                  <a:tcPr/>
                </a:tc>
                <a:tc>
                  <a:txBody>
                    <a:bodyPr/>
                    <a:lstStyle/>
                    <a:p>
                      <a:r>
                        <a:rPr lang="en-US" altLang="zh-TW" sz="1900" dirty="0" err="1" smtClean="0"/>
                        <a:t>Synology</a:t>
                      </a:r>
                      <a:endParaRPr lang="zh-TW" altLang="en-US" sz="1900" dirty="0"/>
                    </a:p>
                  </a:txBody>
                  <a:tcPr/>
                </a:tc>
                <a:tc>
                  <a:txBody>
                    <a:bodyPr/>
                    <a:lstStyle/>
                    <a:p>
                      <a:pPr algn="r"/>
                      <a:r>
                        <a:rPr lang="en-US" altLang="zh-TW" sz="1900" dirty="0" smtClean="0"/>
                        <a:t>57</a:t>
                      </a:r>
                      <a:endParaRPr lang="zh-TW" altLang="en-US" sz="1900" dirty="0"/>
                    </a:p>
                  </a:txBody>
                  <a:tcPr/>
                </a:tc>
                <a:tc>
                  <a:txBody>
                    <a:bodyPr/>
                    <a:lstStyle/>
                    <a:p>
                      <a:pPr algn="r"/>
                      <a:r>
                        <a:rPr lang="en-US" altLang="zh-TW" sz="1900" dirty="0" smtClean="0"/>
                        <a:t>0.8</a:t>
                      </a:r>
                      <a:endParaRPr lang="zh-TW" altLang="en-US" sz="1900" dirty="0"/>
                    </a:p>
                  </a:txBody>
                  <a:tcPr/>
                </a:tc>
              </a:tr>
              <a:tr h="381000">
                <a:tc>
                  <a:txBody>
                    <a:bodyPr/>
                    <a:lstStyle/>
                    <a:p>
                      <a:pPr algn="r"/>
                      <a:r>
                        <a:rPr lang="en-US" altLang="zh-TW" sz="1900" dirty="0" smtClean="0"/>
                        <a:t>10</a:t>
                      </a:r>
                      <a:endParaRPr lang="zh-TW" altLang="en-US" sz="1900" dirty="0"/>
                    </a:p>
                  </a:txBody>
                  <a:tcPr/>
                </a:tc>
                <a:tc>
                  <a:txBody>
                    <a:bodyPr/>
                    <a:lstStyle/>
                    <a:p>
                      <a:r>
                        <a:rPr lang="en-US" altLang="zh-TW" sz="1900" dirty="0" smtClean="0"/>
                        <a:t>Buffalo Technology</a:t>
                      </a:r>
                      <a:endParaRPr lang="zh-TW" altLang="en-US" sz="1900" dirty="0"/>
                    </a:p>
                  </a:txBody>
                  <a:tcPr/>
                </a:tc>
                <a:tc>
                  <a:txBody>
                    <a:bodyPr/>
                    <a:lstStyle/>
                    <a:p>
                      <a:pPr algn="r"/>
                      <a:r>
                        <a:rPr lang="en-US" altLang="zh-TW" sz="1900" dirty="0" smtClean="0"/>
                        <a:t>46</a:t>
                      </a:r>
                      <a:endParaRPr lang="zh-TW" altLang="en-US" sz="1900" dirty="0"/>
                    </a:p>
                  </a:txBody>
                  <a:tcPr/>
                </a:tc>
                <a:tc>
                  <a:txBody>
                    <a:bodyPr/>
                    <a:lstStyle/>
                    <a:p>
                      <a:pPr algn="r"/>
                      <a:r>
                        <a:rPr lang="en-US" altLang="zh-TW" sz="1900" dirty="0" smtClean="0"/>
                        <a:t>0.7</a:t>
                      </a:r>
                      <a:endParaRPr lang="zh-TW" altLang="en-US" sz="1900" dirty="0"/>
                    </a:p>
                  </a:txBody>
                  <a:tcPr/>
                </a:tc>
              </a:tr>
              <a:tr h="381000">
                <a:tc>
                  <a:txBody>
                    <a:bodyPr/>
                    <a:lstStyle/>
                    <a:p>
                      <a:endParaRPr lang="zh-TW" altLang="en-US" sz="1900" dirty="0"/>
                    </a:p>
                  </a:txBody>
                  <a:tcPr/>
                </a:tc>
                <a:tc>
                  <a:txBody>
                    <a:bodyPr/>
                    <a:lstStyle/>
                    <a:p>
                      <a:r>
                        <a:rPr lang="en-US" altLang="zh-TW" sz="1900" dirty="0" smtClean="0"/>
                        <a:t>Others</a:t>
                      </a:r>
                      <a:endParaRPr lang="zh-TW" altLang="en-US" sz="1900" dirty="0"/>
                    </a:p>
                  </a:txBody>
                  <a:tcPr/>
                </a:tc>
                <a:tc>
                  <a:txBody>
                    <a:bodyPr/>
                    <a:lstStyle/>
                    <a:p>
                      <a:pPr algn="r"/>
                      <a:r>
                        <a:rPr lang="en-US" altLang="zh-TW" sz="1900" dirty="0" smtClean="0"/>
                        <a:t>620</a:t>
                      </a:r>
                      <a:endParaRPr lang="zh-TW" altLang="en-US" sz="1900" dirty="0"/>
                    </a:p>
                  </a:txBody>
                  <a:tcPr/>
                </a:tc>
                <a:tc>
                  <a:txBody>
                    <a:bodyPr/>
                    <a:lstStyle/>
                    <a:p>
                      <a:pPr algn="r"/>
                      <a:r>
                        <a:rPr lang="en-US" altLang="zh-TW" sz="1900" dirty="0" smtClean="0"/>
                        <a:t>9.2</a:t>
                      </a:r>
                      <a:endParaRPr lang="zh-TW" altLang="en-US" sz="1900" dirty="0"/>
                    </a:p>
                  </a:txBody>
                  <a:tcPr/>
                </a:tc>
              </a:tr>
              <a:tr h="381000">
                <a:tc>
                  <a:txBody>
                    <a:bodyPr/>
                    <a:lstStyle/>
                    <a:p>
                      <a:endParaRPr lang="zh-TW" altLang="en-US" sz="1900" dirty="0"/>
                    </a:p>
                  </a:txBody>
                  <a:tcPr/>
                </a:tc>
                <a:tc>
                  <a:txBody>
                    <a:bodyPr/>
                    <a:lstStyle/>
                    <a:p>
                      <a:r>
                        <a:rPr lang="en-US" altLang="zh-TW" sz="1900" dirty="0" smtClean="0"/>
                        <a:t>Total</a:t>
                      </a:r>
                      <a:endParaRPr lang="zh-TW" altLang="en-US" sz="1900" dirty="0"/>
                    </a:p>
                  </a:txBody>
                  <a:tcPr/>
                </a:tc>
                <a:tc>
                  <a:txBody>
                    <a:bodyPr/>
                    <a:lstStyle/>
                    <a:p>
                      <a:pPr algn="r"/>
                      <a:r>
                        <a:rPr lang="en-US" altLang="zh-TW" sz="1900" dirty="0" smtClean="0"/>
                        <a:t>6,801</a:t>
                      </a:r>
                      <a:endParaRPr lang="zh-TW" altLang="en-US" sz="1900" dirty="0"/>
                    </a:p>
                  </a:txBody>
                  <a:tcPr/>
                </a:tc>
                <a:tc>
                  <a:txBody>
                    <a:bodyPr/>
                    <a:lstStyle/>
                    <a:p>
                      <a:pPr algn="r"/>
                      <a:r>
                        <a:rPr lang="en-US" altLang="zh-TW" sz="1900" dirty="0" smtClean="0"/>
                        <a:t>100.0</a:t>
                      </a:r>
                      <a:endParaRPr lang="zh-TW" altLang="en-US" sz="1900" dirty="0"/>
                    </a:p>
                  </a:txBody>
                  <a:tcPr/>
                </a:tc>
              </a:tr>
            </a:tbl>
          </a:graphicData>
        </a:graphic>
      </p:graphicFrame>
      <p:sp>
        <p:nvSpPr>
          <p:cNvPr id="6" name="矩形 5"/>
          <p:cNvSpPr/>
          <p:nvPr/>
        </p:nvSpPr>
        <p:spPr>
          <a:xfrm>
            <a:off x="468316" y="4653136"/>
            <a:ext cx="8207375" cy="4324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rgbClr val="FFFFFF"/>
              </a:solidFill>
              <a:latin typeface="Arial Unicode MS" pitchFamily="34" charset="-120"/>
              <a:ea typeface="Arial Unicode MS" pitchFamily="34" charset="-120"/>
              <a:cs typeface="Arial" charset="0"/>
            </a:endParaRPr>
          </a:p>
        </p:txBody>
      </p:sp>
      <p:sp>
        <p:nvSpPr>
          <p:cNvPr id="7" name="文字方塊 12"/>
          <p:cNvSpPr txBox="1">
            <a:spLocks noChangeArrowheads="1"/>
          </p:cNvSpPr>
          <p:nvPr/>
        </p:nvSpPr>
        <p:spPr bwMode="auto">
          <a:xfrm>
            <a:off x="1115616" y="6382491"/>
            <a:ext cx="7560840" cy="430887"/>
          </a:xfrm>
          <a:prstGeom prst="rect">
            <a:avLst/>
          </a:prstGeom>
          <a:noFill/>
          <a:ln w="9525">
            <a:noFill/>
            <a:miter lim="800000"/>
            <a:headEnd/>
            <a:tailEnd/>
          </a:ln>
        </p:spPr>
        <p:txBody>
          <a:bodyPr wrap="square">
            <a:spAutoFit/>
          </a:bodyPr>
          <a:lstStyle/>
          <a:p>
            <a:r>
              <a:rPr lang="en-US" altLang="zh-TW" sz="1100" dirty="0" smtClean="0">
                <a:latin typeface="Arial Unicode MS" pitchFamily="34" charset="-120"/>
                <a:ea typeface="Arial Unicode MS" pitchFamily="34" charset="-120"/>
              </a:rPr>
              <a:t>Vendor Revenue Market Share of Worldwide NAS and Unified Storage, 2011</a:t>
            </a:r>
          </a:p>
          <a:p>
            <a:r>
              <a:rPr lang="en-US" altLang="zh-TW" sz="1100" dirty="0" smtClean="0">
                <a:latin typeface="Arial Unicode MS" pitchFamily="34" charset="-120"/>
                <a:ea typeface="Arial Unicode MS" pitchFamily="34" charset="-120"/>
              </a:rPr>
              <a:t>Gartner </a:t>
            </a:r>
            <a:r>
              <a:rPr lang="en-US" altLang="zh-TW" sz="1100" dirty="0">
                <a:latin typeface="Arial Unicode MS" pitchFamily="34" charset="-120"/>
                <a:ea typeface="Arial Unicode MS" pitchFamily="34" charset="-120"/>
              </a:rPr>
              <a:t>(March </a:t>
            </a:r>
            <a:r>
              <a:rPr lang="en-US" altLang="zh-TW" sz="1100" dirty="0" smtClean="0">
                <a:latin typeface="Arial Unicode MS" pitchFamily="34" charset="-120"/>
                <a:ea typeface="Arial Unicode MS" pitchFamily="34" charset="-120"/>
              </a:rPr>
              <a:t>2012)</a:t>
            </a:r>
            <a:endParaRPr lang="zh-TW" altLang="en-US" sz="1100" dirty="0">
              <a:latin typeface="Arial Unicode MS" pitchFamily="34" charset="-120"/>
              <a:ea typeface="Arial Unicode MS" pitchFamily="34" charset="-12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4"/>
          <p:cNvSpPr>
            <a:spLocks noGrp="1"/>
          </p:cNvSpPr>
          <p:nvPr>
            <p:ph type="title"/>
          </p:nvPr>
        </p:nvSpPr>
        <p:spPr/>
        <p:txBody>
          <a:bodyPr>
            <a:normAutofit/>
          </a:bodyPr>
          <a:lstStyle/>
          <a:p>
            <a:r>
              <a:rPr lang="en-US" altLang="zh-TW" dirty="0" smtClean="0"/>
              <a:t>Proven Hardware Reliability</a:t>
            </a:r>
          </a:p>
        </p:txBody>
      </p:sp>
      <p:sp>
        <p:nvSpPr>
          <p:cNvPr id="20541" name="投影片編號版面配置區 2"/>
          <p:cNvSpPr>
            <a:spLocks noGrp="1"/>
          </p:cNvSpPr>
          <p:nvPr>
            <p:ph type="sldNum" sz="quarter" idx="12"/>
          </p:nvPr>
        </p:nvSpPr>
        <p:spPr/>
        <p:txBody>
          <a:bodyPr/>
          <a:lstStyle/>
          <a:p>
            <a:fld id="{2C6C8753-C191-4997-909D-B4D30E6ECC6D}" type="slidenum">
              <a:rPr lang="zh-TW" altLang="en-US" smtClean="0"/>
              <a:pPr/>
              <a:t>7</a:t>
            </a:fld>
            <a:endParaRPr lang="en-US" altLang="zh-TW" dirty="0" smtClean="0"/>
          </a:p>
        </p:txBody>
      </p:sp>
      <p:graphicFrame>
        <p:nvGraphicFramePr>
          <p:cNvPr id="16452" name="Group 68"/>
          <p:cNvGraphicFramePr>
            <a:graphicFrameLocks noGrp="1"/>
          </p:cNvGraphicFramePr>
          <p:nvPr>
            <p:ph idx="4294967295"/>
          </p:nvPr>
        </p:nvGraphicFramePr>
        <p:xfrm>
          <a:off x="446856" y="1341439"/>
          <a:ext cx="8229600" cy="4953000"/>
        </p:xfrm>
        <a:graphic>
          <a:graphicData uri="http://schemas.openxmlformats.org/drawingml/2006/table">
            <a:tbl>
              <a:tblPr/>
              <a:tblGrid>
                <a:gridCol w="2743200"/>
                <a:gridCol w="2743200"/>
                <a:gridCol w="2743200"/>
              </a:tblGrid>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TW" sz="1900" b="1" i="0" u="none" strike="noStrike" cap="none" normalizeH="0" baseline="0" dirty="0" smtClean="0">
                        <a:ln>
                          <a:noFill/>
                        </a:ln>
                        <a:solidFill>
                          <a:srgbClr val="FFFFFF"/>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FFFFFF"/>
                          </a:solidFill>
                          <a:effectLst/>
                          <a:latin typeface="Calibri" pitchFamily="34" charset="0"/>
                          <a:ea typeface="新細明體" pitchFamily="18" charset="-120"/>
                          <a:cs typeface="Arial" charset="0"/>
                        </a:rPr>
                        <a:t>2009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FFFFFF"/>
                          </a:solidFill>
                          <a:effectLst/>
                          <a:latin typeface="Calibri" pitchFamily="34" charset="0"/>
                          <a:ea typeface="新細明體" pitchFamily="18" charset="-120"/>
                          <a:cs typeface="Arial" charset="0"/>
                        </a:rPr>
                        <a:t>2010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smtClean="0">
                          <a:ln>
                            <a:noFill/>
                          </a:ln>
                          <a:solidFill>
                            <a:srgbClr val="000000"/>
                          </a:solidFill>
                          <a:effectLst/>
                          <a:latin typeface="Calibri" pitchFamily="34" charset="0"/>
                          <a:ea typeface="新細明體" pitchFamily="18" charset="-120"/>
                          <a:cs typeface="Arial" charset="0"/>
                        </a:rPr>
                        <a:t>NetApp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228,108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475,259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Market Share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14.8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Growth Rate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43.9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108.3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smtClean="0">
                          <a:ln>
                            <a:noFill/>
                          </a:ln>
                          <a:solidFill>
                            <a:srgbClr val="000000"/>
                          </a:solidFill>
                          <a:effectLst/>
                          <a:latin typeface="Calibri" pitchFamily="34" charset="0"/>
                          <a:ea typeface="新細明體" pitchFamily="18" charset="-120"/>
                          <a:cs typeface="Arial" charset="0"/>
                        </a:rPr>
                        <a:t>Buffalo Technology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235,662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395,000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Market Share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Growth Rate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72.4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67.6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smtClean="0">
                          <a:ln>
                            <a:noFill/>
                          </a:ln>
                          <a:solidFill>
                            <a:srgbClr val="000000"/>
                          </a:solidFill>
                          <a:effectLst/>
                          <a:latin typeface="Calibri" pitchFamily="34" charset="0"/>
                          <a:ea typeface="新細明體" pitchFamily="18" charset="-120"/>
                          <a:cs typeface="Arial" charset="0"/>
                        </a:rPr>
                        <a:t>QNAP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177,743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371,291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Market Share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Growth Rate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212.5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108.9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err="1" smtClean="0">
                          <a:ln>
                            <a:noFill/>
                          </a:ln>
                          <a:solidFill>
                            <a:srgbClr val="000000"/>
                          </a:solidFill>
                          <a:effectLst/>
                          <a:latin typeface="Calibri" pitchFamily="34" charset="0"/>
                          <a:ea typeface="新細明體" pitchFamily="18" charset="-120"/>
                          <a:cs typeface="Arial" charset="0"/>
                        </a:rPr>
                        <a:t>Netgear</a:t>
                      </a:r>
                      <a:endPar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189,076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235,961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Market Share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7.9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Growth Rate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43.8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34.0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20542" name="文字方塊 12"/>
          <p:cNvSpPr txBox="1">
            <a:spLocks noChangeArrowheads="1"/>
          </p:cNvSpPr>
          <p:nvPr/>
        </p:nvSpPr>
        <p:spPr bwMode="auto">
          <a:xfrm>
            <a:off x="1114400" y="6309323"/>
            <a:ext cx="5780750" cy="430887"/>
          </a:xfrm>
          <a:prstGeom prst="rect">
            <a:avLst/>
          </a:prstGeom>
          <a:noFill/>
          <a:ln w="9525">
            <a:noFill/>
            <a:miter lim="800000"/>
            <a:headEnd/>
            <a:tailEnd/>
          </a:ln>
        </p:spPr>
        <p:txBody>
          <a:bodyPr wrap="none">
            <a:spAutoFit/>
          </a:bodyPr>
          <a:lstStyle/>
          <a:p>
            <a:r>
              <a:rPr lang="en-US" altLang="zh-TW" sz="1100">
                <a:latin typeface="Arial Unicode MS" pitchFamily="34" charset="-120"/>
                <a:ea typeface="Arial Unicode MS" pitchFamily="34" charset="-120"/>
              </a:rPr>
              <a:t>Low-end Standalone NAS/Unified Storage Vendor Market Share by Unit Shipments - Tool</a:t>
            </a:r>
            <a:endParaRPr lang="en-US" altLang="zh-TW" sz="1100">
              <a:latin typeface="Arial Unicode MS" pitchFamily="34" charset="-120"/>
              <a:ea typeface="Arial Unicode MS" pitchFamily="34" charset="-120"/>
              <a:cs typeface="Verdana" pitchFamily="34" charset="0"/>
            </a:endParaRPr>
          </a:p>
          <a:p>
            <a:r>
              <a:rPr lang="en-US" altLang="zh-TW" sz="1100">
                <a:latin typeface="Arial Unicode MS" pitchFamily="34" charset="-120"/>
                <a:ea typeface="Arial Unicode MS" pitchFamily="34" charset="-120"/>
              </a:rPr>
              <a:t>Gartner (March 2011)</a:t>
            </a:r>
            <a:endParaRPr lang="zh-TW" altLang="en-US" sz="1100">
              <a:latin typeface="Arial Unicode MS" pitchFamily="34" charset="-120"/>
              <a:ea typeface="Arial Unicode MS" pitchFamily="34" charset="-120"/>
            </a:endParaRPr>
          </a:p>
        </p:txBody>
      </p:sp>
      <p:sp>
        <p:nvSpPr>
          <p:cNvPr id="9" name="矩形 8"/>
          <p:cNvSpPr/>
          <p:nvPr/>
        </p:nvSpPr>
        <p:spPr>
          <a:xfrm>
            <a:off x="468316" y="4077694"/>
            <a:ext cx="8207375" cy="1079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rgbClr val="FFFFFF"/>
              </a:solidFill>
              <a:latin typeface="Arial Unicode MS" pitchFamily="34" charset="-120"/>
              <a:ea typeface="Arial Unicode MS" pitchFamily="34" charset="-120"/>
              <a:cs typeface="Arial" charset="0"/>
            </a:endParaRPr>
          </a:p>
        </p:txBody>
      </p:sp>
      <p:sp>
        <p:nvSpPr>
          <p:cNvPr id="20544" name="文字方塊 14"/>
          <p:cNvSpPr txBox="1">
            <a:spLocks noChangeArrowheads="1"/>
          </p:cNvSpPr>
          <p:nvPr/>
        </p:nvSpPr>
        <p:spPr bwMode="auto">
          <a:xfrm>
            <a:off x="684217" y="1042889"/>
            <a:ext cx="8267007" cy="369332"/>
          </a:xfrm>
          <a:prstGeom prst="rect">
            <a:avLst/>
          </a:prstGeom>
          <a:noFill/>
          <a:ln w="9525">
            <a:noFill/>
            <a:miter lim="800000"/>
            <a:headEnd/>
            <a:tailEnd/>
          </a:ln>
        </p:spPr>
        <p:txBody>
          <a:bodyPr wrap="none">
            <a:spAutoFit/>
          </a:bodyPr>
          <a:lstStyle/>
          <a:p>
            <a:r>
              <a:rPr lang="en-US" altLang="zh-TW" dirty="0">
                <a:latin typeface="Arial Unicode MS" pitchFamily="34" charset="-120"/>
                <a:ea typeface="Arial Unicode MS" pitchFamily="34" charset="-120"/>
              </a:rPr>
              <a:t>By Raw Terabytes Shipped </a:t>
            </a:r>
            <a:r>
              <a:rPr lang="en-US" altLang="zh-TW" sz="1600" dirty="0">
                <a:latin typeface="Arial Unicode MS" pitchFamily="34" charset="-120"/>
                <a:ea typeface="Arial Unicode MS" pitchFamily="34" charset="-120"/>
              </a:rPr>
              <a:t>(NAS System Price Band: Sub-$5,000 &amp; $5,000-$24,999)</a:t>
            </a:r>
          </a:p>
        </p:txBody>
      </p:sp>
      <p:sp>
        <p:nvSpPr>
          <p:cNvPr id="13" name="橢圓 12"/>
          <p:cNvSpPr/>
          <p:nvPr/>
        </p:nvSpPr>
        <p:spPr>
          <a:xfrm>
            <a:off x="7740654" y="4725146"/>
            <a:ext cx="1152525" cy="50482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rgbClr val="FFFFFF"/>
              </a:solidFill>
              <a:latin typeface="Arial Unicode MS" pitchFamily="34" charset="-120"/>
              <a:ea typeface="Arial Unicode MS" pitchFamily="34" charset="-120"/>
              <a:cs typeface="Arial"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4"/>
          <p:cNvSpPr>
            <a:spLocks noGrp="1"/>
          </p:cNvSpPr>
          <p:nvPr>
            <p:ph type="title"/>
          </p:nvPr>
        </p:nvSpPr>
        <p:spPr/>
        <p:txBody>
          <a:bodyPr/>
          <a:lstStyle/>
          <a:p>
            <a:r>
              <a:rPr lang="en-US" altLang="zh-TW" dirty="0" smtClean="0"/>
              <a:t>Top 3 Suppliers of SMB NAS</a:t>
            </a:r>
          </a:p>
        </p:txBody>
      </p:sp>
      <p:sp>
        <p:nvSpPr>
          <p:cNvPr id="19517" name="投影片編號版面配置區 2"/>
          <p:cNvSpPr>
            <a:spLocks noGrp="1"/>
          </p:cNvSpPr>
          <p:nvPr>
            <p:ph type="sldNum" sz="quarter" idx="12"/>
          </p:nvPr>
        </p:nvSpPr>
        <p:spPr/>
        <p:txBody>
          <a:bodyPr/>
          <a:lstStyle/>
          <a:p>
            <a:fld id="{A2F388C2-5C53-4E6A-932F-3D092B531D2E}" type="slidenum">
              <a:rPr lang="zh-TW" altLang="en-US" smtClean="0"/>
              <a:pPr/>
              <a:t>8</a:t>
            </a:fld>
            <a:endParaRPr lang="en-US" altLang="zh-TW" smtClean="0"/>
          </a:p>
        </p:txBody>
      </p:sp>
      <p:graphicFrame>
        <p:nvGraphicFramePr>
          <p:cNvPr id="15427" name="Group 67"/>
          <p:cNvGraphicFramePr>
            <a:graphicFrameLocks noGrp="1"/>
          </p:cNvGraphicFramePr>
          <p:nvPr>
            <p:ph idx="4294967295"/>
          </p:nvPr>
        </p:nvGraphicFramePr>
        <p:xfrm>
          <a:off x="446856" y="1341439"/>
          <a:ext cx="8229600" cy="4983480"/>
        </p:xfrm>
        <a:graphic>
          <a:graphicData uri="http://schemas.openxmlformats.org/drawingml/2006/table">
            <a:tbl>
              <a:tblPr/>
              <a:tblGrid>
                <a:gridCol w="2743200"/>
                <a:gridCol w="2743200"/>
                <a:gridCol w="2743200"/>
              </a:tblGrid>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TW" sz="2000" b="1" i="0" u="none" strike="noStrike" cap="none" normalizeH="0" baseline="0" dirty="0" smtClean="0">
                        <a:ln>
                          <a:noFill/>
                        </a:ln>
                        <a:solidFill>
                          <a:srgbClr val="FFFFFF"/>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Calibri" pitchFamily="34" charset="0"/>
                          <a:ea typeface="新細明體" pitchFamily="18" charset="-120"/>
                          <a:cs typeface="Arial" charset="0"/>
                        </a:rPr>
                        <a:t>2009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FFFFFF"/>
                          </a:solidFill>
                          <a:effectLst/>
                          <a:latin typeface="Calibri" pitchFamily="34" charset="0"/>
                          <a:ea typeface="新細明體" pitchFamily="18" charset="-120"/>
                          <a:cs typeface="Arial" charset="0"/>
                        </a:rPr>
                        <a:t>2010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Buffalo Technology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72,750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98,705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Market Share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Growth Rate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15.6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35.7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962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000000"/>
                          </a:solidFill>
                          <a:effectLst/>
                          <a:latin typeface="Calibri" pitchFamily="34" charset="0"/>
                          <a:ea typeface="新細明體" pitchFamily="18" charset="-120"/>
                          <a:cs typeface="Arial" charset="0"/>
                        </a:rPr>
                        <a:t>QNAP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000000"/>
                          </a:solidFill>
                          <a:effectLst/>
                          <a:latin typeface="Calibri" pitchFamily="34" charset="0"/>
                          <a:ea typeface="新細明體" pitchFamily="18" charset="-120"/>
                          <a:cs typeface="Arial" charset="0"/>
                        </a:rPr>
                        <a:t>56,719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smtClean="0">
                          <a:ln>
                            <a:noFill/>
                          </a:ln>
                          <a:solidFill>
                            <a:srgbClr val="000000"/>
                          </a:solidFill>
                          <a:effectLst/>
                          <a:latin typeface="Calibri" pitchFamily="34" charset="0"/>
                          <a:ea typeface="新細明體" pitchFamily="18" charset="-120"/>
                          <a:cs typeface="Arial" charset="0"/>
                        </a:rPr>
                        <a:t>80,797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Market Share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Growth Rate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72.4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42.5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smtClean="0">
                          <a:ln>
                            <a:noFill/>
                          </a:ln>
                          <a:solidFill>
                            <a:srgbClr val="000000"/>
                          </a:solidFill>
                          <a:effectLst/>
                          <a:latin typeface="Calibri" pitchFamily="34" charset="0"/>
                          <a:ea typeface="新細明體" pitchFamily="18" charset="-120"/>
                          <a:cs typeface="Arial" charset="0"/>
                        </a:rPr>
                        <a:t>NETGEAR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62,812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69,294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Market Share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Growth Rate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20.2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EMC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46,550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1" i="0" u="none" strike="noStrike" cap="none" normalizeH="0" baseline="0" dirty="0" smtClean="0">
                          <a:ln>
                            <a:noFill/>
                          </a:ln>
                          <a:solidFill>
                            <a:srgbClr val="000000"/>
                          </a:solidFill>
                          <a:effectLst/>
                          <a:latin typeface="Calibri" pitchFamily="34" charset="0"/>
                          <a:ea typeface="新細明體" pitchFamily="18" charset="-120"/>
                          <a:cs typeface="Arial" charset="0"/>
                        </a:rPr>
                        <a:t>67,205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Market Share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9.2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9.7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81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9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900" b="0" i="0" u="none" strike="noStrike" cap="none" normalizeH="0" baseline="0" smtClean="0">
                          <a:ln>
                            <a:noFill/>
                          </a:ln>
                          <a:solidFill>
                            <a:srgbClr val="000000"/>
                          </a:solidFill>
                          <a:effectLst/>
                          <a:latin typeface="Calibri" pitchFamily="34" charset="0"/>
                          <a:ea typeface="新細明體" pitchFamily="18" charset="-120"/>
                          <a:cs typeface="Arial" charset="0"/>
                        </a:rPr>
                        <a:t>Growth Rate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110.2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900" b="0" i="0" u="none" strike="noStrike" cap="none" normalizeH="0" baseline="0" dirty="0" smtClean="0">
                          <a:ln>
                            <a:noFill/>
                          </a:ln>
                          <a:solidFill>
                            <a:srgbClr val="000000"/>
                          </a:solidFill>
                          <a:effectLst/>
                          <a:latin typeface="Calibri" pitchFamily="34" charset="0"/>
                          <a:ea typeface="新細明體" pitchFamily="18" charset="-120"/>
                          <a:cs typeface="Arial" charset="0"/>
                        </a:rPr>
                        <a:t>44.4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9518" name="文字方塊 12"/>
          <p:cNvSpPr txBox="1">
            <a:spLocks noChangeArrowheads="1"/>
          </p:cNvSpPr>
          <p:nvPr/>
        </p:nvSpPr>
        <p:spPr bwMode="auto">
          <a:xfrm>
            <a:off x="1115616" y="6309323"/>
            <a:ext cx="7560840" cy="430887"/>
          </a:xfrm>
          <a:prstGeom prst="rect">
            <a:avLst/>
          </a:prstGeom>
          <a:noFill/>
          <a:ln w="9525">
            <a:noFill/>
            <a:miter lim="800000"/>
            <a:headEnd/>
            <a:tailEnd/>
          </a:ln>
        </p:spPr>
        <p:txBody>
          <a:bodyPr wrap="square">
            <a:spAutoFit/>
          </a:bodyPr>
          <a:lstStyle/>
          <a:p>
            <a:r>
              <a:rPr lang="en-US" altLang="zh-TW" sz="1100" dirty="0">
                <a:latin typeface="Arial Unicode MS" pitchFamily="34" charset="-120"/>
                <a:ea typeface="Arial Unicode MS" pitchFamily="34" charset="-120"/>
              </a:rPr>
              <a:t>Low-end Standalone NAS/Unified Storage Vendor Market Share by Unit Shipments </a:t>
            </a:r>
            <a:r>
              <a:rPr lang="en-US" altLang="zh-TW" sz="1100" dirty="0" smtClean="0">
                <a:latin typeface="Arial Unicode MS" pitchFamily="34" charset="-120"/>
                <a:ea typeface="Arial Unicode MS" pitchFamily="34" charset="-120"/>
              </a:rPr>
              <a:t>– Total</a:t>
            </a:r>
            <a:br>
              <a:rPr lang="en-US" altLang="zh-TW" sz="1100" dirty="0" smtClean="0">
                <a:latin typeface="Arial Unicode MS" pitchFamily="34" charset="-120"/>
                <a:ea typeface="Arial Unicode MS" pitchFamily="34" charset="-120"/>
              </a:rPr>
            </a:br>
            <a:r>
              <a:rPr lang="en-US" altLang="zh-TW" sz="1100" dirty="0" smtClean="0">
                <a:latin typeface="Arial Unicode MS" pitchFamily="34" charset="-120"/>
                <a:ea typeface="Arial Unicode MS" pitchFamily="34" charset="-120"/>
              </a:rPr>
              <a:t>Gartner </a:t>
            </a:r>
            <a:r>
              <a:rPr lang="en-US" altLang="zh-TW" sz="1100" dirty="0">
                <a:latin typeface="Arial Unicode MS" pitchFamily="34" charset="-120"/>
                <a:ea typeface="Arial Unicode MS" pitchFamily="34" charset="-120"/>
              </a:rPr>
              <a:t>(March 2011)</a:t>
            </a:r>
            <a:endParaRPr lang="zh-TW" altLang="en-US" sz="1100" dirty="0">
              <a:latin typeface="Arial Unicode MS" pitchFamily="34" charset="-120"/>
              <a:ea typeface="Arial Unicode MS" pitchFamily="34" charset="-120"/>
            </a:endParaRPr>
          </a:p>
        </p:txBody>
      </p:sp>
      <p:sp>
        <p:nvSpPr>
          <p:cNvPr id="9" name="矩形 8"/>
          <p:cNvSpPr/>
          <p:nvPr/>
        </p:nvSpPr>
        <p:spPr>
          <a:xfrm>
            <a:off x="468316" y="2852540"/>
            <a:ext cx="8207375" cy="1152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TW">
              <a:solidFill>
                <a:srgbClr val="FFFFFF"/>
              </a:solidFill>
              <a:latin typeface="Arial Unicode MS" pitchFamily="34" charset="-120"/>
              <a:ea typeface="Arial Unicode MS" pitchFamily="34" charset="-120"/>
              <a:cs typeface="Arial" charset="0"/>
            </a:endParaRPr>
          </a:p>
        </p:txBody>
      </p:sp>
      <p:sp>
        <p:nvSpPr>
          <p:cNvPr id="19520" name="文字方塊 14"/>
          <p:cNvSpPr txBox="1">
            <a:spLocks noChangeArrowheads="1"/>
          </p:cNvSpPr>
          <p:nvPr/>
        </p:nvSpPr>
        <p:spPr bwMode="auto">
          <a:xfrm>
            <a:off x="684215" y="1052736"/>
            <a:ext cx="7369325" cy="369332"/>
          </a:xfrm>
          <a:prstGeom prst="rect">
            <a:avLst/>
          </a:prstGeom>
          <a:noFill/>
          <a:ln w="9525">
            <a:noFill/>
            <a:miter lim="800000"/>
            <a:headEnd/>
            <a:tailEnd/>
          </a:ln>
        </p:spPr>
        <p:txBody>
          <a:bodyPr wrap="none">
            <a:spAutoFit/>
          </a:bodyPr>
          <a:lstStyle/>
          <a:p>
            <a:r>
              <a:rPr lang="en-US" altLang="zh-TW" dirty="0">
                <a:latin typeface="Arial Unicode MS" pitchFamily="34" charset="-120"/>
                <a:ea typeface="Arial Unicode MS" pitchFamily="34" charset="-120"/>
              </a:rPr>
              <a:t>By Unit Shipments </a:t>
            </a:r>
            <a:r>
              <a:rPr lang="en-US" altLang="zh-TW" sz="1600" dirty="0">
                <a:latin typeface="Arial Unicode MS" pitchFamily="34" charset="-120"/>
                <a:ea typeface="Arial Unicode MS" pitchFamily="34" charset="-120"/>
              </a:rPr>
              <a:t>(NAS System Price Band: Sub-$5,000 &amp; $5,000-$24,999)</a:t>
            </a:r>
            <a:endParaRPr lang="en-US" altLang="zh-TW" dirty="0">
              <a:latin typeface="Arial Unicode MS" pitchFamily="34" charset="-120"/>
              <a:ea typeface="Arial Unicode MS" pitchFamily="34" charset="-12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2"/>
          <p:cNvSpPr>
            <a:spLocks noGrp="1"/>
          </p:cNvSpPr>
          <p:nvPr>
            <p:ph type="title"/>
          </p:nvPr>
        </p:nvSpPr>
        <p:spPr/>
        <p:txBody>
          <a:bodyPr/>
          <a:lstStyle/>
          <a:p>
            <a:r>
              <a:rPr lang="en-US" altLang="zh-TW" smtClean="0"/>
              <a:t>Top 10 Players of Embedded NVR</a:t>
            </a:r>
          </a:p>
        </p:txBody>
      </p:sp>
      <p:sp>
        <p:nvSpPr>
          <p:cNvPr id="20483" name="投影片編號版面配置區 13"/>
          <p:cNvSpPr>
            <a:spLocks noGrp="1"/>
          </p:cNvSpPr>
          <p:nvPr>
            <p:ph type="sldNum" sz="quarter" idx="12"/>
          </p:nvPr>
        </p:nvSpPr>
        <p:spPr/>
        <p:txBody>
          <a:bodyPr/>
          <a:lstStyle/>
          <a:p>
            <a:fld id="{26630503-1E6D-4B75-BC9E-B7A3EF95E709}" type="slidenum">
              <a:rPr lang="en-US" altLang="zh-TW" smtClean="0"/>
              <a:pPr/>
              <a:t>9</a:t>
            </a:fld>
            <a:endParaRPr lang="en-US" altLang="zh-TW" smtClean="0"/>
          </a:p>
        </p:txBody>
      </p:sp>
      <p:graphicFrame>
        <p:nvGraphicFramePr>
          <p:cNvPr id="17444" name="Group 36"/>
          <p:cNvGraphicFramePr>
            <a:graphicFrameLocks noGrp="1"/>
          </p:cNvGraphicFramePr>
          <p:nvPr>
            <p:ph idx="4294967295"/>
          </p:nvPr>
        </p:nvGraphicFramePr>
        <p:xfrm>
          <a:off x="1187624" y="1600200"/>
          <a:ext cx="6840760" cy="3341688"/>
        </p:xfrm>
        <a:graphic>
          <a:graphicData uri="http://schemas.openxmlformats.org/drawingml/2006/table">
            <a:tbl>
              <a:tblPr/>
              <a:tblGrid>
                <a:gridCol w="4345757"/>
                <a:gridCol w="2495003"/>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rgbClr val="FFFFFF"/>
                          </a:solidFill>
                          <a:effectLst/>
                          <a:latin typeface="Calibri" pitchFamily="34" charset="0"/>
                          <a:ea typeface="新細明體" pitchFamily="18" charset="-120"/>
                          <a:cs typeface="Arial" charset="0"/>
                        </a:rPr>
                        <a:t>Company Name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smtClean="0">
                          <a:ln>
                            <a:noFill/>
                          </a:ln>
                          <a:solidFill>
                            <a:srgbClr val="FFFFFF"/>
                          </a:solidFill>
                          <a:effectLst/>
                          <a:latin typeface="Calibri" pitchFamily="34" charset="0"/>
                          <a:ea typeface="新細明體" pitchFamily="18" charset="-120"/>
                          <a:cs typeface="Arial" charset="0"/>
                        </a:rPr>
                        <a:t>2009 Market Share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Calibri" pitchFamily="34" charset="0"/>
                          <a:ea typeface="新細明體" pitchFamily="18" charset="-120"/>
                          <a:cs typeface="Arial" charset="0"/>
                        </a:rPr>
                        <a:t>1. GEUTEBRÜCK</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rgbClr val="000000"/>
                          </a:solidFill>
                          <a:effectLst/>
                          <a:latin typeface="Calibri" pitchFamily="34" charset="0"/>
                          <a:ea typeface="新細明體" pitchFamily="18" charset="-120"/>
                          <a:cs typeface="Arial" charset="0"/>
                        </a:rPr>
                        <a:t>14.0%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Calibri" pitchFamily="34" charset="0"/>
                          <a:ea typeface="新細明體" pitchFamily="18" charset="-120"/>
                          <a:cs typeface="Arial" charset="0"/>
                        </a:rPr>
                        <a:t>2. NICE Systems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rgbClr val="000000"/>
                          </a:solidFill>
                          <a:effectLst/>
                          <a:latin typeface="Calibri" pitchFamily="34" charset="0"/>
                          <a:ea typeface="新細明體" pitchFamily="18" charset="-120"/>
                          <a:cs typeface="Arial" charset="0"/>
                        </a:rPr>
                        <a:t>13.0%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Calibri" pitchFamily="34" charset="0"/>
                          <a:ea typeface="新細明體" pitchFamily="18" charset="-120"/>
                          <a:cs typeface="Arial" charset="0"/>
                        </a:rPr>
                        <a:t>3. Panasonic System Solutions (PSS)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rgbClr val="000000"/>
                          </a:solidFill>
                          <a:effectLst/>
                          <a:latin typeface="Calibri" pitchFamily="34" charset="0"/>
                          <a:ea typeface="新細明體" pitchFamily="18" charset="-120"/>
                          <a:cs typeface="Arial" charset="0"/>
                        </a:rPr>
                        <a:t>8.3%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112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800" b="0" i="0" u="none" strike="noStrike" cap="none" normalizeH="0" baseline="0" smtClean="0">
                          <a:ln>
                            <a:noFill/>
                          </a:ln>
                          <a:solidFill>
                            <a:srgbClr val="000000"/>
                          </a:solidFill>
                          <a:effectLst/>
                          <a:latin typeface="Calibri" pitchFamily="34" charset="0"/>
                          <a:ea typeface="新細明體" pitchFamily="18" charset="-12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800" b="0" i="0" u="none" strike="noStrike" cap="none" normalizeH="0" baseline="0" smtClean="0">
                          <a:ln>
                            <a:noFill/>
                          </a:ln>
                          <a:solidFill>
                            <a:srgbClr val="000000"/>
                          </a:solidFill>
                          <a:effectLst/>
                          <a:latin typeface="Calibri" pitchFamily="34" charset="0"/>
                          <a:ea typeface="新細明體" pitchFamily="18" charset="-12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rgbClr val="000000"/>
                          </a:solidFill>
                          <a:effectLst/>
                          <a:latin typeface="Calibri" pitchFamily="34" charset="0"/>
                          <a:ea typeface="新細明體" pitchFamily="18" charset="-120"/>
                          <a:cs typeface="Arial" charset="0"/>
                        </a:rPr>
                        <a:t>　　　　</a:t>
                      </a:r>
                      <a:r>
                        <a:rPr kumimoji="0" lang="en-US" altLang="zh-TW" sz="1800" b="0" i="0" u="none" strike="noStrike" cap="none" normalizeH="0" baseline="0" smtClean="0">
                          <a:ln>
                            <a:noFill/>
                          </a:ln>
                          <a:solidFill>
                            <a:srgbClr val="000000"/>
                          </a:solidFill>
                          <a:effectLst/>
                          <a:latin typeface="Calibri" pitchFamily="34" charset="0"/>
                          <a:ea typeface="新細明體" pitchFamily="18" charset="-12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zh-TW" sz="1800" b="0" i="0" u="none" strike="noStrike" cap="none" normalizeH="0" baseline="0" smtClean="0">
                        <a:ln>
                          <a:noFill/>
                        </a:ln>
                        <a:solidFill>
                          <a:srgbClr val="000000"/>
                        </a:solidFill>
                        <a:effectLst/>
                        <a:latin typeface="Calibri" pitchFamily="34" charset="0"/>
                        <a:ea typeface="新細明體" pitchFamily="18" charset="-12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rgbClr val="000000"/>
                          </a:solidFill>
                          <a:effectLst/>
                          <a:latin typeface="Calibri" pitchFamily="34" charset="0"/>
                          <a:ea typeface="新細明體" pitchFamily="18" charset="-120"/>
                          <a:cs typeface="Arial" charset="0"/>
                        </a:rPr>
                        <a:t>10. QNAP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smtClean="0">
                          <a:ln>
                            <a:noFill/>
                          </a:ln>
                          <a:solidFill>
                            <a:srgbClr val="000000"/>
                          </a:solidFill>
                          <a:effectLst/>
                          <a:latin typeface="Calibri" pitchFamily="34" charset="0"/>
                          <a:ea typeface="新細明體" pitchFamily="18" charset="-120"/>
                          <a:cs typeface="Arial" charset="0"/>
                        </a:rPr>
                        <a:t>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Calibri" pitchFamily="34" charset="0"/>
                          <a:ea typeface="新細明體" pitchFamily="18" charset="-120"/>
                          <a:cs typeface="Arial" charset="0"/>
                        </a:rPr>
                        <a:t>Others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Calibri" pitchFamily="34" charset="0"/>
                          <a:ea typeface="新細明體" pitchFamily="18" charset="-120"/>
                          <a:cs typeface="Arial" charset="0"/>
                        </a:rPr>
                        <a:t>34.1%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28" name="向下箭號 27"/>
          <p:cNvSpPr/>
          <p:nvPr/>
        </p:nvSpPr>
        <p:spPr>
          <a:xfrm flipV="1">
            <a:off x="468313" y="3860800"/>
            <a:ext cx="574675" cy="647700"/>
          </a:xfrm>
          <a:prstGeom prst="downArrow">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ln>
                <a:solidFill>
                  <a:srgbClr val="C00000"/>
                </a:solidFill>
              </a:ln>
              <a:solidFill>
                <a:srgbClr val="337307"/>
              </a:solidFill>
            </a:endParaRPr>
          </a:p>
        </p:txBody>
      </p:sp>
      <p:pic>
        <p:nvPicPr>
          <p:cNvPr id="27" name="Picture 2"/>
          <p:cNvPicPr>
            <a:picLocks noChangeAspect="1" noChangeArrowheads="1"/>
          </p:cNvPicPr>
          <p:nvPr/>
        </p:nvPicPr>
        <p:blipFill>
          <a:blip r:embed="rId3" cstate="print"/>
          <a:srcRect/>
          <a:stretch>
            <a:fillRect/>
          </a:stretch>
        </p:blipFill>
        <p:spPr bwMode="auto">
          <a:xfrm>
            <a:off x="1116013" y="4149725"/>
            <a:ext cx="6985000" cy="436563"/>
          </a:xfrm>
          <a:prstGeom prst="rect">
            <a:avLst/>
          </a:prstGeom>
          <a:noFill/>
          <a:ln w="28575">
            <a:solidFill>
              <a:srgbClr val="FF0000"/>
            </a:solidFill>
            <a:miter lim="800000"/>
            <a:headEnd/>
            <a:tailEnd/>
          </a:ln>
        </p:spPr>
      </p:pic>
      <p:sp>
        <p:nvSpPr>
          <p:cNvPr id="20512" name="文字方塊 12"/>
          <p:cNvSpPr txBox="1">
            <a:spLocks noChangeArrowheads="1"/>
          </p:cNvSpPr>
          <p:nvPr/>
        </p:nvSpPr>
        <p:spPr bwMode="auto">
          <a:xfrm>
            <a:off x="1187624" y="6213475"/>
            <a:ext cx="2124075" cy="428625"/>
          </a:xfrm>
          <a:prstGeom prst="rect">
            <a:avLst/>
          </a:prstGeom>
          <a:noFill/>
          <a:ln w="9525">
            <a:noFill/>
            <a:miter lim="800000"/>
            <a:headEnd/>
            <a:tailEnd/>
          </a:ln>
        </p:spPr>
        <p:txBody>
          <a:bodyPr wrap="none">
            <a:spAutoFit/>
          </a:bodyPr>
          <a:lstStyle/>
          <a:p>
            <a:r>
              <a:rPr lang="en-US" altLang="zh-TW" sz="1100" dirty="0">
                <a:latin typeface="Calibri" pitchFamily="34" charset="0"/>
              </a:rPr>
              <a:t>Market Shares for Embedded NVR</a:t>
            </a:r>
          </a:p>
          <a:p>
            <a:r>
              <a:rPr lang="en-US" altLang="zh-TW" sz="1100" dirty="0">
                <a:latin typeface="Calibri" pitchFamily="34" charset="0"/>
              </a:rPr>
              <a:t>© IMS Research</a:t>
            </a:r>
            <a:endParaRPr lang="zh-TW" altLang="en-US" sz="1100" dirty="0">
              <a:latin typeface="Calibri" pitchFamily="34" charset="0"/>
            </a:endParaRPr>
          </a:p>
        </p:txBody>
      </p:sp>
      <p:sp>
        <p:nvSpPr>
          <p:cNvPr id="20513" name="文字方塊 11"/>
          <p:cNvSpPr txBox="1">
            <a:spLocks noChangeArrowheads="1"/>
          </p:cNvSpPr>
          <p:nvPr/>
        </p:nvSpPr>
        <p:spPr bwMode="auto">
          <a:xfrm>
            <a:off x="1828800" y="4953000"/>
            <a:ext cx="4117975" cy="366713"/>
          </a:xfrm>
          <a:prstGeom prst="rect">
            <a:avLst/>
          </a:prstGeom>
          <a:noFill/>
          <a:ln w="9525">
            <a:noFill/>
            <a:miter lim="800000"/>
            <a:headEnd/>
            <a:tailEnd/>
          </a:ln>
        </p:spPr>
        <p:txBody>
          <a:bodyPr wrap="none">
            <a:spAutoFit/>
          </a:bodyPr>
          <a:lstStyle/>
          <a:p>
            <a:r>
              <a:rPr lang="en-US" altLang="zh-TW">
                <a:latin typeface="Calibri" pitchFamily="34" charset="0"/>
              </a:rPr>
              <a:t>World in 2009 - Revenues = $167.8 million</a:t>
            </a:r>
          </a:p>
        </p:txBody>
      </p:sp>
      <p:sp>
        <p:nvSpPr>
          <p:cNvPr id="13" name="矩形 13"/>
          <p:cNvSpPr>
            <a:spLocks noChangeArrowheads="1"/>
          </p:cNvSpPr>
          <p:nvPr/>
        </p:nvSpPr>
        <p:spPr bwMode="auto">
          <a:xfrm>
            <a:off x="1447800" y="5580063"/>
            <a:ext cx="6840538" cy="366712"/>
          </a:xfrm>
          <a:prstGeom prst="rect">
            <a:avLst/>
          </a:prstGeom>
          <a:noFill/>
          <a:ln w="9525">
            <a:noFill/>
            <a:miter lim="800000"/>
            <a:headEnd/>
            <a:tailEnd/>
          </a:ln>
        </p:spPr>
        <p:txBody>
          <a:bodyPr>
            <a:spAutoFit/>
          </a:bodyPr>
          <a:lstStyle/>
          <a:p>
            <a:r>
              <a:rPr lang="en-US" altLang="zh-TW" b="1">
                <a:solidFill>
                  <a:srgbClr val="FF0000"/>
                </a:solidFill>
                <a:latin typeface="Calibri" pitchFamily="34" charset="0"/>
              </a:rPr>
              <a:t>QNAP is one of the top 10 embedded NVR suppliers in the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50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box(in)">
                                      <p:cBhvr>
                                        <p:cTn id="11" dur="500"/>
                                        <p:tgtEl>
                                          <p:spTgt spid="28"/>
                                        </p:tgtEl>
                                      </p:cBhvr>
                                    </p:animEffect>
                                  </p:childTnLst>
                                </p:cTn>
                              </p:par>
                            </p:childTnLst>
                          </p:cTn>
                        </p:par>
                        <p:par>
                          <p:cTn id="12" fill="hold">
                            <p:stCondLst>
                              <p:cond delay="1500"/>
                            </p:stCondLst>
                            <p:childTnLst>
                              <p:par>
                                <p:cTn id="13" presetID="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1370</TotalTime>
  <Words>2402</Words>
  <Application>Microsoft Office PowerPoint</Application>
  <PresentationFormat>如螢幕大小 (4:3)</PresentationFormat>
  <Paragraphs>676</Paragraphs>
  <Slides>40</Slides>
  <Notes>31</Notes>
  <HiddenSlides>0</HiddenSlides>
  <MMClips>0</MMClips>
  <ScaleCrop>false</ScaleCrop>
  <HeadingPairs>
    <vt:vector size="6" baseType="variant">
      <vt:variant>
        <vt:lpstr>佈景主題</vt:lpstr>
      </vt:variant>
      <vt:variant>
        <vt:i4>1</vt:i4>
      </vt:variant>
      <vt:variant>
        <vt:lpstr>內嵌 OLE 伺服程式</vt:lpstr>
      </vt:variant>
      <vt:variant>
        <vt:i4>1</vt:i4>
      </vt:variant>
      <vt:variant>
        <vt:lpstr>投影片標題</vt:lpstr>
      </vt:variant>
      <vt:variant>
        <vt:i4>40</vt:i4>
      </vt:variant>
    </vt:vector>
  </HeadingPairs>
  <TitlesOfParts>
    <vt:vector size="42" baseType="lpstr">
      <vt:lpstr>Office 佈景主題</vt:lpstr>
      <vt:lpstr>Visio</vt:lpstr>
      <vt:lpstr>QNAP Surveillance Solution</vt:lpstr>
      <vt:lpstr>Agenda</vt:lpstr>
      <vt:lpstr>Core Technology</vt:lpstr>
      <vt:lpstr>Solid Development Power</vt:lpstr>
      <vt:lpstr>QNAP Global Market Position</vt:lpstr>
      <vt:lpstr>Top 10 Worldwide NAS Brand</vt:lpstr>
      <vt:lpstr>Proven Hardware Reliability</vt:lpstr>
      <vt:lpstr>Top 3 Suppliers of SMB NAS</vt:lpstr>
      <vt:lpstr>Top 10 Players of Embedded NVR</vt:lpstr>
      <vt:lpstr>Recognition around the World</vt:lpstr>
      <vt:lpstr>Agenda</vt:lpstr>
      <vt:lpstr>Advantages of Standalone NVR</vt:lpstr>
      <vt:lpstr>Innovative NVR Solutions</vt:lpstr>
      <vt:lpstr>Full Spectrum NVR Series</vt:lpstr>
      <vt:lpstr>NVR + CMS Roadmap</vt:lpstr>
      <vt:lpstr>Future NVR Product Line</vt:lpstr>
      <vt:lpstr>QNAP Surveillance Features Roadmap</vt:lpstr>
      <vt:lpstr>Agenda</vt:lpstr>
      <vt:lpstr>VioStor NVR FW v4.0.0</vt:lpstr>
      <vt:lpstr>Cross Browsers Enhancement</vt:lpstr>
      <vt:lpstr>New Remote Monitoring/Playback Interface</vt:lpstr>
      <vt:lpstr>ImmerVision 360° Panomorph Ready</vt:lpstr>
      <vt:lpstr>Hardware Decode Support</vt:lpstr>
      <vt:lpstr>More Network Camera Support</vt:lpstr>
      <vt:lpstr>Agenda</vt:lpstr>
      <vt:lpstr>VioStor NVR is…</vt:lpstr>
      <vt:lpstr>Supports a Broad Range of IP Cameras</vt:lpstr>
      <vt:lpstr>First Linux-based Standalone NVR  with HD Local Display</vt:lpstr>
      <vt:lpstr>QNAP Surveillance Client for Mac</vt:lpstr>
      <vt:lpstr>128-channel Monitoring  from Multiple VioStor NVR Servers</vt:lpstr>
      <vt:lpstr>Advanced Event Management  for Event Handling</vt:lpstr>
      <vt:lpstr>Megapixel Recording</vt:lpstr>
      <vt:lpstr>Fisheye dewarping Support</vt:lpstr>
      <vt:lpstr>Intelligent Video Analytics  for Fast Video Retrieval</vt:lpstr>
      <vt:lpstr>Live View on Mobile Devices</vt:lpstr>
      <vt:lpstr>Green NVR Solution</vt:lpstr>
      <vt:lpstr>Agenda</vt:lpstr>
      <vt:lpstr>Storage Expansion Solutions</vt:lpstr>
      <vt:lpstr>Surveillance Storage Expansion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andrew</dc:creator>
  <cp:lastModifiedBy>andrew</cp:lastModifiedBy>
  <cp:revision>172</cp:revision>
  <dcterms:created xsi:type="dcterms:W3CDTF">2012-03-26T13:06:17Z</dcterms:created>
  <dcterms:modified xsi:type="dcterms:W3CDTF">2012-10-18T10:08:26Z</dcterms:modified>
</cp:coreProperties>
</file>